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90" r:id="rId1"/>
  </p:sldMasterIdLst>
  <p:notesMasterIdLst>
    <p:notesMasterId r:id="rId14"/>
  </p:notesMasterIdLst>
  <p:handoutMasterIdLst>
    <p:handoutMasterId r:id="rId15"/>
  </p:handoutMasterIdLst>
  <p:sldIdLst>
    <p:sldId id="310" r:id="rId2"/>
    <p:sldId id="371" r:id="rId3"/>
    <p:sldId id="372" r:id="rId4"/>
    <p:sldId id="380" r:id="rId5"/>
    <p:sldId id="373" r:id="rId6"/>
    <p:sldId id="377" r:id="rId7"/>
    <p:sldId id="379" r:id="rId8"/>
    <p:sldId id="381" r:id="rId9"/>
    <p:sldId id="374" r:id="rId10"/>
    <p:sldId id="375" r:id="rId11"/>
    <p:sldId id="376" r:id="rId12"/>
    <p:sldId id="378" r:id="rId13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CCFFFF"/>
    <a:srgbClr val="FFCC99"/>
    <a:srgbClr val="CCFFCC"/>
    <a:srgbClr val="FFFF00"/>
    <a:srgbClr val="FF00FF"/>
    <a:srgbClr val="006600"/>
    <a:srgbClr val="0099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395" autoAdjust="0"/>
  </p:normalViewPr>
  <p:slideViewPr>
    <p:cSldViewPr>
      <p:cViewPr varScale="1">
        <p:scale>
          <a:sx n="111" d="100"/>
          <a:sy n="111" d="100"/>
        </p:scale>
        <p:origin x="474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1728" y="-84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475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393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726" y="0"/>
            <a:ext cx="3170474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393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140"/>
            <a:ext cx="3170475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393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726" y="9121140"/>
            <a:ext cx="3170474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393">
              <a:defRPr sz="1200" b="0"/>
            </a:lvl1pPr>
          </a:lstStyle>
          <a:p>
            <a:fld id="{66CC810B-9CB7-2143-A6D7-4E7EC6FA1C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9856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475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52" tIns="47576" rIns="95152" bIns="47576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064" y="0"/>
            <a:ext cx="3170475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52" tIns="47576" rIns="95152" bIns="47576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520" y="4560570"/>
            <a:ext cx="585216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52" tIns="47576" rIns="95152" bIns="4757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496"/>
            <a:ext cx="3170475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52" tIns="47576" rIns="95152" bIns="47576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064" y="9119496"/>
            <a:ext cx="3170475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52" tIns="47576" rIns="95152" bIns="47576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1950EBD3-9284-364C-B733-65B796FE38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1494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charset="0"/>
        <a:ea typeface="ヒラギノ角ゴ Pro W3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charset="0"/>
        <a:ea typeface="ヒラギノ角ゴ Pro W3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charset="0"/>
        <a:ea typeface="ヒラギノ角ゴ Pro W3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charset="0"/>
        <a:ea typeface="ヒラギノ角ゴ Pro W3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2186" y="4561226"/>
            <a:ext cx="5850835" cy="43202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 smtClean="0">
              <a:latin typeface="Helvetica" pitchFamily="-1" charset="0"/>
              <a:ea typeface="ヒラギノ角ゴ Pro W3" pitchFamily="-1" charset="-128"/>
              <a:cs typeface="ヒラギノ角ゴ Pro W3" pitchFamily="-1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4A5483-70B5-4B99-A74A-337B76EF979E}" type="datetime1">
              <a:rPr lang="en-US" smtClean="0">
                <a:solidFill>
                  <a:srgbClr val="1C1C1C"/>
                </a:solidFill>
              </a:rPr>
              <a:t>7/24/2020</a:t>
            </a:fld>
            <a:endParaRPr lang="en-US">
              <a:solidFill>
                <a:srgbClr val="1C1C1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1C1C1C"/>
                </a:solidFill>
              </a:rPr>
              <a:t>ECSE 2660 Computer Architecture, Networks, Operating Systems</a:t>
            </a:r>
            <a:endParaRPr lang="en-US" dirty="0">
              <a:solidFill>
                <a:srgbClr val="1C1C1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151B6-F313-4A45-AFB1-CB76E35F1A47}" type="slidenum">
              <a:rPr lang="en-US" smtClean="0">
                <a:solidFill>
                  <a:srgbClr val="1C1C1C"/>
                </a:solidFill>
              </a:rPr>
              <a:pPr/>
              <a:t>‹#›</a:t>
            </a:fld>
            <a:endParaRPr 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989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781F96-9DC1-45C4-B41C-FAE01E725A0F}" type="datetime1">
              <a:rPr lang="en-US" b="0" smtClean="0">
                <a:solidFill>
                  <a:srgbClr val="000000"/>
                </a:solidFill>
              </a:rPr>
              <a:t>7/24/2020</a:t>
            </a:fld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0" smtClean="0">
                <a:solidFill>
                  <a:srgbClr val="000000"/>
                </a:solidFill>
              </a:rPr>
              <a:t>ECSE 2660 Computer Architecture, Networks, Operating Systems</a:t>
            </a: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EE99-52E8-924B-93ED-4F15119459FD}" type="slidenum">
              <a:rPr lang="en-US" b="0" smtClean="0">
                <a:solidFill>
                  <a:srgbClr val="000000"/>
                </a:solidFill>
              </a:rPr>
              <a:pPr/>
              <a:t>‹#›</a:t>
            </a:fld>
            <a:endParaRPr 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985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FB0F32-A5B7-4FBE-A391-47BF9254E0E6}" type="datetime1">
              <a:rPr lang="en-US" b="0" smtClean="0">
                <a:solidFill>
                  <a:srgbClr val="000000"/>
                </a:solidFill>
              </a:rPr>
              <a:t>7/24/2020</a:t>
            </a:fld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0" smtClean="0">
                <a:solidFill>
                  <a:srgbClr val="000000"/>
                </a:solidFill>
              </a:rPr>
              <a:t>ECSE 2660 Computer Architecture, Networks, Operating Systems</a:t>
            </a: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EE99-52E8-924B-93ED-4F15119459FD}" type="slidenum">
              <a:rPr lang="en-US" b="0" smtClean="0">
                <a:solidFill>
                  <a:srgbClr val="000000"/>
                </a:solidFill>
              </a:rPr>
              <a:pPr/>
              <a:t>‹#›</a:t>
            </a:fld>
            <a:endParaRPr 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758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01B4B7-341D-4447-A0DB-A6C3680A69F5}" type="datetime1">
              <a:rPr lang="en-US" b="0" smtClean="0">
                <a:solidFill>
                  <a:srgbClr val="000000"/>
                </a:solidFill>
              </a:rPr>
              <a:t>7/24/2020</a:t>
            </a:fld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0" smtClean="0">
                <a:solidFill>
                  <a:srgbClr val="000000"/>
                </a:solidFill>
              </a:rPr>
              <a:t>ECSE 2660 Computer Architecture, Networks, Operating Systems</a:t>
            </a: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EE99-52E8-924B-93ED-4F15119459FD}" type="slidenum">
              <a:rPr lang="en-US" b="0" smtClean="0">
                <a:solidFill>
                  <a:srgbClr val="000000"/>
                </a:solidFill>
              </a:rPr>
              <a:pPr/>
              <a:t>‹#›</a:t>
            </a:fld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37601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982489-4A72-4BB4-ADA6-E3B3694D942B}" type="datetime1">
              <a:rPr lang="en-US" b="0" smtClean="0">
                <a:solidFill>
                  <a:srgbClr val="000000"/>
                </a:solidFill>
              </a:rPr>
              <a:t>7/24/2020</a:t>
            </a:fld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0" smtClean="0">
                <a:solidFill>
                  <a:srgbClr val="000000"/>
                </a:solidFill>
              </a:rPr>
              <a:t>ECSE 2660 Computer Architecture, Networks, Operating Systems</a:t>
            </a: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EE99-52E8-924B-93ED-4F15119459FD}" type="slidenum">
              <a:rPr lang="en-US" b="0" smtClean="0">
                <a:solidFill>
                  <a:srgbClr val="000000"/>
                </a:solidFill>
              </a:rPr>
              <a:pPr/>
              <a:t>‹#›</a:t>
            </a:fld>
            <a:endParaRPr 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7683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81FCED-E9DB-4592-8A83-0E56381459D5}" type="datetime1">
              <a:rPr lang="en-US" b="0" smtClean="0">
                <a:solidFill>
                  <a:srgbClr val="000000"/>
                </a:solidFill>
              </a:rPr>
              <a:t>7/24/2020</a:t>
            </a:fld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0" smtClean="0">
                <a:solidFill>
                  <a:srgbClr val="000000"/>
                </a:solidFill>
              </a:rPr>
              <a:t>ECSE 2660 Computer Architecture, Networks, Operating Systems</a:t>
            </a: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EE99-52E8-924B-93ED-4F15119459FD}" type="slidenum">
              <a:rPr lang="en-US" b="0" smtClean="0">
                <a:solidFill>
                  <a:srgbClr val="000000"/>
                </a:solidFill>
              </a:rPr>
              <a:pPr/>
              <a:t>‹#›</a:t>
            </a:fld>
            <a:endParaRPr 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433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18DAFE-F1A0-4813-934A-27D929ED6AA4}" type="datetime1">
              <a:rPr lang="en-US" b="0" smtClean="0">
                <a:solidFill>
                  <a:srgbClr val="000000"/>
                </a:solidFill>
              </a:rPr>
              <a:t>7/24/2020</a:t>
            </a:fld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0" smtClean="0">
                <a:solidFill>
                  <a:srgbClr val="000000"/>
                </a:solidFill>
              </a:rPr>
              <a:t>ECSE 2660 Computer Architecture, Networks, Operating Systems</a:t>
            </a: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EE99-52E8-924B-93ED-4F15119459FD}" type="slidenum">
              <a:rPr lang="en-US" b="0" smtClean="0">
                <a:solidFill>
                  <a:srgbClr val="000000"/>
                </a:solidFill>
              </a:rPr>
              <a:pPr/>
              <a:t>‹#›</a:t>
            </a:fld>
            <a:endParaRPr 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357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6867D2-A34B-4295-A004-B10FEC092404}" type="datetime1">
              <a:rPr lang="en-US" smtClean="0">
                <a:solidFill>
                  <a:srgbClr val="000000"/>
                </a:solidFill>
              </a:rPr>
              <a:t>7/24/2020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ECSE 2660 Computer Architecture, Networks, Operating Systems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BD214-BBDB-6A4B-B547-E3FEA0A1604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121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B56B0B5-4A6A-4665-83B5-399BB119177D}" type="datetime1">
              <a:rPr lang="en-US" smtClean="0">
                <a:solidFill>
                  <a:srgbClr val="000000"/>
                </a:solidFill>
              </a:rPr>
              <a:t>7/24/2020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ECSE 2660 Computer Architecture, Networks, Operating Systems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5C337-E2F0-C640-A3C0-DFE8583CE00D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630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H CoC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11430000" cy="838200"/>
          </a:xfrm>
        </p:spPr>
        <p:txBody>
          <a:bodyPr>
            <a:noAutofit/>
          </a:bodyPr>
          <a:lstStyle>
            <a:lvl1pPr>
              <a:defRPr sz="4000">
                <a:solidFill>
                  <a:srgbClr val="92D050"/>
                </a:solidFill>
                <a:latin typeface="HelveticaNeueLT Std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1"/>
            <a:ext cx="11430000" cy="441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720000" indent="-270000">
              <a:buClr>
                <a:srgbClr val="00B0F0"/>
              </a:buClr>
              <a:buFont typeface="Wingdings" panose="05000000000000000000" pitchFamily="2" charset="2"/>
              <a:buChar char="Ø"/>
              <a:defRPr sz="2800">
                <a:solidFill>
                  <a:srgbClr val="00B0F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026000" indent="-216000">
              <a:buClr>
                <a:srgbClr val="FFC000"/>
              </a:buClr>
              <a:buFont typeface="Wingdings" panose="05000000000000000000" pitchFamily="2" charset="2"/>
              <a:buChar char="§"/>
              <a:defRPr sz="2400">
                <a:solidFill>
                  <a:srgbClr val="FFC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39000" y="6324599"/>
            <a:ext cx="2743200" cy="365125"/>
          </a:xfrm>
        </p:spPr>
        <p:txBody>
          <a:bodyPr/>
          <a:lstStyle>
            <a:lvl1pPr>
              <a:defRPr sz="1200" b="1">
                <a:solidFill>
                  <a:schemeClr val="tx1">
                    <a:lumMod val="65000"/>
                  </a:schemeClr>
                </a:solidFill>
                <a:latin typeface="Consolas" panose="020B0609020204030204" pitchFamily="49" charset="0"/>
              </a:defRPr>
            </a:lvl1pPr>
          </a:lstStyle>
          <a:p>
            <a:pPr>
              <a:defRPr/>
            </a:pPr>
            <a:fld id="{CA72D116-AE37-497B-82A8-7E0513FB9E6E}" type="datetime1">
              <a:rPr lang="en-US" smtClean="0"/>
              <a:pPr>
                <a:defRPr/>
              </a:pPr>
              <a:t>7/24/2020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000" y="6324600"/>
            <a:ext cx="6672865" cy="365125"/>
          </a:xfrm>
        </p:spPr>
        <p:txBody>
          <a:bodyPr/>
          <a:lstStyle>
            <a:lvl1pPr>
              <a:defRPr sz="1100" b="1"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ECSE 2610 Computer Components and Operations</a:t>
            </a:r>
            <a:r>
              <a:rPr lang="en-US" dirty="0" smtClean="0"/>
              <a:t>			</a:t>
            </a:r>
            <a:r>
              <a:rPr lang="en-US" sz="12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Mahmood A. Hameed</a:t>
            </a:r>
            <a:endParaRPr lang="en-US" sz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57455" y="6324598"/>
            <a:ext cx="753545" cy="365125"/>
          </a:xfrm>
        </p:spPr>
        <p:txBody>
          <a:bodyPr/>
          <a:lstStyle>
            <a:lvl1pPr>
              <a:defRPr sz="1200" b="1">
                <a:solidFill>
                  <a:srgbClr val="FFFF00"/>
                </a:solidFill>
                <a:latin typeface="Consolas" panose="020B0609020204030204" pitchFamily="49" charset="0"/>
              </a:defRPr>
            </a:lvl1pPr>
          </a:lstStyle>
          <a:p>
            <a:fld id="{10F6F01B-371E-474E-9DB9-D97C6CE671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367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A435DC-925D-45A7-9CA8-530E4C026A58}" type="datetime1">
              <a:rPr lang="en-US" smtClean="0">
                <a:solidFill>
                  <a:srgbClr val="000000"/>
                </a:solidFill>
              </a:rPr>
              <a:t>7/24/2020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ECSE 2660 Computer Architecture, Networks, Operating Systems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9839E-65B6-BC46-B38B-68383A4FE4D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567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D6EC38-DA20-411A-AE20-23CDE9E1B34D}" type="datetime1">
              <a:rPr lang="en-US" smtClean="0">
                <a:solidFill>
                  <a:srgbClr val="000000"/>
                </a:solidFill>
              </a:rPr>
              <a:t>7/24/2020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ECSE 2660 Computer Architecture, Networks, Operating Systems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2B374-47E0-9F4B-A566-A198743768A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417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5B2017-EE93-4C25-BDDE-730CDA7FD1AF}" type="datetime1">
              <a:rPr lang="en-US" smtClean="0">
                <a:solidFill>
                  <a:srgbClr val="000000"/>
                </a:solidFill>
              </a:rPr>
              <a:t>7/24/2020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ECSE 2660 Computer Architecture, Networks, Operating Systems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57A20-19E4-9D46-AD75-2A898C828A7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59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BEEBBE-F160-4827-A3C3-BA8F446A19AD}" type="datetime1">
              <a:rPr lang="en-US" smtClean="0">
                <a:solidFill>
                  <a:srgbClr val="000000"/>
                </a:solidFill>
              </a:rPr>
              <a:t>7/24/2020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ECSE 2660 Computer Architecture, Networks, Operating Systems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135DF-8F14-E942-AE6A-0DC0B890171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602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3C9E1E-DDD3-4003-B261-4845A864AE17}" type="datetime1">
              <a:rPr lang="en-US" smtClean="0">
                <a:solidFill>
                  <a:srgbClr val="000000"/>
                </a:solidFill>
              </a:rPr>
              <a:t>7/24/2020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ECSE 2660 Computer Architecture, Networks, Operating Systems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0B6E3-AFF5-FD44-822B-763222D16AD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35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2E78A7-91BE-4C8C-8A11-9AFE3799B404}" type="datetime1">
              <a:rPr lang="en-US" smtClean="0">
                <a:solidFill>
                  <a:srgbClr val="000000"/>
                </a:solidFill>
              </a:rPr>
              <a:t>7/24/2020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ECSE 2660 Computer Architecture, Networks, Operating Systems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5877C-7D57-C14E-BFDC-510BEE10AAC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030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0137EB-04DF-4567-9CAF-1EACFD4A9EE8}" type="datetime1">
              <a:rPr lang="en-US" smtClean="0">
                <a:solidFill>
                  <a:srgbClr val="000000"/>
                </a:solidFill>
              </a:rPr>
              <a:t>7/24/2020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ECSE 2660 Computer Architecture, Networks, Operating Systems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E8812-37CE-9E48-93E6-A28364950DE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618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>
              <a:defRPr/>
            </a:pPr>
            <a:fld id="{335F9E87-9793-4A96-99DD-3B1E7B516493}" type="datetime1">
              <a:rPr lang="en-US" smtClean="0"/>
              <a:pPr>
                <a:defRPr/>
              </a:pPr>
              <a:t>7/24/2020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US" dirty="0" smtClean="0"/>
              <a:t>ECSE 2660 Computer Architecture, Networks, Operating Systems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C7EDEE99-52E8-924B-93ED-4F15119459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0109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6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rgbClr val="92D050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HelveticaNeueLT Std" panose="020B0604020202020204" pitchFamily="34" charset="0"/>
          <a:ea typeface="+mj-ea"/>
          <a:cs typeface="HelveticaNeueLT Std" panose="020B060402020202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3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3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rgbClr val="00B0F0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rgbClr val="FFC000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ensselaer.webex.com/meet/hameem2" TargetMode="External"/><Relationship Id="rId2" Type="http://schemas.openxmlformats.org/officeDocument/2006/relationships/hyperlink" Target="mailto:hameem2@rpi.ed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playlist?list=PLlutgI5N-PzuC962m3oLNffV1ogGdK6Gw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0" y="609599"/>
            <a:ext cx="12191999" cy="182880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solidFill>
                  <a:srgbClr val="92D050"/>
                </a:solidFill>
                <a:latin typeface="HelveticaNeueLT Std" panose="020B0604020202020204" pitchFamily="34" charset="0"/>
              </a:rPr>
              <a:t>Fall 2020 </a:t>
            </a:r>
            <a:r>
              <a:rPr lang="en-US" sz="6000" dirty="0" smtClean="0">
                <a:solidFill>
                  <a:srgbClr val="92D050"/>
                </a:solidFill>
                <a:latin typeface="HelveticaNeueLT Std" panose="020B0604020202020204" pitchFamily="34" charset="0"/>
              </a:rPr>
              <a:t/>
            </a:r>
            <a:br>
              <a:rPr lang="en-US" sz="6000" dirty="0" smtClean="0">
                <a:solidFill>
                  <a:srgbClr val="92D050"/>
                </a:solidFill>
                <a:latin typeface="HelveticaNeueLT Std" panose="020B0604020202020204" pitchFamily="34" charset="0"/>
              </a:rPr>
            </a:br>
            <a:r>
              <a:rPr lang="en-US" sz="6000" dirty="0" smtClean="0"/>
              <a:t>Studio </a:t>
            </a:r>
            <a:r>
              <a:rPr lang="en-US" sz="6000" dirty="0" smtClean="0">
                <a:solidFill>
                  <a:srgbClr val="92D050"/>
                </a:solidFill>
                <a:latin typeface="HelveticaNeueLT Std" panose="020B0604020202020204" pitchFamily="34" charset="0"/>
              </a:rPr>
              <a:t>Information </a:t>
            </a:r>
            <a:r>
              <a:rPr lang="en-US" sz="6000" dirty="0" smtClean="0"/>
              <a:t>Session</a:t>
            </a:r>
            <a:endParaRPr lang="en-US" sz="6000" dirty="0">
              <a:solidFill>
                <a:srgbClr val="92D050"/>
              </a:solidFill>
              <a:latin typeface="HelveticaNeueLT Std" panose="020B0604020202020204" pitchFamily="34" charset="0"/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481359" y="3810000"/>
            <a:ext cx="9229283" cy="17526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ECSE 2610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</a:t>
            </a:r>
            <a:r>
              <a:rPr lang="en-US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mputer </a:t>
            </a:r>
            <a:r>
              <a:rPr lang="en-US" sz="3200" dirty="0" smtClean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</a:t>
            </a:r>
            <a:r>
              <a:rPr lang="en-US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omponents and </a:t>
            </a:r>
            <a:r>
              <a:rPr lang="en-US" sz="3200" dirty="0" smtClean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</a:t>
            </a:r>
            <a:r>
              <a:rPr lang="en-US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perations </a:t>
            </a:r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US" sz="32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CoCO</a:t>
            </a:r>
            <a:r>
              <a:rPr lang="en-US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895600" y="367857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-110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-110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-110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-110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-110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-110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-110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-110" charset="0"/>
              </a:defRPr>
            </a:lvl9pPr>
          </a:lstStyle>
          <a:p>
            <a:pPr algn="ctr"/>
            <a:endParaRPr lang="en-US" dirty="0">
              <a:solidFill>
                <a:srgbClr val="333399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9633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for the studios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Xilinx </a:t>
            </a:r>
            <a:r>
              <a:rPr lang="en-US" dirty="0" err="1"/>
              <a:t>Vivado</a:t>
            </a:r>
            <a:r>
              <a:rPr lang="en-US" dirty="0"/>
              <a:t> Design Suite: </a:t>
            </a:r>
            <a:r>
              <a:rPr lang="en-US" dirty="0">
                <a:solidFill>
                  <a:srgbClr val="00B0F0"/>
                </a:solidFill>
              </a:rPr>
              <a:t>for FPGA related exercises </a:t>
            </a:r>
            <a:endParaRPr lang="en-US" dirty="0" smtClean="0">
              <a:solidFill>
                <a:srgbClr val="00B0F0"/>
              </a:solidFill>
            </a:endParaRPr>
          </a:p>
          <a:p>
            <a:pPr lvl="1"/>
            <a:r>
              <a:rPr lang="en-US" dirty="0" err="1">
                <a:effectLst/>
              </a:rPr>
              <a:t>Vivado</a:t>
            </a:r>
            <a:r>
              <a:rPr lang="en-US" dirty="0">
                <a:effectLst/>
              </a:rPr>
              <a:t> Design Suite - </a:t>
            </a:r>
            <a:r>
              <a:rPr lang="en-US" dirty="0" err="1">
                <a:effectLst/>
              </a:rPr>
              <a:t>HLx</a:t>
            </a:r>
            <a:r>
              <a:rPr lang="en-US" dirty="0">
                <a:effectLst/>
              </a:rPr>
              <a:t> Editions - 2019.2 </a:t>
            </a:r>
            <a:endParaRPr lang="en-US" dirty="0" smtClean="0">
              <a:effectLst/>
            </a:endParaRPr>
          </a:p>
          <a:p>
            <a:pPr lvl="1"/>
            <a:r>
              <a:rPr lang="en-US" dirty="0" err="1" smtClean="0">
                <a:effectLst/>
              </a:rPr>
              <a:t>WebPack</a:t>
            </a:r>
            <a:r>
              <a:rPr lang="en-US" dirty="0" smtClean="0">
                <a:effectLst/>
              </a:rPr>
              <a:t> edition</a:t>
            </a:r>
            <a:endParaRPr lang="en-US" dirty="0">
              <a:effectLst/>
            </a:endParaRPr>
          </a:p>
          <a:p>
            <a:pPr marL="450000" lvl="1" indent="0">
              <a:buNone/>
            </a:pPr>
            <a:endParaRPr lang="en-US" dirty="0">
              <a:solidFill>
                <a:srgbClr val="00B0F0"/>
              </a:solidFill>
            </a:endParaRPr>
          </a:p>
          <a:p>
            <a:pPr marL="36900" indent="0">
              <a:buNone/>
            </a:pPr>
            <a:endParaRPr lang="en-US" dirty="0">
              <a:solidFill>
                <a:srgbClr val="00B0F0"/>
              </a:solidFill>
            </a:endParaRPr>
          </a:p>
          <a:p>
            <a:r>
              <a:rPr lang="en-US" dirty="0"/>
              <a:t> </a:t>
            </a:r>
            <a:r>
              <a:rPr lang="en-US" dirty="0" err="1"/>
              <a:t>LogicWorks</a:t>
            </a:r>
            <a:r>
              <a:rPr lang="en-US" dirty="0"/>
              <a:t> 5: </a:t>
            </a:r>
            <a:r>
              <a:rPr lang="en-US" dirty="0">
                <a:solidFill>
                  <a:srgbClr val="00B0F0"/>
                </a:solidFill>
              </a:rPr>
              <a:t>for design exercises using 7400 series </a:t>
            </a:r>
            <a:r>
              <a:rPr lang="en-US" dirty="0" smtClean="0">
                <a:solidFill>
                  <a:srgbClr val="00B0F0"/>
                </a:solidFill>
              </a:rPr>
              <a:t>ICs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72D116-AE37-497B-82A8-7E0513FB9E6E}" type="datetime1">
              <a:rPr lang="en-US" smtClean="0"/>
              <a:pPr>
                <a:defRPr/>
              </a:pPr>
              <a:t>7/24/2020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ECSE 2610 Computer Components and Operations</a:t>
            </a:r>
            <a:r>
              <a:rPr lang="en-US" smtClean="0"/>
              <a:t>			</a:t>
            </a:r>
            <a:r>
              <a:rPr lang="en-US" sz="120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Mahmood A. Hameed</a:t>
            </a:r>
            <a:endParaRPr lang="en-US" sz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6F01B-371E-474E-9DB9-D97C6CE671B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49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09900"/>
            <a:ext cx="11430000" cy="838200"/>
          </a:xfrm>
        </p:spPr>
        <p:txBody>
          <a:bodyPr/>
          <a:lstStyle/>
          <a:p>
            <a:r>
              <a:rPr lang="en-US" sz="6000" dirty="0" smtClean="0"/>
              <a:t>Q &amp; A</a:t>
            </a:r>
            <a:endParaRPr lang="en-US" sz="6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72D116-AE37-497B-82A8-7E0513FB9E6E}" type="datetime1">
              <a:rPr lang="en-US" smtClean="0"/>
              <a:pPr>
                <a:defRPr/>
              </a:pPr>
              <a:t>7/24/2020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ECSE 2610 Computer Components and Operations</a:t>
            </a:r>
            <a:r>
              <a:rPr lang="en-US" smtClean="0"/>
              <a:t>			</a:t>
            </a:r>
            <a:r>
              <a:rPr lang="en-US" sz="120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Mahmood A. Hameed</a:t>
            </a:r>
            <a:endParaRPr lang="en-US" sz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6F01B-371E-474E-9DB9-D97C6CE671B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07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Grade Composition (May change a bit)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Homework 			10% 			(~weekly)</a:t>
            </a:r>
            <a:endParaRPr lang="en-US" dirty="0" smtClean="0"/>
          </a:p>
          <a:p>
            <a:r>
              <a:rPr lang="en-US" dirty="0" smtClean="0"/>
              <a:t> Studio </a:t>
            </a:r>
            <a:r>
              <a:rPr lang="en-US" dirty="0" smtClean="0"/>
              <a:t>exercises </a:t>
            </a:r>
            <a:r>
              <a:rPr lang="en-US" dirty="0" smtClean="0"/>
              <a:t>	20% 			(~weekly)</a:t>
            </a:r>
            <a:endParaRPr lang="en-US" dirty="0" smtClean="0"/>
          </a:p>
          <a:p>
            <a:r>
              <a:rPr lang="en-US" dirty="0" smtClean="0"/>
              <a:t> Midterm Exam I	20%			(1/semester)</a:t>
            </a:r>
          </a:p>
          <a:p>
            <a:r>
              <a:rPr lang="en-US" dirty="0" smtClean="0"/>
              <a:t> Midterm Exam II 	20%			</a:t>
            </a:r>
            <a:r>
              <a:rPr lang="en-US" dirty="0"/>
              <a:t>(1/semester)</a:t>
            </a:r>
          </a:p>
          <a:p>
            <a:r>
              <a:rPr lang="en-US" dirty="0" smtClean="0"/>
              <a:t> Final Exam  			</a:t>
            </a:r>
            <a:r>
              <a:rPr lang="en-US" dirty="0"/>
              <a:t>30%			(1/semester</a:t>
            </a:r>
            <a:r>
              <a:rPr lang="en-US" dirty="0" smtClean="0"/>
              <a:t>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72D116-AE37-497B-82A8-7E0513FB9E6E}" type="datetime1">
              <a:rPr lang="en-US" smtClean="0"/>
              <a:pPr>
                <a:defRPr/>
              </a:pPr>
              <a:t>7/24/2020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ECSE 2610 Computer Components and Operations</a:t>
            </a:r>
            <a:r>
              <a:rPr lang="en-US" smtClean="0"/>
              <a:t>			</a:t>
            </a:r>
            <a:r>
              <a:rPr lang="en-US" sz="120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Mahmood A. Hameed</a:t>
            </a:r>
            <a:endParaRPr lang="en-US" sz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6F01B-371E-474E-9DB9-D97C6CE671B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48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Instructor introduction</a:t>
            </a:r>
          </a:p>
          <a:p>
            <a:r>
              <a:rPr lang="en-US" dirty="0"/>
              <a:t> Equipment required for studio </a:t>
            </a:r>
            <a:r>
              <a:rPr lang="en-US" dirty="0" smtClean="0"/>
              <a:t>exercises</a:t>
            </a:r>
            <a:endParaRPr lang="en-US" dirty="0" smtClean="0">
              <a:solidFill>
                <a:srgbClr val="FFC000"/>
              </a:solidFill>
            </a:endParaRPr>
          </a:p>
          <a:p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smtClean="0"/>
              <a:t>Online tools we will use for the class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/>
              <a:t>Software we will use for the studio exercises</a:t>
            </a:r>
          </a:p>
          <a:p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/>
              <a:t>Q and </a:t>
            </a:r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72D116-AE37-497B-82A8-7E0513FB9E6E}" type="datetime1">
              <a:rPr lang="en-US" smtClean="0"/>
              <a:pPr>
                <a:defRPr/>
              </a:pPr>
              <a:t>7/24/2020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ECSE 2610 Computer Components and Operations</a:t>
            </a:r>
            <a:r>
              <a:rPr lang="en-US" smtClean="0"/>
              <a:t>			</a:t>
            </a:r>
            <a:r>
              <a:rPr lang="en-US" sz="120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Mahmood A. Hameed</a:t>
            </a:r>
            <a:endParaRPr lang="en-US" sz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6F01B-371E-474E-9DB9-D97C6CE671B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31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CoCO</a:t>
            </a:r>
            <a:r>
              <a:rPr lang="en-US" dirty="0"/>
              <a:t> Instructor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11430000" cy="5257800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en-US" dirty="0"/>
              <a:t>	</a:t>
            </a:r>
            <a:r>
              <a:rPr lang="en-US" dirty="0" smtClean="0"/>
              <a:t>Dr</a:t>
            </a:r>
            <a:r>
              <a:rPr lang="en-US" dirty="0"/>
              <a:t>. Mahmood A. </a:t>
            </a:r>
            <a:r>
              <a:rPr lang="en-US" dirty="0" smtClean="0"/>
              <a:t>Hameed</a:t>
            </a:r>
          </a:p>
          <a:p>
            <a:endParaRPr lang="en-US" dirty="0"/>
          </a:p>
          <a:p>
            <a:pPr lvl="1"/>
            <a:r>
              <a:rPr lang="en-US" dirty="0"/>
              <a:t> Email: </a:t>
            </a:r>
            <a:r>
              <a:rPr lang="en-US" dirty="0" smtClean="0">
                <a:solidFill>
                  <a:srgbClr val="FFC000"/>
                </a:solidFill>
                <a:latin typeface="Consolas" panose="020B0609020204030204" pitchFamily="49" charset="0"/>
                <a:hlinkClick r:id="rId2"/>
              </a:rPr>
              <a:t>hameem2@rpi.edu</a:t>
            </a:r>
            <a:endParaRPr lang="en-US" dirty="0">
              <a:solidFill>
                <a:srgbClr val="FFC000"/>
              </a:solidFill>
              <a:latin typeface="Consolas" panose="020B0609020204030204" pitchFamily="49" charset="0"/>
            </a:endParaRPr>
          </a:p>
          <a:p>
            <a:pPr lvl="1"/>
            <a:endParaRPr lang="en-US" dirty="0">
              <a:solidFill>
                <a:srgbClr val="FFC000"/>
              </a:solidFill>
              <a:latin typeface="Consolas" panose="020B0609020204030204" pitchFamily="49" charset="0"/>
            </a:endParaRPr>
          </a:p>
          <a:p>
            <a:pPr lvl="1"/>
            <a:r>
              <a:rPr lang="en-US" dirty="0"/>
              <a:t> WebEx: </a:t>
            </a:r>
            <a:r>
              <a:rPr lang="en-US" dirty="0">
                <a:solidFill>
                  <a:srgbClr val="FFC000"/>
                </a:solidFill>
                <a:effectLst/>
                <a:latin typeface="Consolas" panose="020B0609020204030204" pitchFamily="49" charset="0"/>
                <a:hlinkClick r:id="rId3"/>
              </a:rPr>
              <a:t>https://</a:t>
            </a:r>
            <a:r>
              <a:rPr lang="en-US" dirty="0" smtClean="0">
                <a:solidFill>
                  <a:srgbClr val="FFC000"/>
                </a:solidFill>
                <a:effectLst/>
                <a:latin typeface="Consolas" panose="020B0609020204030204" pitchFamily="49" charset="0"/>
                <a:hlinkClick r:id="rId3"/>
              </a:rPr>
              <a:t>rensselaer.webex.com/meet/hameem2</a:t>
            </a:r>
            <a:endParaRPr lang="en-US" dirty="0" smtClean="0">
              <a:solidFill>
                <a:srgbClr val="FFC000"/>
              </a:solidFill>
              <a:effectLst/>
              <a:latin typeface="Consolas" panose="020B0609020204030204" pitchFamily="49" charset="0"/>
            </a:endParaRPr>
          </a:p>
          <a:p>
            <a:pPr lvl="1"/>
            <a:endParaRPr lang="en-US" dirty="0">
              <a:solidFill>
                <a:srgbClr val="FFC000"/>
              </a:solidFill>
              <a:effectLst/>
              <a:latin typeface="Consolas" panose="020B0609020204030204" pitchFamily="49" charset="0"/>
            </a:endParaRPr>
          </a:p>
          <a:p>
            <a:pPr lvl="1"/>
            <a:r>
              <a:rPr lang="en-US" sz="2400" dirty="0"/>
              <a:t> </a:t>
            </a:r>
            <a:r>
              <a:rPr lang="en-US" dirty="0"/>
              <a:t>Other courses: </a:t>
            </a:r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ECSE 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1010, 2410, 2660, 4520, 4560/6560, </a:t>
            </a:r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4900 </a:t>
            </a:r>
          </a:p>
          <a:p>
            <a:pPr marL="450000" lvl="1" indent="0">
              <a:buNone/>
            </a:pP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	</a:t>
            </a:r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						ENGR 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2300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72D116-AE37-497B-82A8-7E0513FB9E6E}" type="datetime1">
              <a:rPr lang="en-US" smtClean="0"/>
              <a:pPr>
                <a:defRPr/>
              </a:pPr>
              <a:t>7/24/2020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ECSE 2610 Computer Components and Operations</a:t>
            </a:r>
            <a:r>
              <a:rPr lang="en-US" smtClean="0"/>
              <a:t>			</a:t>
            </a:r>
            <a:r>
              <a:rPr lang="en-US" sz="120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Mahmood A. Hameed</a:t>
            </a:r>
            <a:endParaRPr lang="en-US" sz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6F01B-371E-474E-9DB9-D97C6CE671B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0" b="7296"/>
          <a:stretch/>
        </p:blipFill>
        <p:spPr>
          <a:xfrm>
            <a:off x="8458200" y="1143000"/>
            <a:ext cx="1984587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44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is enrolled in this class?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Current numbers</a:t>
            </a:r>
          </a:p>
          <a:p>
            <a:pPr lvl="1"/>
            <a:r>
              <a:rPr lang="en-US" dirty="0" smtClean="0"/>
              <a:t>Freshman		</a:t>
            </a:r>
            <a:r>
              <a:rPr lang="en-US" dirty="0" smtClean="0">
                <a:solidFill>
                  <a:srgbClr val="FFC000"/>
                </a:solidFill>
              </a:rPr>
              <a:t>4</a:t>
            </a:r>
          </a:p>
          <a:p>
            <a:pPr lvl="1"/>
            <a:r>
              <a:rPr lang="en-US" dirty="0" smtClean="0"/>
              <a:t>Sophomore		</a:t>
            </a:r>
            <a:r>
              <a:rPr lang="en-US" dirty="0" smtClean="0">
                <a:solidFill>
                  <a:srgbClr val="FFC000"/>
                </a:solidFill>
              </a:rPr>
              <a:t>86</a:t>
            </a:r>
          </a:p>
          <a:p>
            <a:pPr lvl="1"/>
            <a:r>
              <a:rPr lang="en-US" dirty="0" smtClean="0"/>
              <a:t>Junior				</a:t>
            </a:r>
            <a:r>
              <a:rPr lang="en-US" dirty="0" smtClean="0">
                <a:solidFill>
                  <a:srgbClr val="FFC000"/>
                </a:solidFill>
              </a:rPr>
              <a:t>16</a:t>
            </a:r>
          </a:p>
          <a:p>
            <a:pPr lvl="1"/>
            <a:r>
              <a:rPr lang="en-US" dirty="0" smtClean="0"/>
              <a:t>Senior				</a:t>
            </a:r>
            <a:r>
              <a:rPr lang="en-US" dirty="0" smtClean="0">
                <a:solidFill>
                  <a:srgbClr val="FFC000"/>
                </a:solidFill>
              </a:rPr>
              <a:t>6</a:t>
            </a:r>
          </a:p>
          <a:p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smtClean="0"/>
              <a:t>Split into three sections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Different studio times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72D116-AE37-497B-82A8-7E0513FB9E6E}" type="datetime1">
              <a:rPr lang="en-US" smtClean="0"/>
              <a:pPr>
                <a:defRPr/>
              </a:pPr>
              <a:t>7/24/2020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ECSE 2610 Computer Components and Operations</a:t>
            </a:r>
            <a:r>
              <a:rPr lang="en-US" smtClean="0"/>
              <a:t>			</a:t>
            </a:r>
            <a:r>
              <a:rPr lang="en-US" sz="120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Mahmood A. Hameed</a:t>
            </a:r>
            <a:endParaRPr lang="en-US" sz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6F01B-371E-474E-9DB9-D97C6CE671B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91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Required Studio Equipment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PYNQ-Z2 </a:t>
            </a:r>
            <a:r>
              <a:rPr lang="en-US" dirty="0"/>
              <a:t>board </a:t>
            </a:r>
            <a:endParaRPr lang="en-US" dirty="0" smtClean="0"/>
          </a:p>
          <a:p>
            <a:r>
              <a:rPr lang="en-US" dirty="0" smtClean="0"/>
              <a:t> Add-on Board</a:t>
            </a:r>
            <a:endParaRPr lang="en-US" dirty="0"/>
          </a:p>
          <a:p>
            <a:r>
              <a:rPr lang="en-US" dirty="0"/>
              <a:t> USB-A to micro-B </a:t>
            </a:r>
            <a:r>
              <a:rPr lang="en-US" dirty="0" smtClean="0"/>
              <a:t>cable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72D116-AE37-497B-82A8-7E0513FB9E6E}" type="datetime1">
              <a:rPr lang="en-US" smtClean="0"/>
              <a:pPr>
                <a:defRPr/>
              </a:pPr>
              <a:t>7/24/2020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ECSE 2610 Computer Components and Operations</a:t>
            </a:r>
            <a:r>
              <a:rPr lang="en-US" smtClean="0"/>
              <a:t>			</a:t>
            </a:r>
            <a:r>
              <a:rPr lang="en-US" sz="120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Mahmood A. Hameed</a:t>
            </a:r>
            <a:endParaRPr lang="en-US" sz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6F01B-371E-474E-9DB9-D97C6CE671B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Picture 4" descr="Cable USB A / USB Micro B 1m AK-USB-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81401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9" t="23862" r="22349" b="23864"/>
          <a:stretch/>
        </p:blipFill>
        <p:spPr>
          <a:xfrm>
            <a:off x="6019800" y="1371600"/>
            <a:ext cx="5562600" cy="3505201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3733800"/>
            <a:ext cx="2286000" cy="1887497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70050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should  I purchase the equipment?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dirty="0" smtClean="0"/>
              <a:t>Roster will be sent to TUL </a:t>
            </a:r>
            <a:r>
              <a:rPr lang="en-US" dirty="0" smtClean="0"/>
              <a:t>during first week of August</a:t>
            </a:r>
          </a:p>
          <a:p>
            <a:pPr lvl="1"/>
            <a:r>
              <a:rPr lang="en-US" dirty="0" smtClean="0"/>
              <a:t>To get reduced pricing ($90.00 for Pynq-z2 and $10.00 for add-on)</a:t>
            </a:r>
          </a:p>
          <a:p>
            <a:pPr lvl="1"/>
            <a:r>
              <a:rPr lang="en-US" dirty="0" smtClean="0"/>
              <a:t> Plus shipping</a:t>
            </a:r>
          </a:p>
          <a:p>
            <a:r>
              <a:rPr lang="en-US" dirty="0"/>
              <a:t> </a:t>
            </a:r>
            <a:r>
              <a:rPr lang="en-US" dirty="0" smtClean="0"/>
              <a:t>Expect an email from me during the </a:t>
            </a:r>
            <a:r>
              <a:rPr lang="en-US" dirty="0" smtClean="0">
                <a:solidFill>
                  <a:srgbClr val="FFC000"/>
                </a:solidFill>
              </a:rPr>
              <a:t>first week of August 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etailed instructions </a:t>
            </a:r>
          </a:p>
          <a:p>
            <a:pPr lvl="1"/>
            <a:r>
              <a:rPr lang="en-US" dirty="0" smtClean="0"/>
              <a:t>Links </a:t>
            </a:r>
            <a:r>
              <a:rPr lang="en-US" dirty="0" smtClean="0"/>
              <a:t>to purchase</a:t>
            </a:r>
          </a:p>
          <a:p>
            <a:pPr lvl="1"/>
            <a:r>
              <a:rPr lang="en-US" dirty="0" smtClean="0"/>
              <a:t>Information you’d need to include in your order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72D116-AE37-497B-82A8-7E0513FB9E6E}" type="datetime1">
              <a:rPr lang="en-US" smtClean="0"/>
              <a:pPr>
                <a:defRPr/>
              </a:pPr>
              <a:t>7/24/2020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ECSE 2610 Computer Components and Operations</a:t>
            </a:r>
            <a:r>
              <a:rPr lang="en-US" smtClean="0"/>
              <a:t>			</a:t>
            </a:r>
            <a:r>
              <a:rPr lang="en-US" sz="120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Mahmood A. Hameed</a:t>
            </a:r>
            <a:endParaRPr lang="en-US" sz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6F01B-371E-474E-9DB9-D97C6CE671B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22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is my studio?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11430000" cy="4876799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 Fully remote studio on WebEx (during studio time)</a:t>
            </a:r>
          </a:p>
          <a:p>
            <a:pPr lvl="1"/>
            <a:r>
              <a:rPr lang="en-US" dirty="0" smtClean="0"/>
              <a:t>Exercises will be available a few days before the actual studio</a:t>
            </a:r>
          </a:p>
          <a:p>
            <a:pPr lvl="2"/>
            <a:r>
              <a:rPr lang="en-US" dirty="0" smtClean="0"/>
              <a:t>Recommend you to start working on them early</a:t>
            </a:r>
          </a:p>
          <a:p>
            <a:pPr lvl="1"/>
            <a:r>
              <a:rPr lang="en-US" dirty="0" smtClean="0"/>
              <a:t>Alternate remote studio times (later in the day) will be offered</a:t>
            </a:r>
          </a:p>
          <a:p>
            <a:pPr lvl="2"/>
            <a:r>
              <a:rPr lang="en-US" dirty="0" smtClean="0"/>
              <a:t>Accommodate various times zones </a:t>
            </a:r>
          </a:p>
          <a:p>
            <a:r>
              <a:rPr lang="en-US" dirty="0"/>
              <a:t> </a:t>
            </a:r>
            <a:r>
              <a:rPr lang="en-US" dirty="0" smtClean="0"/>
              <a:t>Studio check-off process (during studio time)</a:t>
            </a:r>
          </a:p>
          <a:p>
            <a:pPr lvl="1"/>
            <a:r>
              <a:rPr lang="en-US" dirty="0" smtClean="0"/>
              <a:t>Use camera and microphone to demonstrate work to the TA</a:t>
            </a:r>
          </a:p>
          <a:p>
            <a:pPr lvl="1"/>
            <a:r>
              <a:rPr lang="en-US" dirty="0" smtClean="0"/>
              <a:t>TAs will ask some questions during check-off process</a:t>
            </a:r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72D116-AE37-497B-82A8-7E0513FB9E6E}" type="datetime1">
              <a:rPr lang="en-US" smtClean="0"/>
              <a:pPr>
                <a:defRPr/>
              </a:pPr>
              <a:t>7/24/2020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ECSE 2610 Computer Components and Operations</a:t>
            </a:r>
            <a:r>
              <a:rPr lang="en-US" smtClean="0"/>
              <a:t>			</a:t>
            </a:r>
            <a:r>
              <a:rPr lang="en-US" sz="120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Mahmood A. Hameed</a:t>
            </a:r>
            <a:endParaRPr lang="en-US" sz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6F01B-371E-474E-9DB9-D97C6CE671B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529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is the Lecture?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11430000" cy="4876799"/>
          </a:xfrm>
        </p:spPr>
        <p:txBody>
          <a:bodyPr>
            <a:normAutofit/>
          </a:bodyPr>
          <a:lstStyle/>
          <a:p>
            <a:r>
              <a:rPr lang="en-US" dirty="0" smtClean="0"/>
              <a:t> On WebEx meetings (TF 10:30 to 11:50 am eastern)</a:t>
            </a:r>
          </a:p>
          <a:p>
            <a:pPr lvl="1"/>
            <a:r>
              <a:rPr lang="en-US" dirty="0" smtClean="0"/>
              <a:t>Same time for all three sections</a:t>
            </a:r>
          </a:p>
          <a:p>
            <a:pPr lvl="1"/>
            <a:r>
              <a:rPr lang="en-US" dirty="0" smtClean="0"/>
              <a:t>Will be recorded</a:t>
            </a:r>
          </a:p>
          <a:p>
            <a:r>
              <a:rPr lang="en-US" dirty="0"/>
              <a:t> </a:t>
            </a:r>
            <a:r>
              <a:rPr lang="en-US" dirty="0" smtClean="0"/>
              <a:t>Get a head start?</a:t>
            </a:r>
          </a:p>
          <a:p>
            <a:pPr lvl="1"/>
            <a:r>
              <a:rPr lang="en-US" dirty="0" smtClean="0"/>
              <a:t>Lectures from summer 2020 are online </a:t>
            </a:r>
          </a:p>
          <a:p>
            <a:pPr lvl="1"/>
            <a:r>
              <a:rPr lang="en-US" dirty="0" smtClean="0"/>
              <a:t>YouTube, Mahmood Hameed, RPI ECSE 2610 playlist</a:t>
            </a:r>
          </a:p>
          <a:p>
            <a:pPr lvl="1"/>
            <a:r>
              <a:rPr lang="en-US" dirty="0"/>
              <a:t> 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www.youtube.com/playlist?list=PLlutgI5N-PzuC962m3oLNffV1ogGdK6Gw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72D116-AE37-497B-82A8-7E0513FB9E6E}" type="datetime1">
              <a:rPr lang="en-US" smtClean="0"/>
              <a:pPr>
                <a:defRPr/>
              </a:pPr>
              <a:t>7/24/2020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ECSE 2610 Computer Components and Operations</a:t>
            </a:r>
            <a:r>
              <a:rPr lang="en-US" smtClean="0"/>
              <a:t>			</a:t>
            </a:r>
            <a:r>
              <a:rPr lang="en-US" sz="120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Mahmood A. Hameed</a:t>
            </a:r>
            <a:endParaRPr lang="en-US" sz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6F01B-371E-474E-9DB9-D97C6CE671B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877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 Piazza: </a:t>
            </a:r>
            <a:r>
              <a:rPr lang="en-US" dirty="0">
                <a:solidFill>
                  <a:srgbClr val="00B0F0"/>
                </a:solidFill>
              </a:rPr>
              <a:t>discussion forum, Q &amp; A</a:t>
            </a:r>
          </a:p>
          <a:p>
            <a:pPr marL="36900" indent="0">
              <a:buNone/>
            </a:pPr>
            <a:endParaRPr lang="en-US" dirty="0">
              <a:solidFill>
                <a:srgbClr val="00B0F0"/>
              </a:solidFill>
            </a:endParaRPr>
          </a:p>
          <a:p>
            <a:r>
              <a:rPr lang="en-US" dirty="0"/>
              <a:t> </a:t>
            </a:r>
            <a:r>
              <a:rPr lang="en-US" dirty="0" err="1"/>
              <a:t>Gradescope</a:t>
            </a:r>
            <a:r>
              <a:rPr lang="en-US" dirty="0"/>
              <a:t>: </a:t>
            </a:r>
            <a:r>
              <a:rPr lang="en-US" dirty="0">
                <a:solidFill>
                  <a:srgbClr val="00B0F0"/>
                </a:solidFill>
              </a:rPr>
              <a:t>all class related submissions and grading</a:t>
            </a:r>
          </a:p>
          <a:p>
            <a:pPr marL="36900" indent="0">
              <a:buNone/>
            </a:pPr>
            <a:endParaRPr lang="en-US" dirty="0">
              <a:solidFill>
                <a:srgbClr val="00B0F0"/>
              </a:solidFill>
            </a:endParaRPr>
          </a:p>
          <a:p>
            <a:r>
              <a:rPr lang="en-US" dirty="0"/>
              <a:t> </a:t>
            </a:r>
            <a:r>
              <a:rPr lang="en-US" dirty="0" smtClean="0"/>
              <a:t>YouTube: </a:t>
            </a:r>
            <a:r>
              <a:rPr lang="en-US" dirty="0" smtClean="0">
                <a:solidFill>
                  <a:srgbClr val="00B0F0"/>
                </a:solidFill>
              </a:rPr>
              <a:t>recorded lectures</a:t>
            </a:r>
            <a:endParaRPr lang="en-US" dirty="0">
              <a:solidFill>
                <a:srgbClr val="00B0F0"/>
              </a:solidFill>
            </a:endParaRPr>
          </a:p>
          <a:p>
            <a:pPr marL="36900" indent="0">
              <a:buNone/>
            </a:pPr>
            <a:endParaRPr lang="en-US" dirty="0">
              <a:solidFill>
                <a:srgbClr val="00B0F0"/>
              </a:solidFill>
            </a:endParaRPr>
          </a:p>
          <a:p>
            <a:r>
              <a:rPr lang="en-US" dirty="0"/>
              <a:t> </a:t>
            </a:r>
            <a:r>
              <a:rPr lang="en-US" dirty="0" err="1"/>
              <a:t>WebEX</a:t>
            </a:r>
            <a:r>
              <a:rPr lang="en-US" dirty="0"/>
              <a:t> meetings: </a:t>
            </a:r>
            <a:r>
              <a:rPr lang="en-US" dirty="0">
                <a:solidFill>
                  <a:srgbClr val="00B0F0"/>
                </a:solidFill>
              </a:rPr>
              <a:t>Live lectures, </a:t>
            </a:r>
            <a:r>
              <a:rPr lang="en-US" dirty="0" smtClean="0">
                <a:solidFill>
                  <a:srgbClr val="00B0F0"/>
                </a:solidFill>
              </a:rPr>
              <a:t>exams, </a:t>
            </a:r>
            <a:r>
              <a:rPr lang="en-US" dirty="0">
                <a:solidFill>
                  <a:srgbClr val="00B0F0"/>
                </a:solidFill>
              </a:rPr>
              <a:t>office </a:t>
            </a:r>
            <a:r>
              <a:rPr lang="en-US" dirty="0" smtClean="0">
                <a:solidFill>
                  <a:srgbClr val="00B0F0"/>
                </a:solidFill>
              </a:rPr>
              <a:t>hours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72D116-AE37-497B-82A8-7E0513FB9E6E}" type="datetime1">
              <a:rPr lang="en-US" smtClean="0"/>
              <a:pPr>
                <a:defRPr/>
              </a:pPr>
              <a:t>7/24/2020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ECSE 2610 Computer Components and Operations</a:t>
            </a:r>
            <a:r>
              <a:rPr lang="en-US" smtClean="0"/>
              <a:t>			</a:t>
            </a:r>
            <a:r>
              <a:rPr lang="en-US" sz="120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Mahmood A. Hameed</a:t>
            </a:r>
            <a:endParaRPr lang="en-US" sz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6F01B-371E-474E-9DB9-D97C6CE671B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17361</TotalTime>
  <Words>661</Words>
  <Application>Microsoft Office PowerPoint</Application>
  <PresentationFormat>Widescreen</PresentationFormat>
  <Paragraphs>110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ＭＳ Ｐゴシック</vt:lpstr>
      <vt:lpstr>Calibri</vt:lpstr>
      <vt:lpstr>Calisto MT</vt:lpstr>
      <vt:lpstr>Consolas</vt:lpstr>
      <vt:lpstr>Helvetica</vt:lpstr>
      <vt:lpstr>HelveticaNeueLT Std</vt:lpstr>
      <vt:lpstr>Open Sans</vt:lpstr>
      <vt:lpstr>Open Sans Light</vt:lpstr>
      <vt:lpstr>Tahoma</vt:lpstr>
      <vt:lpstr>Wingdings</vt:lpstr>
      <vt:lpstr>Wingdings 2</vt:lpstr>
      <vt:lpstr>ヒラギノ角ゴ Pro W3</vt:lpstr>
      <vt:lpstr>Slate</vt:lpstr>
      <vt:lpstr>Fall 2020  Studio Information Session</vt:lpstr>
      <vt:lpstr>Agenda</vt:lpstr>
      <vt:lpstr>CoCO Instructor</vt:lpstr>
      <vt:lpstr>Who is enrolled in this class?</vt:lpstr>
      <vt:lpstr>Required Studio Equipment </vt:lpstr>
      <vt:lpstr>When should  I purchase the equipment?</vt:lpstr>
      <vt:lpstr>Where is my studio?</vt:lpstr>
      <vt:lpstr>Where is the Lecture? </vt:lpstr>
      <vt:lpstr>Online tools</vt:lpstr>
      <vt:lpstr>Software for the studios</vt:lpstr>
      <vt:lpstr>Q &amp; A</vt:lpstr>
      <vt:lpstr>Grade Composition (May change a bit)</vt:lpstr>
    </vt:vector>
  </TitlesOfParts>
  <Company>Rensselaer Polytechnic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ECSE 2610 - Computer Components and Operations</dc:title>
  <dc:creator>Dr. Mahmood A. Hameed</dc:creator>
  <cp:lastModifiedBy>Aqsa E Patel</cp:lastModifiedBy>
  <cp:revision>328</cp:revision>
  <cp:lastPrinted>2012-04-19T13:38:13Z</cp:lastPrinted>
  <dcterms:created xsi:type="dcterms:W3CDTF">2012-04-19T17:44:57Z</dcterms:created>
  <dcterms:modified xsi:type="dcterms:W3CDTF">2020-07-24T17:24:38Z</dcterms:modified>
</cp:coreProperties>
</file>