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44" r:id="rId2"/>
    <p:sldMasterId id="2147483768" r:id="rId3"/>
    <p:sldMasterId id="2147483780" r:id="rId4"/>
    <p:sldMasterId id="2147483792" r:id="rId5"/>
    <p:sldMasterId id="2147483878" r:id="rId6"/>
    <p:sldMasterId id="2147483891" r:id="rId7"/>
    <p:sldMasterId id="2147483904" r:id="rId8"/>
    <p:sldMasterId id="2147483916" r:id="rId9"/>
    <p:sldMasterId id="2147483929" r:id="rId10"/>
  </p:sldMasterIdLst>
  <p:notesMasterIdLst>
    <p:notesMasterId r:id="rId93"/>
  </p:notesMasterIdLst>
  <p:handoutMasterIdLst>
    <p:handoutMasterId r:id="rId94"/>
  </p:handoutMasterIdLst>
  <p:sldIdLst>
    <p:sldId id="256" r:id="rId11"/>
    <p:sldId id="356" r:id="rId12"/>
    <p:sldId id="303" r:id="rId13"/>
    <p:sldId id="309" r:id="rId14"/>
    <p:sldId id="257" r:id="rId15"/>
    <p:sldId id="302" r:id="rId16"/>
    <p:sldId id="276" r:id="rId17"/>
    <p:sldId id="310" r:id="rId18"/>
    <p:sldId id="342" r:id="rId19"/>
    <p:sldId id="341" r:id="rId20"/>
    <p:sldId id="279" r:id="rId21"/>
    <p:sldId id="318" r:id="rId22"/>
    <p:sldId id="306" r:id="rId23"/>
    <p:sldId id="307" r:id="rId24"/>
    <p:sldId id="308" r:id="rId25"/>
    <p:sldId id="337" r:id="rId26"/>
    <p:sldId id="350" r:id="rId27"/>
    <p:sldId id="314" r:id="rId28"/>
    <p:sldId id="387" r:id="rId29"/>
    <p:sldId id="343" r:id="rId30"/>
    <p:sldId id="287" r:id="rId31"/>
    <p:sldId id="319" r:id="rId32"/>
    <p:sldId id="339" r:id="rId33"/>
    <p:sldId id="352" r:id="rId34"/>
    <p:sldId id="354" r:id="rId35"/>
    <p:sldId id="355" r:id="rId36"/>
    <p:sldId id="389" r:id="rId37"/>
    <p:sldId id="388" r:id="rId38"/>
    <p:sldId id="321" r:id="rId39"/>
    <p:sldId id="285" r:id="rId40"/>
    <p:sldId id="275" r:id="rId41"/>
    <p:sldId id="379" r:id="rId42"/>
    <p:sldId id="380" r:id="rId43"/>
    <p:sldId id="381" r:id="rId44"/>
    <p:sldId id="382" r:id="rId45"/>
    <p:sldId id="383" r:id="rId46"/>
    <p:sldId id="385" r:id="rId47"/>
    <p:sldId id="384" r:id="rId48"/>
    <p:sldId id="386" r:id="rId49"/>
    <p:sldId id="312" r:id="rId50"/>
    <p:sldId id="272" r:id="rId51"/>
    <p:sldId id="360" r:id="rId52"/>
    <p:sldId id="330" r:id="rId53"/>
    <p:sldId id="329" r:id="rId54"/>
    <p:sldId id="270" r:id="rId55"/>
    <p:sldId id="277" r:id="rId56"/>
    <p:sldId id="274" r:id="rId57"/>
    <p:sldId id="361" r:id="rId58"/>
    <p:sldId id="271" r:id="rId59"/>
    <p:sldId id="364" r:id="rId60"/>
    <p:sldId id="365"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13" r:id="rId74"/>
    <p:sldId id="304" r:id="rId75"/>
    <p:sldId id="263" r:id="rId76"/>
    <p:sldId id="264" r:id="rId77"/>
    <p:sldId id="265" r:id="rId78"/>
    <p:sldId id="266" r:id="rId79"/>
    <p:sldId id="267" r:id="rId80"/>
    <p:sldId id="268" r:id="rId81"/>
    <p:sldId id="269" r:id="rId82"/>
    <p:sldId id="260" r:id="rId83"/>
    <p:sldId id="261" r:id="rId84"/>
    <p:sldId id="262" r:id="rId85"/>
    <p:sldId id="345" r:id="rId86"/>
    <p:sldId id="316" r:id="rId87"/>
    <p:sldId id="290" r:id="rId88"/>
    <p:sldId id="291" r:id="rId89"/>
    <p:sldId id="351" r:id="rId90"/>
    <p:sldId id="357" r:id="rId91"/>
    <p:sldId id="281" r:id="rId92"/>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7" autoAdjust="0"/>
    <p:restoredTop sz="71189" autoAdjust="0"/>
  </p:normalViewPr>
  <p:slideViewPr>
    <p:cSldViewPr snapToGrid="0">
      <p:cViewPr varScale="1">
        <p:scale>
          <a:sx n="59" d="100"/>
          <a:sy n="59" d="100"/>
        </p:scale>
        <p:origin x="1426" y="62"/>
      </p:cViewPr>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gy\Documents\gndocs\CONFERENCES\ICPR12\Devijver%20talk\Illustrations\Draw_Gau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gy\Documents\gndocs\CONFERENCES\ICPR12\Devijver%20talk\Illustrations\Draw_Gau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88888888888891E-2"/>
          <c:y val="5.1400554097404488E-2"/>
          <c:w val="0.90840223097112849"/>
          <c:h val="0.8326195683872849"/>
        </c:manualLayout>
      </c:layout>
      <c:scatterChart>
        <c:scatterStyle val="smoothMarker"/>
        <c:varyColors val="0"/>
        <c:ser>
          <c:idx val="0"/>
          <c:order val="0"/>
          <c:tx>
            <c:v>A1</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Gauss'!$C$7:$C$47</c:f>
              <c:numCache>
                <c:formatCode>0.00</c:formatCode>
                <c:ptCount val="41"/>
                <c:pt idx="0">
                  <c:v>3.3681807223579286E-15</c:v>
                </c:pt>
                <c:pt idx="1">
                  <c:v>5.5862804867931224E-13</c:v>
                </c:pt>
                <c:pt idx="2">
                  <c:v>5.9406001249014352E-11</c:v>
                </c:pt>
                <c:pt idx="3">
                  <c:v>4.0505885665488571E-9</c:v>
                </c:pt>
                <c:pt idx="4">
                  <c:v>1.7708679390146084E-7</c:v>
                </c:pt>
                <c:pt idx="5">
                  <c:v>4.9640305804199935E-6</c:v>
                </c:pt>
                <c:pt idx="6">
                  <c:v>8.9220150509923578E-5</c:v>
                </c:pt>
                <c:pt idx="7">
                  <c:v>1.0281859975274036E-3</c:v>
                </c:pt>
                <c:pt idx="8">
                  <c:v>7.597324015864962E-3</c:v>
                </c:pt>
                <c:pt idx="9">
                  <c:v>3.5993977675458706E-2</c:v>
                </c:pt>
                <c:pt idx="10">
                  <c:v>0.10934004978399575</c:v>
                </c:pt>
                <c:pt idx="11">
                  <c:v>0.21296533701490147</c:v>
                </c:pt>
                <c:pt idx="12">
                  <c:v>0.26596152026762176</c:v>
                </c:pt>
                <c:pt idx="13">
                  <c:v>0.21296533701490147</c:v>
                </c:pt>
                <c:pt idx="14">
                  <c:v>0.10934004978399575</c:v>
                </c:pt>
                <c:pt idx="15">
                  <c:v>3.5993977675458706E-2</c:v>
                </c:pt>
                <c:pt idx="16">
                  <c:v>7.597324015864962E-3</c:v>
                </c:pt>
                <c:pt idx="17">
                  <c:v>1.0281859975274036E-3</c:v>
                </c:pt>
                <c:pt idx="18">
                  <c:v>8.9220150509923578E-5</c:v>
                </c:pt>
                <c:pt idx="19">
                  <c:v>4.9640305804199935E-6</c:v>
                </c:pt>
                <c:pt idx="20">
                  <c:v>1.7708679390146084E-7</c:v>
                </c:pt>
                <c:pt idx="21">
                  <c:v>4.0505885665488571E-9</c:v>
                </c:pt>
                <c:pt idx="22">
                  <c:v>5.9406001249014352E-11</c:v>
                </c:pt>
                <c:pt idx="23">
                  <c:v>5.5862804867931224E-13</c:v>
                </c:pt>
                <c:pt idx="24">
                  <c:v>3.3681807223579286E-15</c:v>
                </c:pt>
                <c:pt idx="25">
                  <c:v>1.3021117687947652E-17</c:v>
                </c:pt>
                <c:pt idx="26">
                  <c:v>3.2276123811628609E-20</c:v>
                </c:pt>
                <c:pt idx="27">
                  <c:v>5.1297324178042805E-23</c:v>
                </c:pt>
                <c:pt idx="28">
                  <c:v>5.2274306593598988E-26</c:v>
                </c:pt>
                <c:pt idx="29">
                  <c:v>3.4155612681385776E-29</c:v>
                </c:pt>
                <c:pt idx="30">
                  <c:v>1.4309224904420403E-32</c:v>
                </c:pt>
                <c:pt idx="31">
                  <c:v>3.8437078407431453E-36</c:v>
                </c:pt>
                <c:pt idx="32">
                  <c:v>6.6201047266543342E-40</c:v>
                </c:pt>
                <c:pt idx="33">
                  <c:v>7.3107103959264751E-44</c:v>
                </c:pt>
                <c:pt idx="34">
                  <c:v>5.1764798873787278E-48</c:v>
                </c:pt>
                <c:pt idx="35">
                  <c:v>2.3501182330390308E-52</c:v>
                </c:pt>
                <c:pt idx="36">
                  <c:v>6.8410871519460232E-57</c:v>
                </c:pt>
                <c:pt idx="37">
                  <c:v>1.2768525985039579E-61</c:v>
                </c:pt>
                <c:pt idx="38">
                  <c:v>1.5280467320392549E-66</c:v>
                </c:pt>
                <c:pt idx="39">
                  <c:v>1.1724996950634026E-71</c:v>
                </c:pt>
                <c:pt idx="40">
                  <c:v>5.7685820033938487E-77</c:v>
                </c:pt>
              </c:numCache>
            </c:numRef>
          </c:yVal>
          <c:smooth val="1"/>
        </c:ser>
        <c:ser>
          <c:idx val="1"/>
          <c:order val="1"/>
          <c:tx>
            <c:v>B1</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Gauss'!$D$7:$D$47</c:f>
              <c:numCache>
                <c:formatCode>0.00</c:formatCode>
                <c:ptCount val="41"/>
                <c:pt idx="0">
                  <c:v>1.5280467320392549E-66</c:v>
                </c:pt>
                <c:pt idx="1">
                  <c:v>1.2768525985039579E-61</c:v>
                </c:pt>
                <c:pt idx="2">
                  <c:v>6.8410871519460232E-57</c:v>
                </c:pt>
                <c:pt idx="3">
                  <c:v>2.3501182330390308E-52</c:v>
                </c:pt>
                <c:pt idx="4">
                  <c:v>5.1764798873787278E-48</c:v>
                </c:pt>
                <c:pt idx="5">
                  <c:v>7.3107103959264751E-44</c:v>
                </c:pt>
                <c:pt idx="6">
                  <c:v>6.6201047266543342E-40</c:v>
                </c:pt>
                <c:pt idx="7">
                  <c:v>3.8437078407431453E-36</c:v>
                </c:pt>
                <c:pt idx="8">
                  <c:v>1.4309224904420403E-32</c:v>
                </c:pt>
                <c:pt idx="9">
                  <c:v>3.4155612681385776E-29</c:v>
                </c:pt>
                <c:pt idx="10">
                  <c:v>5.2274306593598988E-26</c:v>
                </c:pt>
                <c:pt idx="11">
                  <c:v>5.1297324178042805E-23</c:v>
                </c:pt>
                <c:pt idx="12">
                  <c:v>3.2276123811628609E-20</c:v>
                </c:pt>
                <c:pt idx="13">
                  <c:v>1.3021117687947652E-17</c:v>
                </c:pt>
                <c:pt idx="14">
                  <c:v>3.3681807223579286E-15</c:v>
                </c:pt>
                <c:pt idx="15">
                  <c:v>5.5862804867931224E-13</c:v>
                </c:pt>
                <c:pt idx="16">
                  <c:v>5.9406001249014352E-11</c:v>
                </c:pt>
                <c:pt idx="17">
                  <c:v>4.0505885665488571E-9</c:v>
                </c:pt>
                <c:pt idx="18">
                  <c:v>1.7708679390146084E-7</c:v>
                </c:pt>
                <c:pt idx="19">
                  <c:v>4.9640305804199935E-6</c:v>
                </c:pt>
                <c:pt idx="20">
                  <c:v>8.9220150509923578E-5</c:v>
                </c:pt>
                <c:pt idx="21">
                  <c:v>1.0281859975274036E-3</c:v>
                </c:pt>
                <c:pt idx="22">
                  <c:v>7.597324015864962E-3</c:v>
                </c:pt>
                <c:pt idx="23">
                  <c:v>3.5993977675458706E-2</c:v>
                </c:pt>
                <c:pt idx="24">
                  <c:v>0.10934004978399575</c:v>
                </c:pt>
                <c:pt idx="25">
                  <c:v>0.21296533701490147</c:v>
                </c:pt>
                <c:pt idx="26">
                  <c:v>0.26596152026762176</c:v>
                </c:pt>
                <c:pt idx="27">
                  <c:v>0.21296533701490147</c:v>
                </c:pt>
                <c:pt idx="28">
                  <c:v>0.10934004978399575</c:v>
                </c:pt>
                <c:pt idx="29">
                  <c:v>3.5993977675458706E-2</c:v>
                </c:pt>
                <c:pt idx="30">
                  <c:v>7.597324015864962E-3</c:v>
                </c:pt>
                <c:pt idx="31">
                  <c:v>1.0281859975274036E-3</c:v>
                </c:pt>
                <c:pt idx="32">
                  <c:v>8.9220150509923578E-5</c:v>
                </c:pt>
                <c:pt idx="33">
                  <c:v>4.9640305804199935E-6</c:v>
                </c:pt>
                <c:pt idx="34">
                  <c:v>1.7708679390146084E-7</c:v>
                </c:pt>
                <c:pt idx="35">
                  <c:v>4.0505885665488571E-9</c:v>
                </c:pt>
                <c:pt idx="36">
                  <c:v>5.9406001249014352E-11</c:v>
                </c:pt>
                <c:pt idx="37">
                  <c:v>5.5862804867931224E-13</c:v>
                </c:pt>
                <c:pt idx="38">
                  <c:v>3.3681807223579286E-15</c:v>
                </c:pt>
                <c:pt idx="39">
                  <c:v>1.3021117687947652E-17</c:v>
                </c:pt>
                <c:pt idx="40">
                  <c:v>3.2276123811628609E-20</c:v>
                </c:pt>
              </c:numCache>
            </c:numRef>
          </c:yVal>
          <c:smooth val="1"/>
        </c:ser>
        <c:ser>
          <c:idx val="2"/>
          <c:order val="2"/>
          <c:tx>
            <c:v>A2</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Gauss'!$E$7:$E$47</c:f>
              <c:numCache>
                <c:formatCode>0.00</c:formatCode>
                <c:ptCount val="41"/>
                <c:pt idx="0">
                  <c:v>5.2274306593598988E-26</c:v>
                </c:pt>
                <c:pt idx="1">
                  <c:v>5.1297324178042805E-23</c:v>
                </c:pt>
                <c:pt idx="2">
                  <c:v>3.2276123811628609E-20</c:v>
                </c:pt>
                <c:pt idx="3">
                  <c:v>1.3021117687947652E-17</c:v>
                </c:pt>
                <c:pt idx="4">
                  <c:v>3.3681807223579286E-15</c:v>
                </c:pt>
                <c:pt idx="5">
                  <c:v>5.5862804867931224E-13</c:v>
                </c:pt>
                <c:pt idx="6">
                  <c:v>5.9406001249014352E-11</c:v>
                </c:pt>
                <c:pt idx="7">
                  <c:v>4.0505885665488571E-9</c:v>
                </c:pt>
                <c:pt idx="8">
                  <c:v>1.7708679390146084E-7</c:v>
                </c:pt>
                <c:pt idx="9">
                  <c:v>4.9640305804199935E-6</c:v>
                </c:pt>
                <c:pt idx="10">
                  <c:v>8.9220150509923578E-5</c:v>
                </c:pt>
                <c:pt idx="11">
                  <c:v>1.0281859975274036E-3</c:v>
                </c:pt>
                <c:pt idx="12">
                  <c:v>7.597324015864962E-3</c:v>
                </c:pt>
                <c:pt idx="13">
                  <c:v>3.5993977675458706E-2</c:v>
                </c:pt>
                <c:pt idx="14">
                  <c:v>0.10934004978399575</c:v>
                </c:pt>
                <c:pt idx="15">
                  <c:v>0.21296533701490147</c:v>
                </c:pt>
                <c:pt idx="16">
                  <c:v>0.26596152026762176</c:v>
                </c:pt>
                <c:pt idx="17">
                  <c:v>0.21296533701490147</c:v>
                </c:pt>
                <c:pt idx="18">
                  <c:v>0.10934004978399575</c:v>
                </c:pt>
                <c:pt idx="19">
                  <c:v>3.5993977675458706E-2</c:v>
                </c:pt>
                <c:pt idx="20">
                  <c:v>7.597324015864962E-3</c:v>
                </c:pt>
                <c:pt idx="21">
                  <c:v>1.0281859975274036E-3</c:v>
                </c:pt>
                <c:pt idx="22">
                  <c:v>8.9220150509923578E-5</c:v>
                </c:pt>
                <c:pt idx="23">
                  <c:v>4.9640305804199935E-6</c:v>
                </c:pt>
                <c:pt idx="24">
                  <c:v>1.7708679390146084E-7</c:v>
                </c:pt>
                <c:pt idx="25">
                  <c:v>4.0505885665488571E-9</c:v>
                </c:pt>
                <c:pt idx="26">
                  <c:v>5.9406001249014352E-11</c:v>
                </c:pt>
                <c:pt idx="27">
                  <c:v>5.5862804867931224E-13</c:v>
                </c:pt>
                <c:pt idx="28">
                  <c:v>3.3681807223579286E-15</c:v>
                </c:pt>
                <c:pt idx="29">
                  <c:v>1.3021117687947652E-17</c:v>
                </c:pt>
                <c:pt idx="30">
                  <c:v>3.2276123811628609E-20</c:v>
                </c:pt>
                <c:pt idx="31">
                  <c:v>5.1297324178042805E-23</c:v>
                </c:pt>
                <c:pt idx="32">
                  <c:v>5.2274306593598988E-26</c:v>
                </c:pt>
                <c:pt idx="33">
                  <c:v>3.4155612681385776E-29</c:v>
                </c:pt>
                <c:pt idx="34">
                  <c:v>1.4309224904420403E-32</c:v>
                </c:pt>
                <c:pt idx="35">
                  <c:v>3.8437078407431453E-36</c:v>
                </c:pt>
                <c:pt idx="36">
                  <c:v>6.6201047266543342E-40</c:v>
                </c:pt>
                <c:pt idx="37">
                  <c:v>7.3107103959264751E-44</c:v>
                </c:pt>
                <c:pt idx="38">
                  <c:v>5.1764798873787278E-48</c:v>
                </c:pt>
                <c:pt idx="39">
                  <c:v>2.3501182330390308E-52</c:v>
                </c:pt>
                <c:pt idx="40">
                  <c:v>6.8410871519460232E-57</c:v>
                </c:pt>
              </c:numCache>
            </c:numRef>
          </c:yVal>
          <c:smooth val="1"/>
        </c:ser>
        <c:ser>
          <c:idx val="3"/>
          <c:order val="3"/>
          <c:tx>
            <c:v>B2</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Gauss'!$F$7:$F$47</c:f>
              <c:numCache>
                <c:formatCode>0.00</c:formatCode>
                <c:ptCount val="41"/>
                <c:pt idx="0">
                  <c:v>3.6806322414398425E-88</c:v>
                </c:pt>
                <c:pt idx="1">
                  <c:v>1.8197244623423761E-82</c:v>
                </c:pt>
                <c:pt idx="2">
                  <c:v>5.7685820033938487E-77</c:v>
                </c:pt>
                <c:pt idx="3">
                  <c:v>1.1724996950634026E-71</c:v>
                </c:pt>
                <c:pt idx="4">
                  <c:v>1.5280467320392549E-66</c:v>
                </c:pt>
                <c:pt idx="5">
                  <c:v>1.2768525985039579E-61</c:v>
                </c:pt>
                <c:pt idx="6">
                  <c:v>6.8410871519460232E-57</c:v>
                </c:pt>
                <c:pt idx="7">
                  <c:v>2.3501182330390308E-52</c:v>
                </c:pt>
                <c:pt idx="8">
                  <c:v>5.1764798873787278E-48</c:v>
                </c:pt>
                <c:pt idx="9">
                  <c:v>7.3107103959264751E-44</c:v>
                </c:pt>
                <c:pt idx="10">
                  <c:v>6.6201047266543342E-40</c:v>
                </c:pt>
                <c:pt idx="11">
                  <c:v>3.8437078407431453E-36</c:v>
                </c:pt>
                <c:pt idx="12">
                  <c:v>1.4309224904420403E-32</c:v>
                </c:pt>
                <c:pt idx="13">
                  <c:v>3.4155612681385776E-29</c:v>
                </c:pt>
                <c:pt idx="14">
                  <c:v>5.2274306593598988E-26</c:v>
                </c:pt>
                <c:pt idx="15">
                  <c:v>5.1297324178042805E-23</c:v>
                </c:pt>
                <c:pt idx="16">
                  <c:v>3.2276123811628609E-20</c:v>
                </c:pt>
                <c:pt idx="17">
                  <c:v>1.3021117687947652E-17</c:v>
                </c:pt>
                <c:pt idx="18">
                  <c:v>3.3681807223579286E-15</c:v>
                </c:pt>
                <c:pt idx="19">
                  <c:v>5.5862804867931224E-13</c:v>
                </c:pt>
                <c:pt idx="20">
                  <c:v>5.9406001249014352E-11</c:v>
                </c:pt>
                <c:pt idx="21">
                  <c:v>4.0505885665488571E-9</c:v>
                </c:pt>
                <c:pt idx="22">
                  <c:v>1.7708679390146084E-7</c:v>
                </c:pt>
                <c:pt idx="23">
                  <c:v>4.9640305804199935E-6</c:v>
                </c:pt>
                <c:pt idx="24">
                  <c:v>8.9220150509923578E-5</c:v>
                </c:pt>
                <c:pt idx="25">
                  <c:v>1.0281859975274036E-3</c:v>
                </c:pt>
                <c:pt idx="26">
                  <c:v>7.597324015864962E-3</c:v>
                </c:pt>
                <c:pt idx="27">
                  <c:v>3.5993977675458706E-2</c:v>
                </c:pt>
                <c:pt idx="28">
                  <c:v>0.10934004978399575</c:v>
                </c:pt>
                <c:pt idx="29">
                  <c:v>0.21296533701490147</c:v>
                </c:pt>
                <c:pt idx="30">
                  <c:v>0.26596152026762176</c:v>
                </c:pt>
                <c:pt idx="31">
                  <c:v>0.21296533701490147</c:v>
                </c:pt>
                <c:pt idx="32">
                  <c:v>0.10934004978399575</c:v>
                </c:pt>
                <c:pt idx="33">
                  <c:v>3.5993977675458706E-2</c:v>
                </c:pt>
                <c:pt idx="34">
                  <c:v>7.597324015864962E-3</c:v>
                </c:pt>
                <c:pt idx="35">
                  <c:v>1.0281859975274036E-3</c:v>
                </c:pt>
                <c:pt idx="36">
                  <c:v>8.9220150509923578E-5</c:v>
                </c:pt>
                <c:pt idx="37">
                  <c:v>4.9640305804199935E-6</c:v>
                </c:pt>
                <c:pt idx="38">
                  <c:v>1.7708679390146084E-7</c:v>
                </c:pt>
                <c:pt idx="39">
                  <c:v>4.0505885665488571E-9</c:v>
                </c:pt>
                <c:pt idx="40">
                  <c:v>5.9406001249014352E-11</c:v>
                </c:pt>
              </c:numCache>
            </c:numRef>
          </c:yVal>
          <c:smooth val="1"/>
        </c:ser>
        <c:dLbls>
          <c:showLegendKey val="0"/>
          <c:showVal val="0"/>
          <c:showCatName val="0"/>
          <c:showSerName val="0"/>
          <c:showPercent val="0"/>
          <c:showBubbleSize val="0"/>
        </c:dLbls>
        <c:axId val="157615360"/>
        <c:axId val="157618104"/>
      </c:scatterChart>
      <c:valAx>
        <c:axId val="157615360"/>
        <c:scaling>
          <c:orientation val="minMax"/>
          <c:max val="30"/>
          <c:min val="-10"/>
        </c:scaling>
        <c:delete val="0"/>
        <c:axPos val="b"/>
        <c:numFmt formatCode="General" sourceLinked="1"/>
        <c:majorTickMark val="out"/>
        <c:minorTickMark val="none"/>
        <c:tickLblPos val="nextTo"/>
        <c:txPr>
          <a:bodyPr/>
          <a:lstStyle/>
          <a:p>
            <a:pPr>
              <a:defRPr sz="2000"/>
            </a:pPr>
            <a:endParaRPr lang="en-US"/>
          </a:p>
        </c:txPr>
        <c:crossAx val="157618104"/>
        <c:crosses val="autoZero"/>
        <c:crossBetween val="midCat"/>
      </c:valAx>
      <c:valAx>
        <c:axId val="157618104"/>
        <c:scaling>
          <c:orientation val="minMax"/>
          <c:min val="0"/>
        </c:scaling>
        <c:delete val="0"/>
        <c:axPos val="l"/>
        <c:majorGridlines/>
        <c:numFmt formatCode="0.00" sourceLinked="1"/>
        <c:majorTickMark val="out"/>
        <c:minorTickMark val="none"/>
        <c:tickLblPos val="nextTo"/>
        <c:txPr>
          <a:bodyPr/>
          <a:lstStyle/>
          <a:p>
            <a:pPr>
              <a:defRPr sz="1600"/>
            </a:pPr>
            <a:endParaRPr lang="en-US"/>
          </a:p>
        </c:txPr>
        <c:crossAx val="157615360"/>
        <c:crosses val="autoZero"/>
        <c:crossBetween val="midCat"/>
      </c:valAx>
    </c:plotArea>
    <c:legend>
      <c:legendPos val="r"/>
      <c:layout>
        <c:manualLayout>
          <c:xMode val="edge"/>
          <c:yMode val="edge"/>
          <c:x val="0.80095948096849334"/>
          <c:y val="9.1824876057159527E-2"/>
          <c:w val="0.1990405705365772"/>
          <c:h val="0.5012588603139783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947986321654154E-2"/>
          <c:y val="7.9700619519570332E-2"/>
          <c:w val="0.90840223097112849"/>
          <c:h val="0.8326195683872849"/>
        </c:manualLayout>
      </c:layout>
      <c:scatterChart>
        <c:scatterStyle val="smoothMarker"/>
        <c:varyColors val="0"/>
        <c:ser>
          <c:idx val="0"/>
          <c:order val="0"/>
          <c:tx>
            <c:v>A1</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Gauss'!$C$7:$C$47</c:f>
              <c:numCache>
                <c:formatCode>0.00</c:formatCode>
                <c:ptCount val="41"/>
                <c:pt idx="0">
                  <c:v>3.3681807223579286E-15</c:v>
                </c:pt>
                <c:pt idx="1">
                  <c:v>5.5862804867931224E-13</c:v>
                </c:pt>
                <c:pt idx="2">
                  <c:v>5.9406001249014352E-11</c:v>
                </c:pt>
                <c:pt idx="3">
                  <c:v>4.0505885665488571E-9</c:v>
                </c:pt>
                <c:pt idx="4">
                  <c:v>1.7708679390146084E-7</c:v>
                </c:pt>
                <c:pt idx="5">
                  <c:v>4.9640305804199935E-6</c:v>
                </c:pt>
                <c:pt idx="6">
                  <c:v>8.9220150509923578E-5</c:v>
                </c:pt>
                <c:pt idx="7">
                  <c:v>1.0281859975274036E-3</c:v>
                </c:pt>
                <c:pt idx="8">
                  <c:v>7.597324015864962E-3</c:v>
                </c:pt>
                <c:pt idx="9">
                  <c:v>3.5993977675458706E-2</c:v>
                </c:pt>
                <c:pt idx="10">
                  <c:v>0.10934004978399575</c:v>
                </c:pt>
                <c:pt idx="11">
                  <c:v>0.21296533701490147</c:v>
                </c:pt>
                <c:pt idx="12">
                  <c:v>0.26596152026762176</c:v>
                </c:pt>
                <c:pt idx="13">
                  <c:v>0.21296533701490147</c:v>
                </c:pt>
                <c:pt idx="14">
                  <c:v>0.10934004978399575</c:v>
                </c:pt>
                <c:pt idx="15">
                  <c:v>3.5993977675458706E-2</c:v>
                </c:pt>
                <c:pt idx="16">
                  <c:v>7.597324015864962E-3</c:v>
                </c:pt>
                <c:pt idx="17">
                  <c:v>1.0281859975274036E-3</c:v>
                </c:pt>
                <c:pt idx="18">
                  <c:v>8.9220150509923578E-5</c:v>
                </c:pt>
                <c:pt idx="19">
                  <c:v>4.9640305804199935E-6</c:v>
                </c:pt>
                <c:pt idx="20">
                  <c:v>1.7708679390146084E-7</c:v>
                </c:pt>
                <c:pt idx="21">
                  <c:v>4.0505885665488571E-9</c:v>
                </c:pt>
                <c:pt idx="22">
                  <c:v>5.9406001249014352E-11</c:v>
                </c:pt>
                <c:pt idx="23">
                  <c:v>5.5862804867931224E-13</c:v>
                </c:pt>
                <c:pt idx="24">
                  <c:v>3.3681807223579286E-15</c:v>
                </c:pt>
                <c:pt idx="25">
                  <c:v>1.3021117687947652E-17</c:v>
                </c:pt>
                <c:pt idx="26">
                  <c:v>3.2276123811628609E-20</c:v>
                </c:pt>
                <c:pt idx="27">
                  <c:v>5.1297324178042805E-23</c:v>
                </c:pt>
                <c:pt idx="28">
                  <c:v>5.2274306593598988E-26</c:v>
                </c:pt>
                <c:pt idx="29">
                  <c:v>3.4155612681385776E-29</c:v>
                </c:pt>
                <c:pt idx="30">
                  <c:v>1.4309224904420403E-32</c:v>
                </c:pt>
                <c:pt idx="31">
                  <c:v>3.8437078407431453E-36</c:v>
                </c:pt>
                <c:pt idx="32">
                  <c:v>6.6201047266543342E-40</c:v>
                </c:pt>
                <c:pt idx="33">
                  <c:v>7.3107103959264751E-44</c:v>
                </c:pt>
                <c:pt idx="34">
                  <c:v>5.1764798873787278E-48</c:v>
                </c:pt>
                <c:pt idx="35">
                  <c:v>2.3501182330390308E-52</c:v>
                </c:pt>
                <c:pt idx="36">
                  <c:v>6.8410871519460232E-57</c:v>
                </c:pt>
                <c:pt idx="37">
                  <c:v>1.2768525985039579E-61</c:v>
                </c:pt>
                <c:pt idx="38">
                  <c:v>1.5280467320392549E-66</c:v>
                </c:pt>
                <c:pt idx="39">
                  <c:v>1.1724996950634026E-71</c:v>
                </c:pt>
                <c:pt idx="40">
                  <c:v>5.7685820033938487E-77</c:v>
                </c:pt>
              </c:numCache>
            </c:numRef>
          </c:yVal>
          <c:smooth val="1"/>
        </c:ser>
        <c:ser>
          <c:idx val="1"/>
          <c:order val="1"/>
          <c:tx>
            <c:v>B1</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Gauss'!$D$7:$D$47</c:f>
              <c:numCache>
                <c:formatCode>0.00</c:formatCode>
                <c:ptCount val="41"/>
                <c:pt idx="0">
                  <c:v>1.5280467320392549E-66</c:v>
                </c:pt>
                <c:pt idx="1">
                  <c:v>1.2768525985039579E-61</c:v>
                </c:pt>
                <c:pt idx="2">
                  <c:v>6.8410871519460232E-57</c:v>
                </c:pt>
                <c:pt idx="3">
                  <c:v>2.3501182330390308E-52</c:v>
                </c:pt>
                <c:pt idx="4">
                  <c:v>5.1764798873787278E-48</c:v>
                </c:pt>
                <c:pt idx="5">
                  <c:v>7.3107103959264751E-44</c:v>
                </c:pt>
                <c:pt idx="6">
                  <c:v>6.6201047266543342E-40</c:v>
                </c:pt>
                <c:pt idx="7">
                  <c:v>3.8437078407431453E-36</c:v>
                </c:pt>
                <c:pt idx="8">
                  <c:v>1.4309224904420403E-32</c:v>
                </c:pt>
                <c:pt idx="9">
                  <c:v>3.4155612681385776E-29</c:v>
                </c:pt>
                <c:pt idx="10">
                  <c:v>5.2274306593598988E-26</c:v>
                </c:pt>
                <c:pt idx="11">
                  <c:v>5.1297324178042805E-23</c:v>
                </c:pt>
                <c:pt idx="12">
                  <c:v>3.2276123811628609E-20</c:v>
                </c:pt>
                <c:pt idx="13">
                  <c:v>1.3021117687947652E-17</c:v>
                </c:pt>
                <c:pt idx="14">
                  <c:v>3.3681807223579286E-15</c:v>
                </c:pt>
                <c:pt idx="15">
                  <c:v>5.5862804867931224E-13</c:v>
                </c:pt>
                <c:pt idx="16">
                  <c:v>5.9406001249014352E-11</c:v>
                </c:pt>
                <c:pt idx="17">
                  <c:v>4.0505885665488571E-9</c:v>
                </c:pt>
                <c:pt idx="18">
                  <c:v>1.7708679390146084E-7</c:v>
                </c:pt>
                <c:pt idx="19">
                  <c:v>4.9640305804199935E-6</c:v>
                </c:pt>
                <c:pt idx="20">
                  <c:v>8.9220150509923578E-5</c:v>
                </c:pt>
                <c:pt idx="21">
                  <c:v>1.0281859975274036E-3</c:v>
                </c:pt>
                <c:pt idx="22">
                  <c:v>7.597324015864962E-3</c:v>
                </c:pt>
                <c:pt idx="23">
                  <c:v>3.5993977675458706E-2</c:v>
                </c:pt>
                <c:pt idx="24">
                  <c:v>0.10934004978399575</c:v>
                </c:pt>
                <c:pt idx="25">
                  <c:v>0.21296533701490147</c:v>
                </c:pt>
                <c:pt idx="26">
                  <c:v>0.26596152026762176</c:v>
                </c:pt>
                <c:pt idx="27">
                  <c:v>0.21296533701490147</c:v>
                </c:pt>
                <c:pt idx="28">
                  <c:v>0.10934004978399575</c:v>
                </c:pt>
                <c:pt idx="29">
                  <c:v>3.5993977675458706E-2</c:v>
                </c:pt>
                <c:pt idx="30">
                  <c:v>7.597324015864962E-3</c:v>
                </c:pt>
                <c:pt idx="31">
                  <c:v>1.0281859975274036E-3</c:v>
                </c:pt>
                <c:pt idx="32">
                  <c:v>8.9220150509923578E-5</c:v>
                </c:pt>
                <c:pt idx="33">
                  <c:v>4.9640305804199935E-6</c:v>
                </c:pt>
                <c:pt idx="34">
                  <c:v>1.7708679390146084E-7</c:v>
                </c:pt>
                <c:pt idx="35">
                  <c:v>4.0505885665488571E-9</c:v>
                </c:pt>
                <c:pt idx="36">
                  <c:v>5.9406001249014352E-11</c:v>
                </c:pt>
                <c:pt idx="37">
                  <c:v>5.5862804867931224E-13</c:v>
                </c:pt>
                <c:pt idx="38">
                  <c:v>3.3681807223579286E-15</c:v>
                </c:pt>
                <c:pt idx="39">
                  <c:v>1.3021117687947652E-17</c:v>
                </c:pt>
                <c:pt idx="40">
                  <c:v>3.2276123811628609E-20</c:v>
                </c:pt>
              </c:numCache>
            </c:numRef>
          </c:yVal>
          <c:smooth val="1"/>
        </c:ser>
        <c:ser>
          <c:idx val="2"/>
          <c:order val="2"/>
          <c:tx>
            <c:v>A2</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Gauss'!$E$7:$E$47</c:f>
              <c:numCache>
                <c:formatCode>0.00</c:formatCode>
                <c:ptCount val="41"/>
                <c:pt idx="0">
                  <c:v>5.2274306593598988E-26</c:v>
                </c:pt>
                <c:pt idx="1">
                  <c:v>5.1297324178042805E-23</c:v>
                </c:pt>
                <c:pt idx="2">
                  <c:v>3.2276123811628609E-20</c:v>
                </c:pt>
                <c:pt idx="3">
                  <c:v>1.3021117687947652E-17</c:v>
                </c:pt>
                <c:pt idx="4">
                  <c:v>3.3681807223579286E-15</c:v>
                </c:pt>
                <c:pt idx="5">
                  <c:v>5.5862804867931224E-13</c:v>
                </c:pt>
                <c:pt idx="6">
                  <c:v>5.9406001249014352E-11</c:v>
                </c:pt>
                <c:pt idx="7">
                  <c:v>4.0505885665488571E-9</c:v>
                </c:pt>
                <c:pt idx="8">
                  <c:v>1.7708679390146084E-7</c:v>
                </c:pt>
                <c:pt idx="9">
                  <c:v>4.9640305804199935E-6</c:v>
                </c:pt>
                <c:pt idx="10">
                  <c:v>8.9220150509923578E-5</c:v>
                </c:pt>
                <c:pt idx="11">
                  <c:v>1.0281859975274036E-3</c:v>
                </c:pt>
                <c:pt idx="12">
                  <c:v>7.597324015864962E-3</c:v>
                </c:pt>
                <c:pt idx="13">
                  <c:v>3.5993977675458706E-2</c:v>
                </c:pt>
                <c:pt idx="14">
                  <c:v>0.10934004978399575</c:v>
                </c:pt>
                <c:pt idx="15">
                  <c:v>0.21296533701490147</c:v>
                </c:pt>
                <c:pt idx="16">
                  <c:v>0.26596152026762176</c:v>
                </c:pt>
                <c:pt idx="17">
                  <c:v>0.21296533701490147</c:v>
                </c:pt>
                <c:pt idx="18">
                  <c:v>0.10934004978399575</c:v>
                </c:pt>
                <c:pt idx="19">
                  <c:v>3.5993977675458706E-2</c:v>
                </c:pt>
                <c:pt idx="20">
                  <c:v>7.597324015864962E-3</c:v>
                </c:pt>
                <c:pt idx="21">
                  <c:v>1.0281859975274036E-3</c:v>
                </c:pt>
                <c:pt idx="22">
                  <c:v>8.9220150509923578E-5</c:v>
                </c:pt>
                <c:pt idx="23">
                  <c:v>4.9640305804199935E-6</c:v>
                </c:pt>
                <c:pt idx="24">
                  <c:v>1.7708679390146084E-7</c:v>
                </c:pt>
                <c:pt idx="25">
                  <c:v>4.0505885665488571E-9</c:v>
                </c:pt>
                <c:pt idx="26">
                  <c:v>5.9406001249014352E-11</c:v>
                </c:pt>
                <c:pt idx="27">
                  <c:v>5.5862804867931224E-13</c:v>
                </c:pt>
                <c:pt idx="28">
                  <c:v>3.3681807223579286E-15</c:v>
                </c:pt>
                <c:pt idx="29">
                  <c:v>1.3021117687947652E-17</c:v>
                </c:pt>
                <c:pt idx="30">
                  <c:v>3.2276123811628609E-20</c:v>
                </c:pt>
                <c:pt idx="31">
                  <c:v>5.1297324178042805E-23</c:v>
                </c:pt>
                <c:pt idx="32">
                  <c:v>5.2274306593598988E-26</c:v>
                </c:pt>
                <c:pt idx="33">
                  <c:v>3.4155612681385776E-29</c:v>
                </c:pt>
                <c:pt idx="34">
                  <c:v>1.4309224904420403E-32</c:v>
                </c:pt>
                <c:pt idx="35">
                  <c:v>3.8437078407431453E-36</c:v>
                </c:pt>
                <c:pt idx="36">
                  <c:v>6.6201047266543342E-40</c:v>
                </c:pt>
                <c:pt idx="37">
                  <c:v>7.3107103959264751E-44</c:v>
                </c:pt>
                <c:pt idx="38">
                  <c:v>5.1764798873787278E-48</c:v>
                </c:pt>
                <c:pt idx="39">
                  <c:v>2.3501182330390308E-52</c:v>
                </c:pt>
                <c:pt idx="40">
                  <c:v>6.8410871519460232E-57</c:v>
                </c:pt>
              </c:numCache>
            </c:numRef>
          </c:yVal>
          <c:smooth val="1"/>
        </c:ser>
        <c:ser>
          <c:idx val="3"/>
          <c:order val="3"/>
          <c:tx>
            <c:v>B2</c:v>
          </c:tx>
          <c:marker>
            <c:symbol val="none"/>
          </c:marker>
          <c:xVal>
            <c:numRef>
              <c:f>'Two Gauss'!$B$7:$B$47</c:f>
              <c:numCache>
                <c:formatCode>General</c:formatCode>
                <c:ptCount val="4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pt idx="35">
                  <c:v>25</c:v>
                </c:pt>
                <c:pt idx="36">
                  <c:v>26</c:v>
                </c:pt>
                <c:pt idx="37">
                  <c:v>27</c:v>
                </c:pt>
                <c:pt idx="38">
                  <c:v>28</c:v>
                </c:pt>
                <c:pt idx="39">
                  <c:v>29</c:v>
                </c:pt>
                <c:pt idx="40">
                  <c:v>30</c:v>
                </c:pt>
              </c:numCache>
            </c:numRef>
          </c:xVal>
          <c:yVal>
            <c:numRef>
              <c:f>'Two Gauss'!$F$7:$F$47</c:f>
              <c:numCache>
                <c:formatCode>0.00</c:formatCode>
                <c:ptCount val="41"/>
                <c:pt idx="0">
                  <c:v>3.6806322414398425E-88</c:v>
                </c:pt>
                <c:pt idx="1">
                  <c:v>1.8197244623423761E-82</c:v>
                </c:pt>
                <c:pt idx="2">
                  <c:v>5.7685820033938487E-77</c:v>
                </c:pt>
                <c:pt idx="3">
                  <c:v>1.1724996950634026E-71</c:v>
                </c:pt>
                <c:pt idx="4">
                  <c:v>1.5280467320392549E-66</c:v>
                </c:pt>
                <c:pt idx="5">
                  <c:v>1.2768525985039579E-61</c:v>
                </c:pt>
                <c:pt idx="6">
                  <c:v>6.8410871519460232E-57</c:v>
                </c:pt>
                <c:pt idx="7">
                  <c:v>2.3501182330390308E-52</c:v>
                </c:pt>
                <c:pt idx="8">
                  <c:v>5.1764798873787278E-48</c:v>
                </c:pt>
                <c:pt idx="9">
                  <c:v>7.3107103959264751E-44</c:v>
                </c:pt>
                <c:pt idx="10">
                  <c:v>6.6201047266543342E-40</c:v>
                </c:pt>
                <c:pt idx="11">
                  <c:v>3.8437078407431453E-36</c:v>
                </c:pt>
                <c:pt idx="12">
                  <c:v>1.4309224904420403E-32</c:v>
                </c:pt>
                <c:pt idx="13">
                  <c:v>3.4155612681385776E-29</c:v>
                </c:pt>
                <c:pt idx="14">
                  <c:v>5.2274306593598988E-26</c:v>
                </c:pt>
                <c:pt idx="15">
                  <c:v>5.1297324178042805E-23</c:v>
                </c:pt>
                <c:pt idx="16">
                  <c:v>3.2276123811628609E-20</c:v>
                </c:pt>
                <c:pt idx="17">
                  <c:v>1.3021117687947652E-17</c:v>
                </c:pt>
                <c:pt idx="18">
                  <c:v>3.3681807223579286E-15</c:v>
                </c:pt>
                <c:pt idx="19">
                  <c:v>5.5862804867931224E-13</c:v>
                </c:pt>
                <c:pt idx="20">
                  <c:v>5.9406001249014352E-11</c:v>
                </c:pt>
                <c:pt idx="21">
                  <c:v>4.0505885665488571E-9</c:v>
                </c:pt>
                <c:pt idx="22">
                  <c:v>1.7708679390146084E-7</c:v>
                </c:pt>
                <c:pt idx="23">
                  <c:v>4.9640305804199935E-6</c:v>
                </c:pt>
                <c:pt idx="24">
                  <c:v>8.9220150509923578E-5</c:v>
                </c:pt>
                <c:pt idx="25">
                  <c:v>1.0281859975274036E-3</c:v>
                </c:pt>
                <c:pt idx="26">
                  <c:v>7.597324015864962E-3</c:v>
                </c:pt>
                <c:pt idx="27">
                  <c:v>3.5993977675458706E-2</c:v>
                </c:pt>
                <c:pt idx="28">
                  <c:v>0.10934004978399575</c:v>
                </c:pt>
                <c:pt idx="29">
                  <c:v>0.21296533701490147</c:v>
                </c:pt>
                <c:pt idx="30">
                  <c:v>0.26596152026762176</c:v>
                </c:pt>
                <c:pt idx="31">
                  <c:v>0.21296533701490147</c:v>
                </c:pt>
                <c:pt idx="32">
                  <c:v>0.10934004978399575</c:v>
                </c:pt>
                <c:pt idx="33">
                  <c:v>3.5993977675458706E-2</c:v>
                </c:pt>
                <c:pt idx="34">
                  <c:v>7.597324015864962E-3</c:v>
                </c:pt>
                <c:pt idx="35">
                  <c:v>1.0281859975274036E-3</c:v>
                </c:pt>
                <c:pt idx="36">
                  <c:v>8.9220150509923578E-5</c:v>
                </c:pt>
                <c:pt idx="37">
                  <c:v>4.9640305804199935E-6</c:v>
                </c:pt>
                <c:pt idx="38">
                  <c:v>1.7708679390146084E-7</c:v>
                </c:pt>
                <c:pt idx="39">
                  <c:v>4.0505885665488571E-9</c:v>
                </c:pt>
                <c:pt idx="40">
                  <c:v>5.9406001249014352E-11</c:v>
                </c:pt>
              </c:numCache>
            </c:numRef>
          </c:yVal>
          <c:smooth val="1"/>
        </c:ser>
        <c:dLbls>
          <c:showLegendKey val="0"/>
          <c:showVal val="0"/>
          <c:showCatName val="0"/>
          <c:showSerName val="0"/>
          <c:showPercent val="0"/>
          <c:showBubbleSize val="0"/>
        </c:dLbls>
        <c:axId val="158091872"/>
        <c:axId val="158092264"/>
      </c:scatterChart>
      <c:valAx>
        <c:axId val="158091872"/>
        <c:scaling>
          <c:orientation val="minMax"/>
          <c:max val="30"/>
          <c:min val="-10"/>
        </c:scaling>
        <c:delete val="0"/>
        <c:axPos val="b"/>
        <c:numFmt formatCode="General" sourceLinked="1"/>
        <c:majorTickMark val="out"/>
        <c:minorTickMark val="none"/>
        <c:tickLblPos val="nextTo"/>
        <c:txPr>
          <a:bodyPr/>
          <a:lstStyle/>
          <a:p>
            <a:pPr>
              <a:defRPr sz="2000"/>
            </a:pPr>
            <a:endParaRPr lang="en-US"/>
          </a:p>
        </c:txPr>
        <c:crossAx val="158092264"/>
        <c:crosses val="autoZero"/>
        <c:crossBetween val="midCat"/>
      </c:valAx>
      <c:valAx>
        <c:axId val="158092264"/>
        <c:scaling>
          <c:orientation val="minMax"/>
          <c:min val="0"/>
        </c:scaling>
        <c:delete val="0"/>
        <c:axPos val="l"/>
        <c:majorGridlines/>
        <c:numFmt formatCode="0.00" sourceLinked="1"/>
        <c:majorTickMark val="out"/>
        <c:minorTickMark val="none"/>
        <c:tickLblPos val="nextTo"/>
        <c:txPr>
          <a:bodyPr/>
          <a:lstStyle/>
          <a:p>
            <a:pPr>
              <a:defRPr sz="2000"/>
            </a:pPr>
            <a:endParaRPr lang="en-US"/>
          </a:p>
        </c:txPr>
        <c:crossAx val="158091872"/>
        <c:crosses val="autoZero"/>
        <c:crossBetween val="midCat"/>
      </c:valAx>
    </c:plotArea>
    <c:legend>
      <c:legendPos val="r"/>
      <c:layout>
        <c:manualLayout>
          <c:xMode val="edge"/>
          <c:yMode val="edge"/>
          <c:x val="0.80095948096849334"/>
          <c:y val="9.1824876057159527E-2"/>
          <c:w val="0.19904043119108103"/>
          <c:h val="0.50125886031397837"/>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9983"/>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59983"/>
          </a:xfrm>
          <a:prstGeom prst="rect">
            <a:avLst/>
          </a:prstGeom>
        </p:spPr>
        <p:txBody>
          <a:bodyPr vert="horz" lIns="92098" tIns="46049" rIns="92098" bIns="46049" rtlCol="0"/>
          <a:lstStyle>
            <a:lvl1pPr algn="r">
              <a:defRPr sz="1200"/>
            </a:lvl1pPr>
          </a:lstStyle>
          <a:p>
            <a:fld id="{4ECC97F1-9F51-4BD1-82C4-8108D445627D}" type="datetimeFigureOut">
              <a:rPr lang="en-US" smtClean="0"/>
              <a:t>6/6/2016</a:t>
            </a:fld>
            <a:endParaRPr lang="en-US"/>
          </a:p>
        </p:txBody>
      </p:sp>
      <p:sp>
        <p:nvSpPr>
          <p:cNvPr id="4" name="Footer Placeholder 3"/>
          <p:cNvSpPr>
            <a:spLocks noGrp="1"/>
          </p:cNvSpPr>
          <p:nvPr>
            <p:ph type="ftr" sz="quarter" idx="2"/>
          </p:nvPr>
        </p:nvSpPr>
        <p:spPr>
          <a:xfrm>
            <a:off x="0" y="8707832"/>
            <a:ext cx="3011699" cy="459982"/>
          </a:xfrm>
          <a:prstGeom prst="rect">
            <a:avLst/>
          </a:prstGeom>
        </p:spPr>
        <p:txBody>
          <a:bodyPr vert="horz" lIns="92098" tIns="46049" rIns="92098" bIns="46049"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07832"/>
            <a:ext cx="3011699" cy="459982"/>
          </a:xfrm>
          <a:prstGeom prst="rect">
            <a:avLst/>
          </a:prstGeom>
        </p:spPr>
        <p:txBody>
          <a:bodyPr vert="horz" lIns="92098" tIns="46049" rIns="92098" bIns="46049" rtlCol="0" anchor="b"/>
          <a:lstStyle>
            <a:lvl1pPr algn="r">
              <a:defRPr sz="1200"/>
            </a:lvl1pPr>
          </a:lstStyle>
          <a:p>
            <a:fld id="{F8089EC3-5AA3-49CB-8734-5C5B31169C1B}" type="slidenum">
              <a:rPr lang="en-US" smtClean="0"/>
              <a:t>‹#›</a:t>
            </a:fld>
            <a:endParaRPr lang="en-US"/>
          </a:p>
        </p:txBody>
      </p:sp>
    </p:spTree>
    <p:extLst>
      <p:ext uri="{BB962C8B-B14F-4D97-AF65-F5344CB8AC3E}">
        <p14:creationId xmlns:p14="http://schemas.microsoft.com/office/powerpoint/2010/main" val="3802098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9983"/>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936768" y="0"/>
            <a:ext cx="3011699" cy="459983"/>
          </a:xfrm>
          <a:prstGeom prst="rect">
            <a:avLst/>
          </a:prstGeom>
        </p:spPr>
        <p:txBody>
          <a:bodyPr vert="horz" lIns="92098" tIns="46049" rIns="92098" bIns="46049" rtlCol="0"/>
          <a:lstStyle>
            <a:lvl1pPr algn="r">
              <a:defRPr sz="1200"/>
            </a:lvl1pPr>
          </a:lstStyle>
          <a:p>
            <a:fld id="{BA284C6D-FEFA-4EAE-9EE6-C14543E2F2B9}" type="datetimeFigureOut">
              <a:rPr lang="en-US" smtClean="0"/>
              <a:t>6/6/2016</a:t>
            </a:fld>
            <a:endParaRPr lang="en-US"/>
          </a:p>
        </p:txBody>
      </p:sp>
      <p:sp>
        <p:nvSpPr>
          <p:cNvPr id="4" name="Slide Image Placeholder 3"/>
          <p:cNvSpPr>
            <a:spLocks noGrp="1" noRot="1" noChangeAspect="1"/>
          </p:cNvSpPr>
          <p:nvPr>
            <p:ph type="sldImg" idx="2"/>
          </p:nvPr>
        </p:nvSpPr>
        <p:spPr>
          <a:xfrm>
            <a:off x="1412875" y="1146175"/>
            <a:ext cx="4124325" cy="3094038"/>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95008" y="4412010"/>
            <a:ext cx="5560060" cy="3609826"/>
          </a:xfrm>
          <a:prstGeom prst="rect">
            <a:avLst/>
          </a:prstGeom>
        </p:spPr>
        <p:txBody>
          <a:bodyPr vert="horz" lIns="92098" tIns="46049" rIns="92098" bIns="460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2"/>
            <a:ext cx="3011699" cy="459982"/>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2"/>
            <a:ext cx="3011699" cy="459982"/>
          </a:xfrm>
          <a:prstGeom prst="rect">
            <a:avLst/>
          </a:prstGeom>
        </p:spPr>
        <p:txBody>
          <a:bodyPr vert="horz" lIns="92098" tIns="46049" rIns="92098" bIns="46049" rtlCol="0" anchor="b"/>
          <a:lstStyle>
            <a:lvl1pPr algn="r">
              <a:defRPr sz="1200"/>
            </a:lvl1pPr>
          </a:lstStyle>
          <a:p>
            <a:fld id="{C6CAE589-E8A8-423C-9596-1278E0AF0AB0}" type="slidenum">
              <a:rPr lang="en-US" smtClean="0"/>
              <a:t>‹#›</a:t>
            </a:fld>
            <a:endParaRPr lang="en-US"/>
          </a:p>
        </p:txBody>
      </p:sp>
    </p:spTree>
    <p:extLst>
      <p:ext uri="{BB962C8B-B14F-4D97-AF65-F5344CB8AC3E}">
        <p14:creationId xmlns:p14="http://schemas.microsoft.com/office/powerpoint/2010/main" val="170646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inviting 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guess I am qualified for</a:t>
            </a:r>
            <a:r>
              <a:rPr lang="en-US" baseline="0" dirty="0" smtClean="0"/>
              <a:t> this talk because I own more </a:t>
            </a:r>
            <a:r>
              <a:rPr lang="en-US" baseline="0" dirty="0" err="1" smtClean="0"/>
              <a:t>than100</a:t>
            </a:r>
            <a:r>
              <a:rPr lang="en-US" baseline="0" dirty="0" smtClean="0"/>
              <a:t> books with PR or ML in the title. Disclosure: I have not read the all.</a:t>
            </a:r>
            <a:endParaRPr lang="en-US" dirty="0" smtClean="0"/>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a:t>
            </a:fld>
            <a:endParaRPr lang="en-US"/>
          </a:p>
        </p:txBody>
      </p:sp>
    </p:spTree>
    <p:extLst>
      <p:ext uri="{BB962C8B-B14F-4D97-AF65-F5344CB8AC3E}">
        <p14:creationId xmlns:p14="http://schemas.microsoft.com/office/powerpoint/2010/main" val="65387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Here are the</a:t>
            </a:r>
            <a:r>
              <a:rPr lang="en-US" baseline="0" dirty="0" smtClean="0">
                <a:solidFill>
                  <a:srgbClr val="FF0000"/>
                </a:solidFill>
              </a:rPr>
              <a:t> tasks necessary </a:t>
            </a:r>
            <a:r>
              <a:rPr lang="en-US" b="1" baseline="0" dirty="0" smtClean="0">
                <a:solidFill>
                  <a:srgbClr val="FF0000"/>
                </a:solidFill>
              </a:rPr>
              <a:t>before</a:t>
            </a:r>
            <a:r>
              <a:rPr lang="en-US" baseline="0" dirty="0" smtClean="0">
                <a:solidFill>
                  <a:srgbClr val="FF0000"/>
                </a:solidFill>
              </a:rPr>
              <a:t> experimentation</a:t>
            </a:r>
            <a:endParaRPr lang="en-US" dirty="0" smtClean="0">
              <a:solidFill>
                <a:srgbClr val="FF0000"/>
              </a:solidFill>
            </a:endParaRPr>
          </a:p>
          <a:p>
            <a:r>
              <a:rPr lang="en-US" dirty="0" smtClean="0">
                <a:solidFill>
                  <a:srgbClr val="FF0000"/>
                </a:solidFill>
              </a:rPr>
              <a:t>Easily neglected topics in red.</a:t>
            </a:r>
          </a:p>
          <a:p>
            <a:r>
              <a:rPr lang="en-US" dirty="0" smtClean="0">
                <a:solidFill>
                  <a:srgbClr val="FF0000"/>
                </a:solidFill>
              </a:rPr>
              <a:t>For example, </a:t>
            </a:r>
            <a:r>
              <a:rPr lang="en-US" b="1" dirty="0" smtClean="0">
                <a:solidFill>
                  <a:srgbClr val="FF0000"/>
                </a:solidFill>
              </a:rPr>
              <a:t>data sampling</a:t>
            </a:r>
            <a:r>
              <a:rPr lang="en-US" dirty="0" smtClean="0">
                <a:solidFill>
                  <a:srgbClr val="FF0000"/>
                </a:solidFill>
              </a:rPr>
              <a:t> is too often done carelessly. </a:t>
            </a:r>
          </a:p>
          <a:p>
            <a:r>
              <a:rPr lang="en-US" dirty="0" smtClean="0">
                <a:solidFill>
                  <a:srgbClr val="FF0000"/>
                </a:solidFill>
              </a:rPr>
              <a:t>It is easiest</a:t>
            </a:r>
            <a:r>
              <a:rPr lang="en-US" baseline="0" dirty="0" smtClean="0">
                <a:solidFill>
                  <a:srgbClr val="FF0000"/>
                </a:solidFill>
              </a:rPr>
              <a:t> to collect</a:t>
            </a:r>
            <a:r>
              <a:rPr lang="en-US" dirty="0" smtClean="0">
                <a:solidFill>
                  <a:srgbClr val="FF0000"/>
                </a:solidFill>
              </a:rPr>
              <a:t> only a </a:t>
            </a:r>
            <a:r>
              <a:rPr lang="en-US" b="1" dirty="0" smtClean="0">
                <a:solidFill>
                  <a:srgbClr val="FF0000"/>
                </a:solidFill>
              </a:rPr>
              <a:t>convenience sample</a:t>
            </a:r>
            <a:r>
              <a:rPr lang="en-US" baseline="0" dirty="0" smtClean="0">
                <a:solidFill>
                  <a:srgbClr val="FF0000"/>
                </a:solidFill>
              </a:rPr>
              <a:t> of the most </a:t>
            </a:r>
            <a:r>
              <a:rPr lang="en-US" b="1" baseline="0" dirty="0" smtClean="0">
                <a:solidFill>
                  <a:srgbClr val="FF0000"/>
                </a:solidFill>
              </a:rPr>
              <a:t>accessible,</a:t>
            </a:r>
            <a:r>
              <a:rPr lang="en-US" baseline="0" dirty="0" smtClean="0">
                <a:solidFill>
                  <a:srgbClr val="FF0000"/>
                </a:solidFill>
              </a:rPr>
              <a:t> or most </a:t>
            </a:r>
            <a:r>
              <a:rPr lang="en-US" b="1" baseline="0" dirty="0" smtClean="0">
                <a:solidFill>
                  <a:srgbClr val="FF0000"/>
                </a:solidFill>
              </a:rPr>
              <a:t>recent</a:t>
            </a:r>
            <a:r>
              <a:rPr lang="en-US" baseline="0" dirty="0" smtClean="0">
                <a:solidFill>
                  <a:srgbClr val="FF0000"/>
                </a:solidFill>
              </a:rPr>
              <a:t> or most </a:t>
            </a:r>
            <a:r>
              <a:rPr lang="en-US" b="1" baseline="0" dirty="0" smtClean="0">
                <a:solidFill>
                  <a:srgbClr val="FF0000"/>
                </a:solidFill>
              </a:rPr>
              <a:t>familiar </a:t>
            </a:r>
            <a:r>
              <a:rPr lang="en-US" baseline="0" dirty="0" smtClean="0">
                <a:solidFill>
                  <a:srgbClr val="FF0000"/>
                </a:solidFill>
              </a:rPr>
              <a:t>records, instead of a </a:t>
            </a:r>
            <a:r>
              <a:rPr lang="en-US" b="1" baseline="0" dirty="0" smtClean="0">
                <a:solidFill>
                  <a:schemeClr val="tx1"/>
                </a:solidFill>
              </a:rPr>
              <a:t>representative sample from all available sources.  </a:t>
            </a:r>
          </a:p>
          <a:p>
            <a:r>
              <a:rPr lang="en-US" baseline="0" dirty="0" smtClean="0">
                <a:solidFill>
                  <a:srgbClr val="FF0000"/>
                </a:solidFill>
              </a:rPr>
              <a:t>The cost of </a:t>
            </a:r>
            <a:r>
              <a:rPr lang="en-US" b="1" baseline="0" dirty="0" smtClean="0">
                <a:solidFill>
                  <a:srgbClr val="FF0000"/>
                </a:solidFill>
              </a:rPr>
              <a:t>misclassification</a:t>
            </a:r>
            <a:r>
              <a:rPr lang="en-US" baseline="0" dirty="0" smtClean="0">
                <a:solidFill>
                  <a:srgbClr val="FF0000"/>
                </a:solidFill>
              </a:rPr>
              <a:t> and that of</a:t>
            </a:r>
            <a:r>
              <a:rPr lang="en-US" baseline="0" dirty="0" smtClean="0">
                <a:solidFill>
                  <a:schemeClr val="tx1"/>
                </a:solidFill>
              </a:rPr>
              <a:t> </a:t>
            </a:r>
            <a:r>
              <a:rPr lang="en-US" b="1" baseline="0" dirty="0" smtClean="0">
                <a:solidFill>
                  <a:schemeClr val="tx1"/>
                </a:solidFill>
              </a:rPr>
              <a:t>no classification</a:t>
            </a:r>
            <a:r>
              <a:rPr lang="en-US" baseline="0" dirty="0" smtClean="0">
                <a:solidFill>
                  <a:srgbClr val="FF0000"/>
                </a:solidFill>
              </a:rPr>
              <a:t>, and the various </a:t>
            </a:r>
            <a:r>
              <a:rPr lang="en-US" b="1" baseline="0" dirty="0" smtClean="0">
                <a:solidFill>
                  <a:srgbClr val="FF0000"/>
                </a:solidFill>
              </a:rPr>
              <a:t>prior</a:t>
            </a:r>
            <a:r>
              <a:rPr lang="en-US" baseline="0" dirty="0" smtClean="0">
                <a:solidFill>
                  <a:srgbClr val="FF0000"/>
                </a:solidFill>
              </a:rPr>
              <a:t> probabilities,  may be hard to find out.</a:t>
            </a:r>
          </a:p>
          <a:p>
            <a:r>
              <a:rPr lang="en-US" b="1" baseline="0" dirty="0" smtClean="0">
                <a:solidFill>
                  <a:srgbClr val="FF0000"/>
                </a:solidFill>
              </a:rPr>
              <a:t>Source labels</a:t>
            </a:r>
            <a:r>
              <a:rPr lang="en-US" baseline="0" dirty="0" smtClean="0">
                <a:solidFill>
                  <a:srgbClr val="FF0000"/>
                </a:solidFill>
              </a:rPr>
              <a:t> are important. </a:t>
            </a:r>
            <a:r>
              <a:rPr lang="en-US" b="1" baseline="0" dirty="0" smtClean="0">
                <a:solidFill>
                  <a:srgbClr val="FF0000"/>
                </a:solidFill>
              </a:rPr>
              <a:t>Batching same source data</a:t>
            </a:r>
            <a:r>
              <a:rPr lang="en-US" baseline="0" dirty="0" smtClean="0">
                <a:solidFill>
                  <a:srgbClr val="FF0000"/>
                </a:solidFill>
              </a:rPr>
              <a:t> can greatly improve accuracy, even if the source of each batch is not identified explicitly.</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10</a:t>
            </a:fld>
            <a:endParaRPr lang="en-US"/>
          </a:p>
        </p:txBody>
      </p:sp>
    </p:spTree>
    <p:extLst>
      <p:ext uri="{BB962C8B-B14F-4D97-AF65-F5344CB8AC3E}">
        <p14:creationId xmlns:p14="http://schemas.microsoft.com/office/powerpoint/2010/main" val="104099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samples</a:t>
            </a:r>
            <a:r>
              <a:rPr lang="en-US" baseline="0" dirty="0" smtClean="0"/>
              <a:t> represented by </a:t>
            </a:r>
            <a:r>
              <a:rPr lang="en-US" b="1" baseline="0" dirty="0" smtClean="0"/>
              <a:t>feature vectors</a:t>
            </a:r>
            <a:r>
              <a:rPr lang="en-US" baseline="0" dirty="0" smtClean="0"/>
              <a:t> in a </a:t>
            </a:r>
            <a:r>
              <a:rPr lang="en-US" b="1" baseline="0" dirty="0" smtClean="0"/>
              <a:t>20 or 200 or 2000</a:t>
            </a:r>
            <a:r>
              <a:rPr lang="en-US" baseline="0" dirty="0" smtClean="0"/>
              <a:t>-dimensional </a:t>
            </a:r>
            <a:r>
              <a:rPr lang="en-US" b="1" baseline="0" dirty="0" smtClean="0"/>
              <a:t>vector space.</a:t>
            </a:r>
            <a:endParaRPr lang="en-US" b="0" baseline="0" dirty="0" smtClean="0"/>
          </a:p>
          <a:p>
            <a:r>
              <a:rPr lang="en-US" baseline="0" dirty="0" smtClean="0"/>
              <a:t>But I illustrate everything in 2-D. A </a:t>
            </a:r>
            <a:r>
              <a:rPr lang="en-US" b="1" baseline="0" dirty="0" smtClean="0"/>
              <a:t>linear boundary</a:t>
            </a:r>
            <a:r>
              <a:rPr lang="en-US" baseline="0" dirty="0" smtClean="0"/>
              <a:t> in N dimensions, or </a:t>
            </a:r>
            <a:r>
              <a:rPr lang="en-US" b="1" baseline="0" dirty="0" smtClean="0"/>
              <a:t>hyperplane</a:t>
            </a:r>
            <a:r>
              <a:rPr lang="en-US" baseline="0" dirty="0" smtClean="0"/>
              <a:t>, is just a </a:t>
            </a:r>
            <a:r>
              <a:rPr lang="en-US" b="1" baseline="0" dirty="0" smtClean="0"/>
              <a:t>line </a:t>
            </a:r>
            <a:r>
              <a:rPr lang="en-US" baseline="0" dirty="0" smtClean="0"/>
              <a:t>in two dimensions. The feature space is usually </a:t>
            </a:r>
            <a:r>
              <a:rPr lang="en-US" b="1" baseline="0" dirty="0" smtClean="0"/>
              <a:t>smooth</a:t>
            </a:r>
            <a:r>
              <a:rPr lang="en-US" baseline="0" dirty="0" smtClean="0"/>
              <a:t> and </a:t>
            </a:r>
            <a:r>
              <a:rPr lang="en-US" b="1" baseline="0" dirty="0" smtClean="0"/>
              <a:t>sparse</a:t>
            </a:r>
            <a:r>
              <a:rPr lang="en-US" b="0" baseline="0" dirty="0" smtClean="0"/>
              <a:t>, so </a:t>
            </a:r>
            <a:endParaRPr lang="en-US" dirty="0" smtClean="0"/>
          </a:p>
          <a:p>
            <a:r>
              <a:rPr lang="en-US" baseline="0" dirty="0" smtClean="0"/>
              <a:t>patterns near each other are mostly similar, and most of the space is empty.</a:t>
            </a:r>
          </a:p>
          <a:p>
            <a:r>
              <a:rPr lang="en-US" baseline="0" dirty="0" smtClean="0"/>
              <a:t>As we will see, on the same training data these classifiers will yield different decision boundaries and different error rates. </a:t>
            </a:r>
          </a:p>
        </p:txBody>
      </p:sp>
      <p:sp>
        <p:nvSpPr>
          <p:cNvPr id="4" name="Slide Number Placeholder 3"/>
          <p:cNvSpPr>
            <a:spLocks noGrp="1"/>
          </p:cNvSpPr>
          <p:nvPr>
            <p:ph type="sldNum" sz="quarter" idx="10"/>
          </p:nvPr>
        </p:nvSpPr>
        <p:spPr/>
        <p:txBody>
          <a:bodyPr/>
          <a:lstStyle/>
          <a:p>
            <a:fld id="{C6CAE589-E8A8-423C-9596-1278E0AF0AB0}" type="slidenum">
              <a:rPr lang="en-US" smtClean="0"/>
              <a:t>11</a:t>
            </a:fld>
            <a:endParaRPr lang="en-US"/>
          </a:p>
        </p:txBody>
      </p:sp>
    </p:spTree>
    <p:extLst>
      <p:ext uri="{BB962C8B-B14F-4D97-AF65-F5344CB8AC3E}">
        <p14:creationId xmlns:p14="http://schemas.microsoft.com/office/powerpoint/2010/main" val="409400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assumption of </a:t>
            </a:r>
            <a:r>
              <a:rPr lang="en-US" b="1" dirty="0" smtClean="0"/>
              <a:t>Gaussian</a:t>
            </a:r>
            <a:r>
              <a:rPr lang="en-US" dirty="0" smtClean="0"/>
              <a:t> or </a:t>
            </a:r>
            <a:r>
              <a:rPr lang="en-US" b="1" dirty="0" smtClean="0"/>
              <a:t>mixture</a:t>
            </a:r>
            <a:r>
              <a:rPr lang="en-US" b="1" baseline="0" dirty="0" smtClean="0"/>
              <a:t> of Gaussians</a:t>
            </a:r>
            <a:r>
              <a:rPr lang="en-US" baseline="0" dirty="0" smtClean="0"/>
              <a:t> feature probabilities </a:t>
            </a:r>
            <a:r>
              <a:rPr lang="en-US" b="1" i="1" baseline="0" dirty="0" smtClean="0"/>
              <a:t>for each class</a:t>
            </a:r>
            <a:r>
              <a:rPr lang="en-US" baseline="0" dirty="0" smtClean="0"/>
              <a:t> is often appropriate. We can show the resulting </a:t>
            </a:r>
            <a:r>
              <a:rPr lang="en-US" baseline="0" dirty="0" err="1" smtClean="0"/>
              <a:t>equi</a:t>
            </a:r>
            <a:r>
              <a:rPr lang="en-US" baseline="0" dirty="0" smtClean="0"/>
              <a:t>-probability contours and the samples on the same plot.</a:t>
            </a:r>
            <a:endParaRPr lang="en-US" dirty="0" smtClean="0"/>
          </a:p>
          <a:p>
            <a:r>
              <a:rPr lang="en-US" dirty="0" smtClean="0"/>
              <a:t>Whether a 1-D</a:t>
            </a:r>
            <a:r>
              <a:rPr lang="en-US" baseline="0" dirty="0" smtClean="0"/>
              <a:t> Gaussian is thin or fat is determined by its </a:t>
            </a:r>
            <a:r>
              <a:rPr lang="en-US" b="1" baseline="0" dirty="0" smtClean="0"/>
              <a:t>variance</a:t>
            </a:r>
            <a:r>
              <a:rPr lang="en-US" baseline="0" dirty="0" smtClean="0"/>
              <a:t>. For a multidimensional Gaussian, the </a:t>
            </a:r>
            <a:r>
              <a:rPr lang="en-US" b="1" baseline="0" dirty="0" smtClean="0"/>
              <a:t>eigenvalues and eigenvectors</a:t>
            </a:r>
            <a:r>
              <a:rPr lang="en-US" baseline="0" dirty="0" smtClean="0"/>
              <a:t> of its</a:t>
            </a:r>
            <a:r>
              <a:rPr lang="en-US" b="1" baseline="0" dirty="0" smtClean="0"/>
              <a:t> covariance matrix</a:t>
            </a:r>
            <a:r>
              <a:rPr lang="en-US" baseline="0" dirty="0" smtClean="0"/>
              <a:t> show the spread</a:t>
            </a:r>
            <a:r>
              <a:rPr lang="en-US" b="1" baseline="0" dirty="0" smtClean="0"/>
              <a:t> in different directions.</a:t>
            </a:r>
            <a:r>
              <a:rPr lang="en-US" baseline="0" dirty="0" smtClean="0"/>
              <a:t>  </a:t>
            </a:r>
          </a:p>
          <a:p>
            <a:r>
              <a:rPr lang="en-US" baseline="0" dirty="0" smtClean="0"/>
              <a:t>Correlations are often due to features and are therefore similar for all classes.</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12</a:t>
            </a:fld>
            <a:endParaRPr lang="en-US"/>
          </a:p>
        </p:txBody>
      </p:sp>
    </p:spTree>
    <p:extLst>
      <p:ext uri="{BB962C8B-B14F-4D97-AF65-F5344CB8AC3E}">
        <p14:creationId xmlns:p14="http://schemas.microsoft.com/office/powerpoint/2010/main" val="322932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Gaussians were already fitted to the observed feature</a:t>
            </a:r>
            <a:r>
              <a:rPr lang="en-US" baseline="0" dirty="0" smtClean="0"/>
              <a:t> samples of each class.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1" baseline="0" dirty="0" smtClean="0"/>
              <a:t>Maximum Likelihood Classifier </a:t>
            </a:r>
            <a:r>
              <a:rPr lang="en-US" baseline="0" dirty="0" smtClean="0"/>
              <a:t>assigns the class whose feature probability is largest at the unknown sample. For the point at the question mark, it is Class 1.</a:t>
            </a:r>
            <a:r>
              <a:rPr lang="en-US" dirty="0" smtClean="0"/>
              <a:t> The probability mass on the </a:t>
            </a:r>
            <a:r>
              <a:rPr lang="en-US" b="1" dirty="0" smtClean="0"/>
              <a:t>wrong </a:t>
            </a:r>
            <a:r>
              <a:rPr lang="en-US" dirty="0" smtClean="0"/>
              <a:t>side</a:t>
            </a:r>
            <a:r>
              <a:rPr lang="en-US" baseline="0" dirty="0" smtClean="0"/>
              <a:t> of the boundary is the </a:t>
            </a:r>
            <a:r>
              <a:rPr lang="en-US" b="1" i="1" baseline="0" dirty="0" smtClean="0"/>
              <a:t>expected</a:t>
            </a:r>
            <a:r>
              <a:rPr lang="en-US" b="1" baseline="0" dirty="0" smtClean="0"/>
              <a:t> error.</a:t>
            </a:r>
            <a:endParaRPr lang="en-US" baseline="0" dirty="0" smtClean="0"/>
          </a:p>
          <a:p>
            <a:r>
              <a:rPr lang="en-US" baseline="0" dirty="0" smtClean="0"/>
              <a:t>The decision boundary is a </a:t>
            </a:r>
            <a:r>
              <a:rPr lang="en-US" b="1" baseline="0" dirty="0" smtClean="0"/>
              <a:t>linear</a:t>
            </a:r>
            <a:r>
              <a:rPr lang="en-US" baseline="0" dirty="0" smtClean="0"/>
              <a:t> a (hyperplane) if the class-conditional covariance matrices are equal, otherwise quadratic.  </a:t>
            </a:r>
          </a:p>
          <a:p>
            <a:r>
              <a:rPr lang="en-US" baseline="0" dirty="0" smtClean="0"/>
              <a:t>For example, if samples of one class are completely surrounded by samples f another class, the boundary may be spherical or ellipsoidal.</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13</a:t>
            </a:fld>
            <a:endParaRPr lang="en-US"/>
          </a:p>
        </p:txBody>
      </p:sp>
    </p:spTree>
    <p:extLst>
      <p:ext uri="{BB962C8B-B14F-4D97-AF65-F5344CB8AC3E}">
        <p14:creationId xmlns:p14="http://schemas.microsoft.com/office/powerpoint/2010/main" val="2466012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MAP classifier</a:t>
            </a:r>
            <a:r>
              <a:rPr lang="en-US" dirty="0" smtClean="0"/>
              <a:t> takes into account </a:t>
            </a:r>
            <a:r>
              <a:rPr lang="en-US" b="1" dirty="0" smtClean="0"/>
              <a:t>the prior</a:t>
            </a:r>
            <a:r>
              <a:rPr lang="en-US" b="0" baseline="0" dirty="0" smtClean="0"/>
              <a:t> probabilities</a:t>
            </a:r>
            <a:r>
              <a:rPr lang="en-US" baseline="0" dirty="0" smtClean="0"/>
              <a:t> of the two classes.</a:t>
            </a:r>
          </a:p>
          <a:p>
            <a:r>
              <a:rPr lang="en-US" baseline="0" dirty="0" smtClean="0"/>
              <a:t>Whether the priors can be estimated </a:t>
            </a:r>
            <a:r>
              <a:rPr lang="en-US" b="1" baseline="0" dirty="0" smtClean="0"/>
              <a:t>from the training data</a:t>
            </a:r>
            <a:r>
              <a:rPr lang="en-US" baseline="0" dirty="0" smtClean="0"/>
              <a:t> depends on how the raw observations were originally sampled.</a:t>
            </a:r>
            <a:endParaRPr lang="en-US" dirty="0" smtClean="0"/>
          </a:p>
          <a:p>
            <a:r>
              <a:rPr lang="en-US" dirty="0" smtClean="0"/>
              <a:t>We</a:t>
            </a:r>
            <a:r>
              <a:rPr lang="en-US" baseline="0" dirty="0" smtClean="0"/>
              <a:t> calculate the posterior probabilities from the feature probabilities and the priors using Bayes formula. Here </a:t>
            </a:r>
            <a:r>
              <a:rPr lang="en-US" b="1" baseline="0" dirty="0" smtClean="0"/>
              <a:t>Class 1</a:t>
            </a:r>
            <a:r>
              <a:rPr lang="en-US" baseline="0" dirty="0" smtClean="0"/>
              <a:t> is much more probable, so the MAP classifier i</a:t>
            </a:r>
            <a:r>
              <a:rPr lang="en-US" i="1" baseline="0" dirty="0" smtClean="0"/>
              <a:t>s biased</a:t>
            </a:r>
            <a:r>
              <a:rPr lang="en-US" baseline="0" dirty="0" smtClean="0"/>
              <a:t> in its favor.</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14</a:t>
            </a:fld>
            <a:endParaRPr lang="en-US"/>
          </a:p>
        </p:txBody>
      </p:sp>
    </p:spTree>
    <p:extLst>
      <p:ext uri="{BB962C8B-B14F-4D97-AF65-F5344CB8AC3E}">
        <p14:creationId xmlns:p14="http://schemas.microsoft.com/office/powerpoint/2010/main" val="286644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Misclassifying different classes may incur different </a:t>
            </a:r>
            <a:r>
              <a:rPr lang="en-US" b="1" baseline="0" dirty="0" smtClean="0"/>
              <a:t>costs lambda </a:t>
            </a:r>
            <a:r>
              <a:rPr lang="en-US" b="1" baseline="0" dirty="0" err="1" smtClean="0"/>
              <a:t>i,j</a:t>
            </a:r>
            <a:r>
              <a:rPr lang="en-US" b="0" baseline="0" dirty="0" smtClean="0"/>
              <a:t>.</a:t>
            </a:r>
          </a:p>
          <a:p>
            <a:r>
              <a:rPr lang="en-US" b="0" baseline="0" dirty="0" smtClean="0"/>
              <a:t>Here mistaking Class 2 for Class 1 is costs ten times more than vice-versa.</a:t>
            </a:r>
            <a:endParaRPr lang="en-US" baseline="0" dirty="0" smtClean="0"/>
          </a:p>
          <a:p>
            <a:r>
              <a:rPr lang="en-US" baseline="0" dirty="0" smtClean="0"/>
              <a:t>The expected cost is called </a:t>
            </a:r>
            <a:r>
              <a:rPr lang="en-US" b="1" baseline="0" dirty="0" smtClean="0"/>
              <a:t>risk</a:t>
            </a:r>
            <a:r>
              <a:rPr lang="en-US" baseline="0" dirty="0" smtClean="0"/>
              <a:t>.  </a:t>
            </a:r>
          </a:p>
          <a:p>
            <a:r>
              <a:rPr lang="en-US" baseline="0" dirty="0" smtClean="0"/>
              <a:t>Unequal costs bias the Bayes Classifier the same way as unequal priors.</a:t>
            </a:r>
          </a:p>
          <a:p>
            <a:r>
              <a:rPr lang="en-US" baseline="0" dirty="0" smtClean="0"/>
              <a:t>(</a:t>
            </a:r>
            <a:r>
              <a:rPr lang="en-US" baseline="0" dirty="0" err="1" smtClean="0"/>
              <a:t>Kronecker</a:t>
            </a:r>
            <a:r>
              <a:rPr lang="en-US" baseline="0" dirty="0" smtClean="0"/>
              <a:t> delta, NOT Dirac delta)</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15</a:t>
            </a:fld>
            <a:endParaRPr lang="en-US"/>
          </a:p>
        </p:txBody>
      </p:sp>
    </p:spTree>
    <p:extLst>
      <p:ext uri="{BB962C8B-B14F-4D97-AF65-F5344CB8AC3E}">
        <p14:creationId xmlns:p14="http://schemas.microsoft.com/office/powerpoint/2010/main" val="344840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a:t>
            </a:r>
            <a:r>
              <a:rPr lang="en-US" b="1" baseline="0" dirty="0" smtClean="0"/>
              <a:t>prior</a:t>
            </a:r>
            <a:r>
              <a:rPr lang="en-US" baseline="0" dirty="0" smtClean="0"/>
              <a:t> probability distribution is the </a:t>
            </a:r>
            <a:r>
              <a:rPr lang="en-US" b="1" i="1" baseline="0" dirty="0" smtClean="0"/>
              <a:t>conjugate </a:t>
            </a:r>
            <a:r>
              <a:rPr lang="en-US" baseline="0" dirty="0" smtClean="0"/>
              <a:t>of the feature distribution, </a:t>
            </a:r>
            <a:br>
              <a:rPr lang="en-US" baseline="0" dirty="0" smtClean="0"/>
            </a:br>
            <a:r>
              <a:rPr lang="en-US" baseline="0" dirty="0" smtClean="0"/>
              <a:t>the posterior probabilities will retain the </a:t>
            </a:r>
            <a:r>
              <a:rPr lang="en-US" b="1" baseline="0" dirty="0" smtClean="0"/>
              <a:t>form</a:t>
            </a:r>
            <a:r>
              <a:rPr lang="en-US" baseline="0" dirty="0" smtClean="0"/>
              <a:t> of the priors. </a:t>
            </a:r>
          </a:p>
          <a:p>
            <a:r>
              <a:rPr lang="en-US" baseline="0" dirty="0" smtClean="0"/>
              <a:t>This facilitates both computation and analysis.</a:t>
            </a:r>
          </a:p>
          <a:p>
            <a:r>
              <a:rPr lang="en-US" dirty="0" smtClean="0"/>
              <a:t>The</a:t>
            </a:r>
            <a:r>
              <a:rPr lang="en-US" baseline="0" dirty="0" smtClean="0"/>
              <a:t> </a:t>
            </a:r>
            <a:r>
              <a:rPr lang="en-US" dirty="0" smtClean="0"/>
              <a:t>Beta distribution</a:t>
            </a:r>
            <a:r>
              <a:rPr lang="en-US" baseline="0" dirty="0" smtClean="0"/>
              <a:t> is the conjugate of Bernoulli, and the </a:t>
            </a:r>
            <a:r>
              <a:rPr lang="en-US" dirty="0" smtClean="0"/>
              <a:t>Dirichlet</a:t>
            </a:r>
            <a:r>
              <a:rPr lang="en-US" baseline="0" dirty="0" smtClean="0"/>
              <a:t> of the </a:t>
            </a:r>
            <a:r>
              <a:rPr lang="en-US" dirty="0" smtClean="0"/>
              <a:t>Multinomial.</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16</a:t>
            </a:fld>
            <a:endParaRPr lang="en-US"/>
          </a:p>
        </p:txBody>
      </p:sp>
    </p:spTree>
    <p:extLst>
      <p:ext uri="{BB962C8B-B14F-4D97-AF65-F5344CB8AC3E}">
        <p14:creationId xmlns:p14="http://schemas.microsoft.com/office/powerpoint/2010/main" val="362912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smtClean="0"/>
              <a:t>Parzen</a:t>
            </a:r>
            <a:r>
              <a:rPr lang="en-US" b="1" baseline="0" dirty="0" smtClean="0"/>
              <a:t> Windows</a:t>
            </a:r>
            <a:r>
              <a:rPr lang="en-US" baseline="0" dirty="0" smtClean="0"/>
              <a:t> can approximate </a:t>
            </a:r>
            <a:r>
              <a:rPr lang="en-US" b="1" baseline="0" dirty="0" smtClean="0"/>
              <a:t>a</a:t>
            </a:r>
            <a:r>
              <a:rPr lang="en-US" b="1" dirty="0" smtClean="0"/>
              <a:t>ny</a:t>
            </a:r>
            <a:r>
              <a:rPr lang="en-US" dirty="0" smtClean="0"/>
              <a:t> probability distribution of samples</a:t>
            </a:r>
            <a:r>
              <a:rPr lang="en-US" baseline="0" dirty="0" smtClean="0"/>
              <a:t>.</a:t>
            </a:r>
            <a:endParaRPr lang="en-US" dirty="0" smtClean="0"/>
          </a:p>
          <a:p>
            <a:r>
              <a:rPr lang="en-US" dirty="0" smtClean="0"/>
              <a:t>We place a red </a:t>
            </a:r>
            <a:r>
              <a:rPr lang="en-US" b="1" dirty="0" smtClean="0"/>
              <a:t>kernel</a:t>
            </a:r>
            <a:r>
              <a:rPr lang="en-US" dirty="0" smtClean="0"/>
              <a:t> at each green sample point that </a:t>
            </a:r>
            <a:r>
              <a:rPr lang="en-US" b="1" dirty="0" smtClean="0"/>
              <a:t>weights</a:t>
            </a:r>
            <a:r>
              <a:rPr lang="en-US" dirty="0" smtClean="0"/>
              <a:t> nearby points,&amp;</a:t>
            </a:r>
            <a:r>
              <a:rPr lang="en-US" baseline="0" dirty="0" smtClean="0"/>
              <a:t> add the kernel values.</a:t>
            </a:r>
          </a:p>
          <a:p>
            <a:r>
              <a:rPr lang="en-US" baseline="0" dirty="0" smtClean="0"/>
              <a:t>As you can see, the kernel width </a:t>
            </a:r>
            <a:r>
              <a:rPr lang="en-US" b="1" baseline="0" dirty="0" smtClean="0"/>
              <a:t>h</a:t>
            </a:r>
            <a:r>
              <a:rPr lang="en-US" baseline="0" dirty="0" smtClean="0"/>
              <a:t> trades off detail versus smoothness of the estimate.</a:t>
            </a:r>
          </a:p>
          <a:p>
            <a:r>
              <a:rPr lang="en-US" baseline="0" dirty="0" smtClean="0"/>
              <a:t>So we should </a:t>
            </a:r>
            <a:r>
              <a:rPr lang="en-US" b="1" baseline="0" dirty="0" smtClean="0"/>
              <a:t>decrease h</a:t>
            </a:r>
            <a:r>
              <a:rPr lang="en-US" baseline="0" dirty="0" smtClean="0"/>
              <a:t> as the number of samples </a:t>
            </a:r>
            <a:r>
              <a:rPr lang="en-US" b="1" baseline="0" dirty="0" smtClean="0"/>
              <a:t>n</a:t>
            </a:r>
            <a:r>
              <a:rPr lang="en-US" baseline="0" dirty="0" smtClean="0"/>
              <a:t> increases. </a:t>
            </a:r>
          </a:p>
          <a:p>
            <a:r>
              <a:rPr lang="en-US" baseline="0" dirty="0" smtClean="0"/>
              <a:t>This is a </a:t>
            </a:r>
            <a:r>
              <a:rPr lang="en-US" b="1" baseline="0" dirty="0" smtClean="0"/>
              <a:t>non-parametric</a:t>
            </a:r>
            <a:r>
              <a:rPr lang="en-US" baseline="0" dirty="0" smtClean="0"/>
              <a:t> estimator. of only theoretical interest, but more about</a:t>
            </a:r>
            <a:r>
              <a:rPr lang="en-US" b="1" baseline="0" dirty="0" smtClean="0"/>
              <a:t> kernels</a:t>
            </a:r>
            <a:r>
              <a:rPr lang="en-US" baseline="0" dirty="0" smtClean="0"/>
              <a:t> shortly. </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17</a:t>
            </a:fld>
            <a:endParaRPr lang="en-US"/>
          </a:p>
        </p:txBody>
      </p:sp>
    </p:spTree>
    <p:extLst>
      <p:ext uri="{BB962C8B-B14F-4D97-AF65-F5344CB8AC3E}">
        <p14:creationId xmlns:p14="http://schemas.microsoft.com/office/powerpoint/2010/main" val="235162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 showed you earlier was generative training. Generative models can </a:t>
            </a:r>
            <a:r>
              <a:rPr lang="en-US" i="1" baseline="0" dirty="0" smtClean="0"/>
              <a:t>generate</a:t>
            </a:r>
            <a:r>
              <a:rPr lang="en-US" baseline="0" dirty="0" smtClean="0"/>
              <a:t> pseudo-samples.</a:t>
            </a:r>
          </a:p>
          <a:p>
            <a:r>
              <a:rPr lang="en-US" baseline="0" dirty="0" smtClean="0"/>
              <a:t>Discriminative classifiers cut to the bait to estimate the </a:t>
            </a:r>
            <a:r>
              <a:rPr lang="en-US" b="1" baseline="0" dirty="0" smtClean="0"/>
              <a:t>posterior probability</a:t>
            </a:r>
            <a:r>
              <a:rPr lang="en-US" baseline="0" dirty="0" smtClean="0"/>
              <a:t> or </a:t>
            </a:r>
            <a:r>
              <a:rPr lang="en-US" b="1" baseline="0" dirty="0" smtClean="0"/>
              <a:t>decision boundary.  </a:t>
            </a:r>
            <a:r>
              <a:rPr lang="en-US" baseline="0" dirty="0" smtClean="0"/>
              <a:t>They usually have </a:t>
            </a:r>
            <a:r>
              <a:rPr lang="en-US" b="1" baseline="0" dirty="0" smtClean="0"/>
              <a:t>fewer parameters</a:t>
            </a:r>
            <a:r>
              <a:rPr lang="en-US" b="0" baseline="0" dirty="0" smtClean="0"/>
              <a:t> because they</a:t>
            </a:r>
            <a:r>
              <a:rPr lang="en-US" baseline="0" dirty="0" smtClean="0"/>
              <a:t> </a:t>
            </a:r>
            <a:r>
              <a:rPr lang="en-US" b="1" baseline="0" dirty="0" smtClean="0"/>
              <a:t>neglect irrelevant variations</a:t>
            </a:r>
            <a:r>
              <a:rPr lang="en-US" baseline="0" dirty="0" smtClean="0"/>
              <a:t> in the feature distributions. Most neural classifiers are discriminative.</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18</a:t>
            </a:fld>
            <a:endParaRPr lang="en-US"/>
          </a:p>
        </p:txBody>
      </p:sp>
    </p:spTree>
    <p:extLst>
      <p:ext uri="{BB962C8B-B14F-4D97-AF65-F5344CB8AC3E}">
        <p14:creationId xmlns:p14="http://schemas.microsoft.com/office/powerpoint/2010/main" val="256952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big ideas here:</a:t>
            </a:r>
          </a:p>
          <a:p>
            <a:r>
              <a:rPr lang="en-US" dirty="0" smtClean="0"/>
              <a:t>1. </a:t>
            </a:r>
            <a:r>
              <a:rPr lang="en-US" b="1" dirty="0" smtClean="0"/>
              <a:t>Transform</a:t>
            </a:r>
            <a:r>
              <a:rPr lang="en-US" dirty="0" smtClean="0"/>
              <a:t> the samples into a higher dimensional</a:t>
            </a:r>
            <a:r>
              <a:rPr lang="en-US" baseline="0" dirty="0" smtClean="0"/>
              <a:t> space that preserves distances between samples yet allows linear classification.   In this example, in 1-D, the classifier must be </a:t>
            </a:r>
            <a:r>
              <a:rPr lang="en-US" b="1" baseline="0" dirty="0" smtClean="0"/>
              <a:t>quadratic</a:t>
            </a:r>
            <a:r>
              <a:rPr lang="en-US" baseline="0" dirty="0" smtClean="0"/>
              <a:t>: e.g. choose Plus </a:t>
            </a:r>
            <a:r>
              <a:rPr lang="en-US" baseline="0" dirty="0" err="1" smtClean="0"/>
              <a:t>iff</a:t>
            </a:r>
            <a:r>
              <a:rPr lang="en-US" baseline="0" dirty="0" smtClean="0"/>
              <a:t> f(</a:t>
            </a:r>
            <a:r>
              <a:rPr lang="en-US" baseline="0" dirty="0" err="1" smtClean="0"/>
              <a:t>x</a:t>
            </a:r>
            <a:r>
              <a:rPr lang="en-US" baseline="30000" dirty="0" err="1" smtClean="0"/>
              <a:t>2</a:t>
            </a:r>
            <a:r>
              <a:rPr lang="en-US" baseline="0" dirty="0" smtClean="0"/>
              <a:t>) &lt; Theta. The boundary in 2-D is </a:t>
            </a:r>
            <a:r>
              <a:rPr lang="en-US" b="1" baseline="0" dirty="0" smtClean="0"/>
              <a:t>linear</a:t>
            </a:r>
            <a:r>
              <a:rPr lang="en-US" baseline="0" dirty="0" smtClean="0"/>
              <a:t> because we chose a </a:t>
            </a:r>
            <a:r>
              <a:rPr lang="en-US" b="1" baseline="0" dirty="0" smtClean="0"/>
              <a:t>kernel</a:t>
            </a:r>
            <a:r>
              <a:rPr lang="en-US" baseline="0" dirty="0" smtClean="0"/>
              <a:t> that yields good features.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The values of the </a:t>
            </a:r>
            <a:r>
              <a:rPr lang="en-US" b="1" baseline="0" dirty="0" smtClean="0"/>
              <a:t>Kernel</a:t>
            </a:r>
            <a:r>
              <a:rPr lang="en-US" baseline="0" dirty="0" smtClean="0"/>
              <a:t> for every pair </a:t>
            </a:r>
            <a:r>
              <a:rPr lang="en-US" baseline="0" dirty="0" err="1" smtClean="0"/>
              <a:t>i,j</a:t>
            </a:r>
            <a:r>
              <a:rPr lang="en-US" baseline="0" dirty="0" smtClean="0"/>
              <a:t> of samples is enough for classification: there is </a:t>
            </a:r>
            <a:r>
              <a:rPr lang="en-US" b="1" baseline="0" dirty="0" smtClean="0"/>
              <a:t>no need to compute the transformed features!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corresponding (Gram) matrix of the </a:t>
            </a:r>
            <a:r>
              <a:rPr lang="en-US" b="1" baseline="0" dirty="0" smtClean="0"/>
              <a:t>dot-product</a:t>
            </a:r>
            <a:r>
              <a:rPr lang="en-US" baseline="0" dirty="0" smtClean="0"/>
              <a:t> of every pair </a:t>
            </a:r>
            <a:r>
              <a:rPr lang="en-US" baseline="0" dirty="0" err="1" smtClean="0"/>
              <a:t>i,j</a:t>
            </a:r>
            <a:r>
              <a:rPr lang="en-US" baseline="0" dirty="0" smtClean="0"/>
              <a:t> of samples may require less storage than the data values themselves.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kernel can be</a:t>
            </a:r>
            <a:r>
              <a:rPr lang="en-US" b="1" baseline="0" dirty="0" smtClean="0"/>
              <a:t> adapted to the data</a:t>
            </a:r>
            <a:r>
              <a:rPr lang="en-US" baseline="0" dirty="0" smtClean="0"/>
              <a:t> – that is what Deep Learning does!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The red line in the top figure is </a:t>
            </a:r>
            <a:r>
              <a:rPr lang="en-US" b="1" baseline="0" dirty="0" smtClean="0"/>
              <a:t>not</a:t>
            </a:r>
            <a:r>
              <a:rPr lang="en-US" baseline="0" dirty="0" smtClean="0"/>
              <a:t> the best linear boundary! So find the </a:t>
            </a:r>
            <a:r>
              <a:rPr lang="en-US" b="1" baseline="0" dirty="0" smtClean="0"/>
              <a:t>maximum margin</a:t>
            </a:r>
            <a:r>
              <a:rPr lang="en-US" baseline="0" dirty="0" smtClean="0"/>
              <a:t> boundary that that is </a:t>
            </a:r>
            <a:r>
              <a:rPr lang="en-US" b="1" baseline="0" dirty="0" smtClean="0"/>
              <a:t>as far as possible from the nearest training samples.</a:t>
            </a:r>
            <a:r>
              <a:rPr lang="en-US" baseline="0" dirty="0" smtClean="0"/>
              <a:t> This is a quadratic programming problem.</a:t>
            </a:r>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19</a:t>
            </a:fld>
            <a:endParaRPr lang="en-US"/>
          </a:p>
        </p:txBody>
      </p:sp>
    </p:spTree>
    <p:extLst>
      <p:ext uri="{BB962C8B-B14F-4D97-AF65-F5344CB8AC3E}">
        <p14:creationId xmlns:p14="http://schemas.microsoft.com/office/powerpoint/2010/main" val="290232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Anil Jain is a</a:t>
            </a:r>
            <a:r>
              <a:rPr lang="en-US" baseline="0" dirty="0" smtClean="0"/>
              <a:t> leading theoretician and practitioner of pattern recognition and biometrics.</a:t>
            </a:r>
            <a:endParaRPr lang="en-US" baseline="0" dirty="0"/>
          </a:p>
          <a:p>
            <a:r>
              <a:rPr lang="en-US" baseline="0" dirty="0" smtClean="0"/>
              <a:t>Arthur Samuel’s checker-playing program beat the fourth-best US player in 1962.</a:t>
            </a:r>
          </a:p>
          <a:p>
            <a:endParaRPr lang="en-US" baseline="0" dirty="0" smtClean="0"/>
          </a:p>
          <a:p>
            <a:r>
              <a:rPr lang="en-US" baseline="0" dirty="0" smtClean="0"/>
              <a:t>(Jain’s definition in PAMI Review of Statistical Pattern Recognition 2000).</a:t>
            </a:r>
          </a:p>
          <a:p>
            <a:r>
              <a:rPr lang="en-US" baseline="0" dirty="0" smtClean="0"/>
              <a:t>Samuel’s is from 1959, re checkers.)</a:t>
            </a:r>
          </a:p>
        </p:txBody>
      </p:sp>
      <p:sp>
        <p:nvSpPr>
          <p:cNvPr id="4" name="Slide Number Placeholder 3"/>
          <p:cNvSpPr>
            <a:spLocks noGrp="1"/>
          </p:cNvSpPr>
          <p:nvPr>
            <p:ph type="sldNum" sz="quarter" idx="10"/>
          </p:nvPr>
        </p:nvSpPr>
        <p:spPr/>
        <p:txBody>
          <a:bodyPr/>
          <a:lstStyle/>
          <a:p>
            <a:fld id="{C6CAE589-E8A8-423C-9596-1278E0AF0AB0}" type="slidenum">
              <a:rPr lang="en-US" smtClean="0"/>
              <a:t>2</a:t>
            </a:fld>
            <a:endParaRPr lang="en-US"/>
          </a:p>
        </p:txBody>
      </p:sp>
    </p:spTree>
    <p:extLst>
      <p:ext uri="{BB962C8B-B14F-4D97-AF65-F5344CB8AC3E}">
        <p14:creationId xmlns:p14="http://schemas.microsoft.com/office/powerpoint/2010/main" val="31612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70C0"/>
                </a:solidFill>
              </a:rPr>
              <a:t>Nearest Neighbors is a practical</a:t>
            </a:r>
            <a:r>
              <a:rPr lang="en-US" sz="1200" baseline="0" dirty="0" smtClean="0">
                <a:solidFill>
                  <a:srgbClr val="0070C0"/>
                </a:solidFill>
              </a:rPr>
              <a:t> non-parametric version of </a:t>
            </a:r>
            <a:r>
              <a:rPr lang="en-US" sz="1200" baseline="0" dirty="0" err="1" smtClean="0">
                <a:solidFill>
                  <a:srgbClr val="0070C0"/>
                </a:solidFill>
              </a:rPr>
              <a:t>Parzen</a:t>
            </a:r>
            <a:r>
              <a:rPr lang="en-US" sz="1200" baseline="0" dirty="0" smtClean="0">
                <a:solidFill>
                  <a:srgbClr val="0070C0"/>
                </a:solidFill>
              </a:rPr>
              <a:t> Windows.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a:t>
            </a:r>
            <a:r>
              <a:rPr lang="en-US" dirty="0" smtClean="0"/>
              <a:t>, is the number of nearest samples that vote on the label.</a:t>
            </a:r>
            <a:r>
              <a:rPr lang="en-US" baseline="0" dirty="0" smtClean="0"/>
              <a:t> Here K = </a:t>
            </a:r>
            <a:r>
              <a:rPr lang="en-US" dirty="0" smtClean="0"/>
              <a:t>15. Usually it  is only 3 or 5, or even just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I always try this is a </a:t>
            </a:r>
            <a:r>
              <a:rPr lang="en-US" sz="1200" b="1" dirty="0" smtClean="0">
                <a:solidFill>
                  <a:srgbClr val="0070C0"/>
                </a:solidFill>
              </a:rPr>
              <a:t>simple</a:t>
            </a:r>
            <a:r>
              <a:rPr lang="en-US" sz="1200" dirty="0" smtClean="0">
                <a:solidFill>
                  <a:srgbClr val="0070C0"/>
                </a:solidFill>
              </a:rPr>
              <a:t> and </a:t>
            </a:r>
            <a:r>
              <a:rPr lang="en-US" sz="1200" b="1" dirty="0" smtClean="0">
                <a:solidFill>
                  <a:srgbClr val="0070C0"/>
                </a:solidFill>
              </a:rPr>
              <a:t>accurate</a:t>
            </a:r>
            <a:r>
              <a:rPr lang="en-US" sz="1200" dirty="0" smtClean="0">
                <a:solidFill>
                  <a:srgbClr val="0070C0"/>
                </a:solidFill>
              </a:rPr>
              <a:t> classifier as a sanity check!</a:t>
            </a:r>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20</a:t>
            </a:fld>
            <a:endParaRPr lang="en-US"/>
          </a:p>
        </p:txBody>
      </p:sp>
    </p:spTree>
    <p:extLst>
      <p:ext uri="{BB962C8B-B14F-4D97-AF65-F5344CB8AC3E}">
        <p14:creationId xmlns:p14="http://schemas.microsoft.com/office/powerpoint/2010/main" val="159663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Hidden Markov </a:t>
            </a:r>
            <a:r>
              <a:rPr lang="en-US" b="1" dirty="0" smtClean="0"/>
              <a:t>model</a:t>
            </a:r>
            <a:r>
              <a:rPr lang="en-US" dirty="0" smtClean="0"/>
              <a:t> generates</a:t>
            </a:r>
            <a:r>
              <a:rPr lang="en-US" baseline="0" dirty="0" smtClean="0"/>
              <a:t> a feature vector X on every state to-state-transition. For example, a </a:t>
            </a:r>
            <a:r>
              <a:rPr lang="en-US" dirty="0" smtClean="0"/>
              <a:t>SPOKEN WORD HMM might emit a feature vector of Fourier coefficients</a:t>
            </a:r>
            <a:r>
              <a:rPr lang="en-US" baseline="0" dirty="0" smtClean="0"/>
              <a:t> 20 times per second. </a:t>
            </a:r>
          </a:p>
          <a:p>
            <a:r>
              <a:rPr lang="en-US" baseline="0" dirty="0" smtClean="0"/>
              <a:t>Training this generative model estimates the feature </a:t>
            </a:r>
            <a:r>
              <a:rPr lang="en-US" b="1" baseline="0" dirty="0" smtClean="0"/>
              <a:t>emission and state transition</a:t>
            </a:r>
            <a:r>
              <a:rPr lang="en-US" baseline="0" dirty="0" smtClean="0"/>
              <a:t> probabilities. </a:t>
            </a:r>
          </a:p>
          <a:p>
            <a:r>
              <a:rPr lang="en-US" baseline="0" dirty="0" smtClean="0"/>
              <a:t>Then, we can determine the probability of any sequence of input vectors </a:t>
            </a:r>
            <a:r>
              <a:rPr lang="en-US" b="1" baseline="0" dirty="0" smtClean="0"/>
              <a:t>given</a:t>
            </a:r>
            <a:r>
              <a:rPr lang="en-US" baseline="0" dirty="0" smtClean="0"/>
              <a:t> each trained model, and the most probable state transitions.</a:t>
            </a:r>
          </a:p>
          <a:p>
            <a:r>
              <a:rPr lang="en-US" baseline="0" dirty="0" smtClean="0"/>
              <a:t>The state transitions here are LEFT-TO_RIGHT as often used in speech and handwriting recognition. Training is complicated.</a:t>
            </a:r>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21</a:t>
            </a:fld>
            <a:endParaRPr lang="en-US"/>
          </a:p>
        </p:txBody>
      </p:sp>
    </p:spTree>
    <p:extLst>
      <p:ext uri="{BB962C8B-B14F-4D97-AF65-F5344CB8AC3E}">
        <p14:creationId xmlns:p14="http://schemas.microsoft.com/office/powerpoint/2010/main" val="72579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Bayesian networks represent </a:t>
            </a:r>
            <a:r>
              <a:rPr lang="en-US" b="1" dirty="0" smtClean="0"/>
              <a:t>selected</a:t>
            </a:r>
            <a:r>
              <a:rPr lang="en-US" b="1" baseline="0" dirty="0" smtClean="0"/>
              <a:t> conditional probabilities</a:t>
            </a:r>
            <a:r>
              <a:rPr lang="en-US" baseline="0" dirty="0" smtClean="0"/>
              <a:t> between features.</a:t>
            </a:r>
          </a:p>
          <a:p>
            <a:r>
              <a:rPr lang="en-US" baseline="0" dirty="0" smtClean="0"/>
              <a:t>This example shows an attempt to predict </a:t>
            </a:r>
            <a:r>
              <a:rPr lang="en-US" b="1" baseline="0" dirty="0" smtClean="0"/>
              <a:t>two test results</a:t>
            </a:r>
            <a:r>
              <a:rPr lang="en-US" baseline="0" dirty="0" smtClean="0"/>
              <a:t> from </a:t>
            </a:r>
            <a:r>
              <a:rPr lang="en-US" b="1" baseline="0" dirty="0" smtClean="0"/>
              <a:t>gender</a:t>
            </a:r>
            <a:r>
              <a:rPr lang="en-US" baseline="0" dirty="0" smtClean="0"/>
              <a:t> and some </a:t>
            </a:r>
            <a:r>
              <a:rPr lang="en-US" b="1" baseline="0" dirty="0" smtClean="0"/>
              <a:t>physiological condition</a:t>
            </a:r>
            <a:r>
              <a:rPr lang="en-US" baseline="0" dirty="0" smtClean="0"/>
              <a:t>.</a:t>
            </a:r>
          </a:p>
          <a:p>
            <a:r>
              <a:rPr lang="en-US" baseline="0" dirty="0" smtClean="0"/>
              <a:t>It is tempting to consider conditional probabilities in graphical models as </a:t>
            </a:r>
            <a:r>
              <a:rPr lang="en-US" b="1" baseline="0" dirty="0" smtClean="0"/>
              <a:t>causal</a:t>
            </a:r>
            <a:r>
              <a:rPr lang="en-US" baseline="0" dirty="0" smtClean="0"/>
              <a:t> relations.</a:t>
            </a:r>
            <a:r>
              <a:rPr lang="en-US" dirty="0" smtClean="0"/>
              <a:t> </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22</a:t>
            </a:fld>
            <a:endParaRPr lang="en-US"/>
          </a:p>
        </p:txBody>
      </p:sp>
    </p:spTree>
    <p:extLst>
      <p:ext uri="{BB962C8B-B14F-4D97-AF65-F5344CB8AC3E}">
        <p14:creationId xmlns:p14="http://schemas.microsoft.com/office/powerpoint/2010/main" val="1558482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MRFs are used for 2-D</a:t>
            </a:r>
            <a:r>
              <a:rPr lang="en-US" baseline="0" dirty="0" smtClean="0"/>
              <a:t> input variables like images or printed tables.</a:t>
            </a:r>
          </a:p>
          <a:p>
            <a:r>
              <a:rPr lang="en-US" baseline="0" dirty="0" smtClean="0"/>
              <a:t>The terminology of graphical models is still evolving.</a:t>
            </a:r>
          </a:p>
          <a:p>
            <a:r>
              <a:rPr lang="en-US" baseline="0" dirty="0" smtClean="0"/>
              <a:t>Some consider MRFs generative, and Conditional Random Fields (CRFs) discriminative.</a:t>
            </a:r>
          </a:p>
        </p:txBody>
      </p:sp>
      <p:sp>
        <p:nvSpPr>
          <p:cNvPr id="4" name="Slide Number Placeholder 3"/>
          <p:cNvSpPr>
            <a:spLocks noGrp="1"/>
          </p:cNvSpPr>
          <p:nvPr>
            <p:ph type="sldNum" sz="quarter" idx="10"/>
          </p:nvPr>
        </p:nvSpPr>
        <p:spPr/>
        <p:txBody>
          <a:bodyPr/>
          <a:lstStyle/>
          <a:p>
            <a:fld id="{C6CAE589-E8A8-423C-9596-1278E0AF0AB0}" type="slidenum">
              <a:rPr lang="en-US" smtClean="0"/>
              <a:t>23</a:t>
            </a:fld>
            <a:endParaRPr lang="en-US"/>
          </a:p>
        </p:txBody>
      </p:sp>
    </p:spTree>
    <p:extLst>
      <p:ext uri="{BB962C8B-B14F-4D97-AF65-F5344CB8AC3E}">
        <p14:creationId xmlns:p14="http://schemas.microsoft.com/office/powerpoint/2010/main" val="169409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some useful notions for </a:t>
            </a:r>
            <a:r>
              <a:rPr lang="en-US" b="1" baseline="0" dirty="0" smtClean="0"/>
              <a:t>estimating parameters from samples. </a:t>
            </a:r>
          </a:p>
          <a:p>
            <a:r>
              <a:rPr lang="en-US" baseline="0" dirty="0" smtClean="0"/>
              <a:t>Suppose that you have</a:t>
            </a:r>
            <a:r>
              <a:rPr lang="en-US" b="1" baseline="0" dirty="0" smtClean="0"/>
              <a:t> m=100</a:t>
            </a:r>
            <a:r>
              <a:rPr lang="en-US" baseline="0" dirty="0" smtClean="0"/>
              <a:t> random training samples from one class. </a:t>
            </a:r>
          </a:p>
          <a:p>
            <a:r>
              <a:rPr lang="en-US" baseline="0" dirty="0" smtClean="0"/>
              <a:t>You would like to estimate the </a:t>
            </a:r>
            <a:r>
              <a:rPr lang="en-US" b="1" baseline="0" dirty="0" smtClean="0"/>
              <a:t>variance</a:t>
            </a:r>
            <a:r>
              <a:rPr lang="en-US" baseline="0" dirty="0" smtClean="0"/>
              <a:t> of its </a:t>
            </a:r>
            <a:r>
              <a:rPr lang="en-US" b="1" baseline="0" dirty="0" smtClean="0"/>
              <a:t>mean</a:t>
            </a:r>
            <a:r>
              <a:rPr lang="en-US" b="0" baseline="0" dirty="0" smtClean="0"/>
              <a:t> (but you have only one mean).</a:t>
            </a:r>
            <a:endParaRPr lang="en-US" baseline="0" dirty="0" smtClean="0"/>
          </a:p>
          <a:p>
            <a:r>
              <a:rPr lang="en-US" baseline="0" dirty="0" smtClean="0"/>
              <a:t>The </a:t>
            </a:r>
            <a:r>
              <a:rPr lang="en-US" b="1" baseline="0" dirty="0" smtClean="0"/>
              <a:t>bootstrap estimate</a:t>
            </a:r>
            <a:r>
              <a:rPr lang="en-US" baseline="0" dirty="0" smtClean="0"/>
              <a:t> is better that partitioning the 100 samples  into, say,  4 groups of 25.</a:t>
            </a:r>
          </a:p>
          <a:p>
            <a:r>
              <a:rPr lang="en-US" baseline="0" dirty="0" smtClean="0"/>
              <a:t>The </a:t>
            </a:r>
            <a:r>
              <a:rPr lang="en-US" b="1" baseline="0" dirty="0" smtClean="0"/>
              <a:t>Jackknife</a:t>
            </a:r>
            <a:r>
              <a:rPr lang="en-US" baseline="0" dirty="0" smtClean="0"/>
              <a:t> is provides the best estimate of test error with a limited training sample. Train on N-1 samples, test on 1. Then repeat leaving out each sample.</a:t>
            </a:r>
          </a:p>
          <a:p>
            <a:r>
              <a:rPr lang="en-US" baseline="0" dirty="0" smtClean="0"/>
              <a:t>This takes a long time, so let your computer do it while you sleep.</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24</a:t>
            </a:fld>
            <a:endParaRPr lang="en-US"/>
          </a:p>
        </p:txBody>
      </p:sp>
    </p:spTree>
    <p:extLst>
      <p:ext uri="{BB962C8B-B14F-4D97-AF65-F5344CB8AC3E}">
        <p14:creationId xmlns:p14="http://schemas.microsoft.com/office/powerpoint/2010/main" val="791406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This </a:t>
                </a:r>
                <a:r>
                  <a:rPr lang="en-US" b="1" dirty="0" smtClean="0"/>
                  <a:t>Bayes estimate</a:t>
                </a:r>
                <a:r>
                  <a:rPr lang="en-US" dirty="0" smtClean="0"/>
                  <a:t> of </a:t>
                </a:r>
                <a:r>
                  <a:rPr lang="en-US" b="1" dirty="0" smtClean="0"/>
                  <a:t>binary feature probabilities</a:t>
                </a:r>
                <a:r>
                  <a:rPr lang="en-US" dirty="0" smtClean="0"/>
                  <a:t> is useful</a:t>
                </a:r>
                <a:r>
                  <a:rPr lang="en-US" baseline="0" dirty="0" smtClean="0"/>
                  <a:t> when</a:t>
                </a:r>
                <a:r>
                  <a:rPr lang="en-US" dirty="0" smtClean="0"/>
                  <a:t> there are only a few samples in some class. It is</a:t>
                </a:r>
                <a:r>
                  <a:rPr lang="en-US" baseline="0" dirty="0" smtClean="0"/>
                  <a:t> the same problem as estimating the bias of a coin.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betting on</a:t>
                </a:r>
                <a:r>
                  <a:rPr lang="en-US" baseline="0" dirty="0" smtClean="0"/>
                  <a:t> tossing a coin that came up Heads </a:t>
                </a:r>
                <a:r>
                  <a:rPr lang="en-US" b="1" baseline="0" dirty="0" smtClean="0"/>
                  <a:t>once</a:t>
                </a:r>
                <a:r>
                  <a:rPr lang="en-US" baseline="0" dirty="0" smtClean="0"/>
                  <a:t> in </a:t>
                </a:r>
                <a:r>
                  <a:rPr lang="en-US" b="1" baseline="0" dirty="0" smtClean="0"/>
                  <a:t>10</a:t>
                </a:r>
                <a:r>
                  <a:rPr lang="en-US" baseline="0" dirty="0" smtClean="0"/>
                  <a:t> tosses. You know that this coin was randomly chosen from a bag of coins with bias </a:t>
                </a:r>
                <a:r>
                  <a:rPr lang="en-US" b="1" baseline="0" dirty="0" smtClean="0"/>
                  <a:t>uniformly</a:t>
                </a:r>
                <a:r>
                  <a:rPr lang="en-US" baseline="0" dirty="0" smtClean="0"/>
                  <a:t> distributed on [0,1]. Then the best (Bayesian) estimate is.</a:t>
                </a:r>
                <a:r>
                  <a:rPr kumimoji="0" lang="en-US" sz="2800" b="1"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acc>
                      <m:accPr>
                        <m:chr m:val="̂"/>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sym typeface="Symbol" panose="05050102010706020507" pitchFamily="18" charset="2"/>
                          </a:rPr>
                          <m:t></m:t>
                        </m:r>
                      </m:e>
                    </m:acc>
                  </m:oMath>
                </a14:m>
                <a:r>
                  <a:rPr kumimoji="0" lang="en-US" sz="2800" b="1"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 = 2/12, not 1/10</a:t>
                </a:r>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 Note that the ML estimate for </a:t>
                </a:r>
                <a:r>
                  <a:rPr kumimoji="0" lang="en-US" sz="2800" b="1"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0 heads</a:t>
                </a:r>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 is absurd (unless 2-headed…)</a:t>
                </a:r>
                <a:endParaRPr lang="en-US" baseline="0" dirty="0" smtClean="0"/>
              </a:p>
              <a:p>
                <a:r>
                  <a:rPr lang="en-US" baseline="0" dirty="0" smtClean="0"/>
                  <a:t>U[0,1] </a:t>
                </a:r>
                <a:r>
                  <a:rPr lang="en-US" b="1" baseline="0" dirty="0" smtClean="0"/>
                  <a:t>is</a:t>
                </a:r>
                <a:r>
                  <a:rPr lang="en-US" baseline="0" dirty="0" smtClean="0"/>
                  <a:t> the conjugate Beta distribution with hyper-parameters a=1 and b=1.</a:t>
                </a:r>
              </a:p>
              <a:p>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However, with the right choice of non-uniform prior distribution, you can get </a:t>
                </a:r>
                <a:r>
                  <a:rPr kumimoji="0" lang="en-US" sz="2800" b="1"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any</a:t>
                </a:r>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 estimate!</a:t>
                </a:r>
              </a:p>
              <a:p>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For ordinary coins, the </a:t>
                </a:r>
                <a:r>
                  <a:rPr kumimoji="0" lang="en-US" sz="2800" b="1"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prior</a:t>
                </a:r>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 is very </a:t>
                </a:r>
                <a:r>
                  <a:rPr kumimoji="0" lang="en-US" sz="2800" b="1"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peaked and centered on 0.5 </a:t>
                </a:r>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 </a:t>
                </a:r>
              </a:p>
              <a:p>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(so a and b &gt;&gt; 1). Choosing good priors require </a:t>
                </a:r>
                <a:r>
                  <a:rPr kumimoji="0" lang="en-US" sz="2800" b="1"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reliable intuition!</a:t>
                </a:r>
                <a:endParaRPr lang="en-US" baseline="0" dirty="0" smtClean="0"/>
              </a:p>
              <a:p>
                <a:endParaRPr lang="en-US" dirty="0"/>
              </a:p>
            </p:txBody>
          </p:sp>
        </mc:Choice>
        <mc:Fallback xmlns="">
          <p:sp>
            <p:nvSpPr>
              <p:cNvPr id="3" name="Notes Placeholder 2"/>
              <p:cNvSpPr>
                <a:spLocks noGrp="1"/>
              </p:cNvSpPr>
              <p:nvPr>
                <p:ph type="body" idx="1"/>
              </p:nvPr>
            </p:nvSpPr>
            <p:spPr/>
            <p:txBody>
              <a:bodyPr/>
              <a:lstStyle/>
              <a:p>
                <a:r>
                  <a:rPr lang="en-US" dirty="0" smtClean="0"/>
                  <a:t>This is useful when the features are binary and there are only a few samples in some class. </a:t>
                </a:r>
              </a:p>
              <a:p>
                <a:r>
                  <a:rPr lang="en-US" dirty="0" smtClean="0"/>
                  <a:t>Consider betting on</a:t>
                </a:r>
                <a:r>
                  <a:rPr lang="en-US" baseline="0" dirty="0" smtClean="0"/>
                  <a:t> tossing an unfair coin, that came up Heads once in 10 tosses. </a:t>
                </a:r>
              </a:p>
              <a:p>
                <a:r>
                  <a:rPr lang="en-US" baseline="0" dirty="0" smtClean="0"/>
                  <a:t>If the coin was randomly chosen from a bag of coins with bias uniformly distributed on [0,10], the Bayesian estimate is.</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sym typeface="Symbol" panose="05050102010706020507" pitchFamily="18" charset="2"/>
                  </a:rPr>
                  <a:t></a:t>
                </a:r>
                <a: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sym typeface="Symbol" panose="05050102010706020507" pitchFamily="18" charset="2"/>
                  </a:rPr>
                  <a:t> ̂</a:t>
                </a:r>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 = 1/6, not 1/10.</a:t>
                </a:r>
              </a:p>
              <a:p>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However, with the right choice of non-uniform prior distribution, you can get any estimate.</a:t>
                </a:r>
              </a:p>
              <a:p>
                <a:r>
                  <a:rPr kumimoji="0" lang="en-US" sz="2800" b="0" i="0" u="none" strike="noStrike" kern="1200" cap="none" spc="0" normalizeH="0" baseline="0" noProof="0" dirty="0" smtClean="0">
                    <a:ln>
                      <a:noFill/>
                    </a:ln>
                    <a:solidFill>
                      <a:prstClr val="black"/>
                    </a:solidFill>
                    <a:effectLst/>
                    <a:uLnTx/>
                    <a:uFillTx/>
                    <a:latin typeface="+mn-lt"/>
                    <a:ea typeface="+mn-ea"/>
                    <a:cs typeface="+mn-cs"/>
                    <a:sym typeface="Symbol" panose="05050102010706020507" pitchFamily="18" charset="2"/>
                  </a:rPr>
                  <a:t>Good choices of priors require selfless meditation.</a:t>
                </a:r>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C6CAE589-E8A8-423C-9596-1278E0AF0AB0}" type="slidenum">
              <a:rPr lang="en-US" smtClean="0"/>
              <a:t>25</a:t>
            </a:fld>
            <a:endParaRPr lang="en-US"/>
          </a:p>
        </p:txBody>
      </p:sp>
    </p:spTree>
    <p:extLst>
      <p:ext uri="{BB962C8B-B14F-4D97-AF65-F5344CB8AC3E}">
        <p14:creationId xmlns:p14="http://schemas.microsoft.com/office/powerpoint/2010/main" val="2749605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Estimating the mean of a Gaussian distribution follows the same idea.</a:t>
            </a:r>
          </a:p>
          <a:p>
            <a:r>
              <a:rPr lang="en-US" dirty="0" smtClean="0"/>
              <a:t>Our best guess about the mean of the </a:t>
            </a:r>
            <a:r>
              <a:rPr lang="en-US" b="1" dirty="0" smtClean="0"/>
              <a:t>samples</a:t>
            </a:r>
            <a:r>
              <a:rPr lang="en-US" dirty="0" smtClean="0"/>
              <a:t> is shown in blue. Here</a:t>
            </a:r>
            <a:r>
              <a:rPr lang="en-US" baseline="0" dirty="0" smtClean="0"/>
              <a:t> the </a:t>
            </a:r>
            <a:r>
              <a:rPr lang="en-US" baseline="0" dirty="0" err="1" smtClean="0"/>
              <a:t>hyperpriors</a:t>
            </a:r>
            <a:r>
              <a:rPr lang="en-US" baseline="0" dirty="0" smtClean="0"/>
              <a:t> are the </a:t>
            </a:r>
            <a:r>
              <a:rPr lang="en-US" b="1" baseline="0" dirty="0" smtClean="0"/>
              <a:t>mean and variance</a:t>
            </a:r>
            <a:r>
              <a:rPr lang="en-US" baseline="0" dirty="0" smtClean="0"/>
              <a:t> of the </a:t>
            </a:r>
            <a:r>
              <a:rPr lang="en-US" b="1" baseline="0" dirty="0" smtClean="0"/>
              <a:t>prior</a:t>
            </a:r>
            <a:r>
              <a:rPr lang="en-US" baseline="0" dirty="0" smtClean="0"/>
              <a:t> distribution of the </a:t>
            </a:r>
            <a:r>
              <a:rPr lang="en-US" b="1" baseline="0" dirty="0" smtClean="0"/>
              <a:t>mean</a:t>
            </a:r>
            <a:r>
              <a:rPr lang="en-US" baseline="0" dirty="0" smtClean="0"/>
              <a:t> of the sample distribution. </a:t>
            </a:r>
          </a:p>
          <a:p>
            <a:r>
              <a:rPr lang="en-US" baseline="0" dirty="0" smtClean="0"/>
              <a:t>As more samples become available, our estimate moves towards the sample mean.</a:t>
            </a:r>
          </a:p>
          <a:p>
            <a:r>
              <a:rPr lang="en-US" baseline="0" dirty="0" smtClean="0"/>
              <a:t>The weight given to the priors depends on the variance of the </a:t>
            </a:r>
            <a:r>
              <a:rPr lang="en-US" b="1" baseline="0" dirty="0" smtClean="0"/>
              <a:t>prior distribution</a:t>
            </a:r>
            <a:r>
              <a:rPr lang="en-US" baseline="0" dirty="0" smtClean="0"/>
              <a:t>. </a:t>
            </a:r>
          </a:p>
          <a:p>
            <a:r>
              <a:rPr lang="en-US" baseline="0" dirty="0" smtClean="0"/>
              <a:t>If the variance is small, it will take many samples to move away from it.</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26</a:t>
            </a:fld>
            <a:endParaRPr lang="en-US"/>
          </a:p>
        </p:txBody>
      </p:sp>
    </p:spTree>
    <p:extLst>
      <p:ext uri="{BB962C8B-B14F-4D97-AF65-F5344CB8AC3E}">
        <p14:creationId xmlns:p14="http://schemas.microsoft.com/office/powerpoint/2010/main" val="3216354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just </a:t>
            </a:r>
            <a:r>
              <a:rPr lang="en-US" baseline="0" dirty="0" smtClean="0"/>
              <a:t>define the first item.</a:t>
            </a:r>
          </a:p>
          <a:p>
            <a:r>
              <a:rPr lang="en-US" dirty="0" smtClean="0"/>
              <a:t>Often</a:t>
            </a:r>
            <a:r>
              <a:rPr lang="en-US" baseline="0" dirty="0" smtClean="0"/>
              <a:t> </a:t>
            </a:r>
            <a:r>
              <a:rPr lang="en-US" dirty="0" smtClean="0"/>
              <a:t>the output of a classifier is subjected to at least selective </a:t>
            </a:r>
            <a:r>
              <a:rPr lang="en-US" b="1" dirty="0" smtClean="0"/>
              <a:t>inspection and correction</a:t>
            </a:r>
            <a:r>
              <a:rPr lang="en-US" dirty="0" smtClean="0"/>
              <a:t>. </a:t>
            </a:r>
          </a:p>
          <a:p>
            <a:r>
              <a:rPr lang="en-US" b="1" dirty="0" smtClean="0"/>
              <a:t>Green Interaction</a:t>
            </a:r>
            <a:r>
              <a:rPr lang="en-US" baseline="0" dirty="0" smtClean="0"/>
              <a:t> means that the system should capture and take advantage of every confirmation or correction.</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27</a:t>
            </a:fld>
            <a:endParaRPr lang="en-US"/>
          </a:p>
        </p:txBody>
      </p:sp>
    </p:spTree>
    <p:extLst>
      <p:ext uri="{BB962C8B-B14F-4D97-AF65-F5344CB8AC3E}">
        <p14:creationId xmlns:p14="http://schemas.microsoft.com/office/powerpoint/2010/main" val="2997234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K-means</a:t>
            </a:r>
            <a:r>
              <a:rPr lang="en-US" baseline="0" dirty="0" smtClean="0"/>
              <a:t> is a simple and effective clustering algorithm.</a:t>
            </a:r>
          </a:p>
          <a:p>
            <a:r>
              <a:rPr lang="en-US" baseline="0" dirty="0" smtClean="0"/>
              <a:t>Start with a set of random cluster centers (blue dots)</a:t>
            </a:r>
          </a:p>
          <a:p>
            <a:r>
              <a:rPr lang="en-US" baseline="0" dirty="0" smtClean="0"/>
              <a:t>In Step 1, assign each sample to the closest cluster center (as shown by it </a:t>
            </a:r>
            <a:r>
              <a:rPr lang="en-US" b="1" baseline="0" dirty="0" smtClean="0"/>
              <a:t>color</a:t>
            </a:r>
            <a:r>
              <a:rPr lang="en-US" baseline="0" dirty="0" smtClean="0"/>
              <a:t>)</a:t>
            </a:r>
          </a:p>
          <a:p>
            <a:r>
              <a:rPr lang="en-US" baseline="0" dirty="0" smtClean="0"/>
              <a:t>In Step 2, </a:t>
            </a:r>
            <a:r>
              <a:rPr lang="en-US" baseline="0" dirty="0" err="1" smtClean="0"/>
              <a:t>recompute</a:t>
            </a:r>
            <a:r>
              <a:rPr lang="en-US" baseline="0" dirty="0" smtClean="0"/>
              <a:t> each cluster center as the centroid of the samples assigned to it.</a:t>
            </a:r>
          </a:p>
          <a:p>
            <a:r>
              <a:rPr lang="en-US" baseline="0" dirty="0" smtClean="0"/>
              <a:t>Repeat 1. and 2. until there is no further change (which is guaranteed to happen because each step improves the clusters).</a:t>
            </a:r>
          </a:p>
          <a:p>
            <a:r>
              <a:rPr lang="en-US" baseline="0" dirty="0" smtClean="0"/>
              <a:t>Shown are </a:t>
            </a:r>
            <a:r>
              <a:rPr lang="en-US" baseline="0" dirty="0" err="1" smtClean="0"/>
              <a:t>ierations</a:t>
            </a:r>
            <a:r>
              <a:rPr lang="en-US" baseline="0" dirty="0" smtClean="0"/>
              <a:t> 1-4, 7, and 10.</a:t>
            </a:r>
          </a:p>
          <a:p>
            <a:r>
              <a:rPr lang="en-US" b="1" baseline="0" dirty="0" smtClean="0"/>
              <a:t>Expectation Maximization</a:t>
            </a:r>
            <a:r>
              <a:rPr lang="en-US" baseline="0" dirty="0" smtClean="0"/>
              <a:t> is similar, but based on probability. It is widely used to estimate the mixture coefficients,, means and variances of Gaussian mixtures. </a:t>
            </a:r>
          </a:p>
          <a:p>
            <a:r>
              <a:rPr lang="en-US" baseline="0" dirty="0" smtClean="0"/>
              <a:t>The red line shows its results after each iteration.  </a:t>
            </a:r>
          </a:p>
          <a:p>
            <a:r>
              <a:rPr lang="en-US" baseline="0" dirty="0" smtClean="0"/>
              <a:t>Here the EM means are almost the same as the K-means centroids, and the variances are similar</a:t>
            </a:r>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59611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Distances</a:t>
            </a:r>
            <a:r>
              <a:rPr lang="en-US" baseline="0" dirty="0" smtClean="0"/>
              <a:t> play a part in most aspects of classification, including kernel formulation.</a:t>
            </a:r>
            <a:endParaRPr lang="en-US" dirty="0" smtClean="0"/>
          </a:p>
          <a:p>
            <a:r>
              <a:rPr lang="en-US" dirty="0" smtClean="0"/>
              <a:t>There are </a:t>
            </a:r>
            <a:r>
              <a:rPr lang="en-US" b="1" dirty="0" smtClean="0"/>
              <a:t>many </a:t>
            </a:r>
            <a:r>
              <a:rPr lang="en-US" dirty="0" smtClean="0"/>
              <a:t>pairwise distance functions for </a:t>
            </a:r>
            <a:r>
              <a:rPr lang="en-US" b="1" dirty="0" smtClean="0"/>
              <a:t>vectors</a:t>
            </a:r>
            <a:r>
              <a:rPr lang="en-US" dirty="0" smtClean="0"/>
              <a:t>, and also for more complicated objects like</a:t>
            </a:r>
            <a:r>
              <a:rPr lang="en-US" b="1" dirty="0" smtClean="0"/>
              <a:t> sequences</a:t>
            </a:r>
            <a:r>
              <a:rPr lang="en-US" baseline="0" dirty="0" smtClean="0"/>
              <a:t> or high-dimensional </a:t>
            </a:r>
            <a:r>
              <a:rPr lang="en-US" b="1" baseline="0" dirty="0" smtClean="0"/>
              <a:t>probability distributions.</a:t>
            </a:r>
            <a:endParaRPr lang="en-US" b="1" dirty="0"/>
          </a:p>
        </p:txBody>
      </p:sp>
      <p:sp>
        <p:nvSpPr>
          <p:cNvPr id="4" name="Slide Number Placeholder 3"/>
          <p:cNvSpPr>
            <a:spLocks noGrp="1"/>
          </p:cNvSpPr>
          <p:nvPr>
            <p:ph type="sldNum" sz="quarter" idx="10"/>
          </p:nvPr>
        </p:nvSpPr>
        <p:spPr/>
        <p:txBody>
          <a:bodyPr/>
          <a:lstStyle/>
          <a:p>
            <a:fld id="{C6CAE589-E8A8-423C-9596-1278E0AF0AB0}" type="slidenum">
              <a:rPr lang="en-US" smtClean="0"/>
              <a:t>29</a:t>
            </a:fld>
            <a:endParaRPr lang="en-US"/>
          </a:p>
        </p:txBody>
      </p:sp>
    </p:spTree>
    <p:extLst>
      <p:ext uri="{BB962C8B-B14F-4D97-AF65-F5344CB8AC3E}">
        <p14:creationId xmlns:p14="http://schemas.microsoft.com/office/powerpoint/2010/main" val="206162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ideas I will discuss are shared or were originated</a:t>
            </a:r>
            <a:r>
              <a:rPr lang="en-US" baseline="0" dirty="0" smtClean="0"/>
              <a:t> by </a:t>
            </a:r>
            <a:r>
              <a:rPr lang="en-US" dirty="0" smtClean="0"/>
              <a:t>other fields.</a:t>
            </a:r>
          </a:p>
          <a:p>
            <a:r>
              <a:rPr lang="en-US" b="1" dirty="0" smtClean="0"/>
              <a:t>Statistics is pervasive</a:t>
            </a:r>
            <a:r>
              <a:rPr lang="en-US" dirty="0" smtClean="0"/>
              <a:t>.  In statistics</a:t>
            </a:r>
            <a:r>
              <a:rPr lang="en-US" baseline="0" dirty="0" smtClean="0"/>
              <a:t> TRAINING  and LEARNING are called PARAMETER ESTIMATION. </a:t>
            </a:r>
            <a:r>
              <a:rPr lang="en-US" dirty="0" smtClean="0"/>
              <a:t>The other</a:t>
            </a:r>
            <a:r>
              <a:rPr lang="en-US" baseline="0" dirty="0" smtClean="0"/>
              <a:t> related fields are listed roughly by age.</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3</a:t>
            </a:fld>
            <a:endParaRPr lang="en-US"/>
          </a:p>
        </p:txBody>
      </p:sp>
    </p:spTree>
    <p:extLst>
      <p:ext uri="{BB962C8B-B14F-4D97-AF65-F5344CB8AC3E}">
        <p14:creationId xmlns:p14="http://schemas.microsoft.com/office/powerpoint/2010/main" val="2135275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Combining full-fledged classifiers seldom yields an error rate much lower than the best classifier,</a:t>
            </a:r>
          </a:p>
          <a:p>
            <a:r>
              <a:rPr lang="en-US" dirty="0" smtClean="0"/>
              <a:t>except possibly for classifiers</a:t>
            </a:r>
            <a:r>
              <a:rPr lang="en-US" baseline="0" dirty="0" smtClean="0"/>
              <a:t> that accept as input the output of </a:t>
            </a:r>
            <a:r>
              <a:rPr lang="en-US" b="1" baseline="0" dirty="0" smtClean="0"/>
              <a:t>many </a:t>
            </a:r>
            <a:r>
              <a:rPr lang="en-US" baseline="0" dirty="0" smtClean="0"/>
              <a:t>weak classifiers.</a:t>
            </a:r>
          </a:p>
          <a:p>
            <a:r>
              <a:rPr lang="en-US" baseline="0" dirty="0" smtClean="0"/>
              <a:t>Classifiers can be combined in series, in parallel, or in a hierarchy.</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30</a:t>
            </a:fld>
            <a:endParaRPr lang="en-US"/>
          </a:p>
        </p:txBody>
      </p:sp>
    </p:spTree>
    <p:extLst>
      <p:ext uri="{BB962C8B-B14F-4D97-AF65-F5344CB8AC3E}">
        <p14:creationId xmlns:p14="http://schemas.microsoft.com/office/powerpoint/2010/main" val="4125938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Campaigning</a:t>
            </a:r>
            <a:r>
              <a:rPr lang="en-US" baseline="0" dirty="0" smtClean="0"/>
              <a:t> against preprocessing is one of my hobby horses.</a:t>
            </a:r>
          </a:p>
        </p:txBody>
      </p:sp>
      <p:sp>
        <p:nvSpPr>
          <p:cNvPr id="4" name="Slide Number Placeholder 3"/>
          <p:cNvSpPr>
            <a:spLocks noGrp="1"/>
          </p:cNvSpPr>
          <p:nvPr>
            <p:ph type="sldNum" sz="quarter" idx="10"/>
          </p:nvPr>
        </p:nvSpPr>
        <p:spPr/>
        <p:txBody>
          <a:bodyPr/>
          <a:lstStyle/>
          <a:p>
            <a:fld id="{C6CAE589-E8A8-423C-9596-1278E0AF0AB0}" type="slidenum">
              <a:rPr lang="en-US" smtClean="0"/>
              <a:t>31</a:t>
            </a:fld>
            <a:endParaRPr lang="en-US"/>
          </a:p>
        </p:txBody>
      </p:sp>
    </p:spTree>
    <p:extLst>
      <p:ext uri="{BB962C8B-B14F-4D97-AF65-F5344CB8AC3E}">
        <p14:creationId xmlns:p14="http://schemas.microsoft.com/office/powerpoint/2010/main" val="2189731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Deep networks</a:t>
            </a:r>
            <a:r>
              <a:rPr lang="en-US" baseline="0" dirty="0" smtClean="0"/>
              <a:t> recently resulted in </a:t>
            </a:r>
            <a:r>
              <a:rPr lang="en-US" dirty="0" smtClean="0"/>
              <a:t>20%-30% error reduction on many benchmarks</a:t>
            </a:r>
            <a:r>
              <a:rPr lang="en-US" dirty="0" smtClean="0"/>
              <a:t>.</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let us start with very shallow networks.</a:t>
            </a:r>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32</a:t>
            </a:fld>
            <a:endParaRPr lang="en-US"/>
          </a:p>
        </p:txBody>
      </p:sp>
    </p:spTree>
    <p:extLst>
      <p:ext uri="{BB962C8B-B14F-4D97-AF65-F5344CB8AC3E}">
        <p14:creationId xmlns:p14="http://schemas.microsoft.com/office/powerpoint/2010/main" val="1375777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Perceptron,</a:t>
            </a:r>
            <a:r>
              <a:rPr lang="en-US" baseline="0" dirty="0" smtClean="0"/>
              <a:t>  </a:t>
            </a:r>
            <a:r>
              <a:rPr lang="en-US" baseline="0" dirty="0" err="1" smtClean="0"/>
              <a:t>Adalines</a:t>
            </a:r>
            <a:r>
              <a:rPr lang="en-US" baseline="0" dirty="0" smtClean="0"/>
              <a:t> (Adaptive Linear Elements) and </a:t>
            </a:r>
            <a:r>
              <a:rPr lang="en-US" baseline="0" dirty="0" err="1" smtClean="0"/>
              <a:t>Madalines</a:t>
            </a:r>
            <a:r>
              <a:rPr lang="en-US" baseline="0" dirty="0" smtClean="0"/>
              <a:t> all have a </a:t>
            </a:r>
            <a:r>
              <a:rPr lang="en-US" b="1" baseline="0" dirty="0" smtClean="0"/>
              <a:t>single layer of adaptive weights</a:t>
            </a:r>
            <a:r>
              <a:rPr lang="en-US" baseline="0" dirty="0" smtClean="0"/>
              <a:t>. For non-linear classification, one or more fixed layers are added before or after the adaptive layer. </a:t>
            </a:r>
            <a:r>
              <a:rPr lang="en-US" b="0" baseline="0" dirty="0" smtClean="0"/>
              <a:t>An</a:t>
            </a:r>
            <a:r>
              <a:rPr lang="en-US" b="1" baseline="0" dirty="0" smtClean="0"/>
              <a:t> activation function </a:t>
            </a:r>
            <a:r>
              <a:rPr lang="en-US" b="0" baseline="0" dirty="0" smtClean="0"/>
              <a:t>is sometimes substituted for a step-function threshold.</a:t>
            </a:r>
          </a:p>
          <a:p>
            <a:r>
              <a:rPr lang="en-US" baseline="0" dirty="0" smtClean="0"/>
              <a:t> Let us see  how the weights are adjusted in a </a:t>
            </a:r>
            <a:r>
              <a:rPr lang="en-US" b="1" baseline="0" dirty="0" smtClean="0"/>
              <a:t>threshold logic unit. </a:t>
            </a:r>
            <a:endParaRPr lang="en-US" b="0"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199482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 network diagram and a graphical representation</a:t>
            </a:r>
            <a:r>
              <a:rPr lang="en-US" baseline="0" dirty="0" smtClean="0"/>
              <a:t> of its function.</a:t>
            </a:r>
            <a:endParaRPr lang="en-US" dirty="0" smtClean="0"/>
          </a:p>
          <a:p>
            <a:r>
              <a:rPr lang="en-US" dirty="0" smtClean="0"/>
              <a:t>The two inputs are </a:t>
            </a:r>
            <a:r>
              <a:rPr lang="en-US" dirty="0" err="1" smtClean="0"/>
              <a:t>x1</a:t>
            </a:r>
            <a:r>
              <a:rPr lang="en-US" dirty="0" smtClean="0"/>
              <a:t> and </a:t>
            </a:r>
            <a:r>
              <a:rPr lang="en-US" dirty="0" err="1" smtClean="0"/>
              <a:t>x2</a:t>
            </a:r>
            <a:r>
              <a:rPr lang="en-US" dirty="0" smtClean="0"/>
              <a:t>,</a:t>
            </a:r>
            <a:r>
              <a:rPr lang="en-US" baseline="0" dirty="0" smtClean="0"/>
              <a:t> and a weight vector has elements </a:t>
            </a:r>
            <a:r>
              <a:rPr lang="en-US" baseline="0" dirty="0" err="1" smtClean="0"/>
              <a:t>w1</a:t>
            </a:r>
            <a:r>
              <a:rPr lang="en-US" baseline="0" dirty="0" smtClean="0"/>
              <a:t> and </a:t>
            </a:r>
            <a:r>
              <a:rPr lang="en-US" baseline="0" dirty="0" err="1" smtClean="0"/>
              <a:t>w2</a:t>
            </a:r>
            <a:r>
              <a:rPr lang="en-US" baseline="0" dirty="0" smtClean="0"/>
              <a:t>.</a:t>
            </a:r>
            <a:endParaRPr lang="en-US" dirty="0" smtClean="0"/>
          </a:p>
          <a:p>
            <a:r>
              <a:rPr lang="en-US" b="1" dirty="0" smtClean="0"/>
              <a:t>Threshold</a:t>
            </a:r>
            <a:r>
              <a:rPr lang="en-US" dirty="0" smtClean="0"/>
              <a:t> theta</a:t>
            </a:r>
            <a:r>
              <a:rPr lang="en-US" baseline="0" dirty="0" smtClean="0"/>
              <a:t> is distance of hyperplane from. the origin.</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883753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a:t>
            </a:r>
            <a:r>
              <a:rPr lang="en-US" dirty="0" smtClean="0"/>
              <a:t>his representation it is easier to show</a:t>
            </a:r>
            <a:r>
              <a:rPr lang="en-US" baseline="0" dirty="0" smtClean="0"/>
              <a:t> how the perceptron training algorithm works.</a:t>
            </a:r>
            <a:endParaRPr lang="en-US" dirty="0" smtClean="0"/>
          </a:p>
          <a:p>
            <a:r>
              <a:rPr lang="en-US" dirty="0" smtClean="0"/>
              <a:t>We</a:t>
            </a:r>
            <a:r>
              <a:rPr lang="en-US" baseline="0" dirty="0" smtClean="0"/>
              <a:t> get this by a</a:t>
            </a:r>
            <a:r>
              <a:rPr lang="en-US" dirty="0" smtClean="0"/>
              <a:t>dding </a:t>
            </a:r>
            <a:r>
              <a:rPr lang="en-US" baseline="0" dirty="0" smtClean="0"/>
              <a:t> a unity-valued constant feature to bring the separating hyperplane to the </a:t>
            </a:r>
            <a:r>
              <a:rPr lang="en-US" b="1" baseline="0" dirty="0" smtClean="0"/>
              <a:t>origin</a:t>
            </a:r>
            <a:r>
              <a:rPr lang="en-US" baseline="0" dirty="0" smtClean="0"/>
              <a:t> and m</a:t>
            </a:r>
            <a:r>
              <a:rPr lang="en-US" dirty="0" smtClean="0"/>
              <a:t>ultiplying each object in one class by -1 to </a:t>
            </a:r>
            <a:r>
              <a:rPr lang="en-US" b="1" dirty="0" smtClean="0"/>
              <a:t>flip</a:t>
            </a:r>
            <a:r>
              <a:rPr lang="en-US" dirty="0" smtClean="0"/>
              <a:t> them to the other side of the hyperplane.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a:t>
            </a:r>
            <a:r>
              <a:rPr lang="en-US" dirty="0" smtClean="0"/>
              <a:t>every</a:t>
            </a:r>
            <a:r>
              <a:rPr lang="en-US" baseline="0" dirty="0" smtClean="0"/>
              <a:t> point should be on </a:t>
            </a:r>
            <a:r>
              <a:rPr lang="en-US" b="1" baseline="0" dirty="0" smtClean="0"/>
              <a:t>same side</a:t>
            </a:r>
            <a:r>
              <a:rPr lang="en-US" baseline="0" dirty="0" smtClean="0"/>
              <a:t> of hyperplane. The circled point is on </a:t>
            </a:r>
            <a:r>
              <a:rPr lang="en-US" b="1" baseline="0" dirty="0" smtClean="0"/>
              <a:t>wrong</a:t>
            </a:r>
            <a:r>
              <a:rPr lang="en-US" baseline="0" dirty="0" smtClean="0"/>
              <a:t> side of current (dashed) hyperplane.</a:t>
            </a:r>
            <a:endParaRPr lang="en-US" dirty="0" smtClean="0"/>
          </a:p>
          <a:p>
            <a:r>
              <a:rPr lang="en-US" dirty="0" smtClean="0"/>
              <a:t>Correction in direction of misclassified sample </a:t>
            </a:r>
            <a:r>
              <a:rPr lang="en-US" b="1" dirty="0" smtClean="0"/>
              <a:t>moves weight vector</a:t>
            </a:r>
            <a:r>
              <a:rPr lang="en-US" dirty="0" smtClean="0"/>
              <a:t> towards solution cone.</a:t>
            </a:r>
          </a:p>
          <a:p>
            <a:r>
              <a:rPr lang="en-US" dirty="0" smtClean="0"/>
              <a:t>One more correction will yield</a:t>
            </a:r>
            <a:r>
              <a:rPr lang="en-US" baseline="0" dirty="0" smtClean="0"/>
              <a:t> the correct boundary.</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69562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Backpropagation</a:t>
            </a:r>
            <a:r>
              <a:rPr lang="en-US" baseline="0" dirty="0" smtClean="0"/>
              <a:t> was invented in 1974 but was dormant for ten years.</a:t>
            </a:r>
          </a:p>
          <a:p>
            <a:r>
              <a:rPr lang="en-US" baseline="0" dirty="0" smtClean="0"/>
              <a:t>It is a gradient descent procedure based on the partial derivatives of the weights in vector space.</a:t>
            </a:r>
          </a:p>
          <a:p>
            <a:r>
              <a:rPr lang="en-US" baseline="0" dirty="0" smtClean="0"/>
              <a:t>It has been recently modified in many ways for deep learning neural networks.</a:t>
            </a:r>
          </a:p>
          <a:p>
            <a:r>
              <a:rPr lang="en-US" baseline="0" dirty="0" smtClean="0"/>
              <a:t>Linear class separability at the output of such networks is a consequence of training to get good weights (features, representation)</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48794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Convolution here is analogous to convolution in discrete time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Polling is usually maximum detection to reduce the locality of the features.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Deep learning is not for the faint of heart.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requires huge training samples because of the large number of weights to be estimated  (even with shared weights in the convolutional layers and decreasing layer size due to polling.) </a:t>
            </a:r>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59141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70C0"/>
                </a:solidFill>
                <a:effectLst/>
                <a:uLnTx/>
                <a:uFillTx/>
                <a:latin typeface="+mn-lt"/>
                <a:ea typeface="+mn-ea"/>
                <a:cs typeface="+mn-cs"/>
              </a:rPr>
              <a:t>Each </a:t>
            </a:r>
            <a:r>
              <a:rPr kumimoji="0" lang="en-US" sz="1200" b="1" i="0" u="none" strike="noStrike" kern="1200" cap="none" spc="0" normalizeH="0" baseline="0" noProof="0" dirty="0" smtClean="0">
                <a:ln>
                  <a:noFill/>
                </a:ln>
                <a:solidFill>
                  <a:srgbClr val="0070C0"/>
                </a:solidFill>
                <a:effectLst/>
                <a:uLnTx/>
                <a:uFillTx/>
                <a:latin typeface="+mn-lt"/>
                <a:ea typeface="+mn-ea"/>
                <a:cs typeface="+mn-cs"/>
              </a:rPr>
              <a:t>plane</a:t>
            </a:r>
            <a:r>
              <a:rPr kumimoji="0" lang="en-US" sz="1200" b="0" i="0" u="none" strike="noStrike" kern="1200" cap="none" spc="0" normalizeH="0" baseline="0" noProof="0" dirty="0" smtClean="0">
                <a:ln>
                  <a:noFill/>
                </a:ln>
                <a:solidFill>
                  <a:srgbClr val="0070C0"/>
                </a:solidFill>
                <a:effectLst/>
                <a:uLnTx/>
                <a:uFillTx/>
                <a:latin typeface="+mn-lt"/>
                <a:ea typeface="+mn-ea"/>
                <a:cs typeface="+mn-cs"/>
              </a:rPr>
              <a:t> in a </a:t>
            </a:r>
            <a:r>
              <a:rPr kumimoji="0" lang="en-US" sz="1200" b="1" i="0" u="none" strike="noStrike" kern="1200" cap="none" spc="0" normalizeH="0" baseline="0" noProof="0" dirty="0" smtClean="0">
                <a:ln>
                  <a:noFill/>
                </a:ln>
                <a:solidFill>
                  <a:srgbClr val="0070C0"/>
                </a:solidFill>
                <a:effectLst/>
                <a:uLnTx/>
                <a:uFillTx/>
                <a:latin typeface="+mn-lt"/>
                <a:ea typeface="+mn-ea"/>
                <a:cs typeface="+mn-cs"/>
              </a:rPr>
              <a:t>stack</a:t>
            </a:r>
            <a:r>
              <a:rPr kumimoji="0" lang="en-US" sz="1200" b="0" i="0" u="none" strike="noStrike" kern="1200" cap="none" spc="0" normalizeH="0" baseline="0" noProof="0" dirty="0" smtClean="0">
                <a:ln>
                  <a:noFill/>
                </a:ln>
                <a:solidFill>
                  <a:srgbClr val="0070C0"/>
                </a:solidFill>
                <a:effectLst/>
                <a:uLnTx/>
                <a:uFillTx/>
                <a:latin typeface="+mn-lt"/>
                <a:ea typeface="+mn-ea"/>
                <a:cs typeface="+mn-cs"/>
              </a:rPr>
              <a:t> computes a different feature (here 32 features on a 40 x 40 pixel image).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mn-lt"/>
                <a:ea typeface="+mn-ea"/>
                <a:cs typeface="+mn-cs"/>
              </a:rPr>
              <a:t>Stacks</a:t>
            </a:r>
            <a:r>
              <a:rPr kumimoji="0" lang="en-US" sz="1200" b="0" i="0" u="none" strike="noStrike" kern="1200" cap="none" spc="0" normalizeH="0" baseline="0" noProof="0" dirty="0" smtClean="0">
                <a:ln>
                  <a:noFill/>
                </a:ln>
                <a:solidFill>
                  <a:srgbClr val="0070C0"/>
                </a:solidFill>
                <a:effectLst/>
                <a:uLnTx/>
                <a:uFillTx/>
                <a:latin typeface="+mn-lt"/>
                <a:ea typeface="+mn-ea"/>
                <a:cs typeface="+mn-cs"/>
              </a:rPr>
              <a:t> compute features of </a:t>
            </a:r>
            <a:r>
              <a:rPr kumimoji="0" lang="en-US" sz="1200" b="1" i="0" u="none" strike="noStrike" kern="1200" cap="none" spc="0" normalizeH="0" baseline="0" noProof="0" dirty="0" smtClean="0">
                <a:ln>
                  <a:noFill/>
                </a:ln>
                <a:solidFill>
                  <a:srgbClr val="0070C0"/>
                </a:solidFill>
                <a:effectLst/>
                <a:uLnTx/>
                <a:uFillTx/>
                <a:latin typeface="+mn-lt"/>
                <a:ea typeface="+mn-ea"/>
                <a:cs typeface="+mn-cs"/>
              </a:rPr>
              <a:t>increasing abstraction</a:t>
            </a:r>
            <a:r>
              <a:rPr kumimoji="0" lang="en-US" sz="1200" b="0" i="0" u="none" strike="noStrike" kern="1200" cap="none" spc="0" normalizeH="0" baseline="0" noProof="0" dirty="0" smtClean="0">
                <a:ln>
                  <a:noFill/>
                </a:ln>
                <a:solidFill>
                  <a:srgbClr val="0070C0"/>
                </a:solidFill>
                <a:effectLst/>
                <a:uLnTx/>
                <a:uFillTx/>
                <a:latin typeface="+mn-lt"/>
                <a:ea typeface="+mn-ea"/>
                <a:cs typeface="+mn-cs"/>
              </a:rPr>
              <a:t> towards the output (only 8 final features).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70C0"/>
                </a:solidFill>
                <a:effectLst/>
                <a:uLnTx/>
                <a:uFillTx/>
                <a:latin typeface="+mn-lt"/>
                <a:ea typeface="+mn-ea"/>
                <a:cs typeface="+mn-cs"/>
              </a:rPr>
              <a:t>Millions of weights need tens of millions of samples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70C0"/>
                </a:solidFill>
                <a:effectLst/>
                <a:uLnTx/>
                <a:uFillTx/>
                <a:latin typeface="+mn-lt"/>
                <a:ea typeface="+mn-ea"/>
                <a:cs typeface="+mn-cs"/>
              </a:rPr>
              <a:t>(e.g., 300 hours of speech with 16,000 samples per second =  0.25 terabytes).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70C0"/>
                </a:solidFill>
                <a:effectLst/>
                <a:uLnTx/>
                <a:uFillTx/>
                <a:latin typeface="+mn-lt"/>
                <a:ea typeface="+mn-ea"/>
                <a:cs typeface="+mn-cs"/>
              </a:rPr>
              <a:t>Graphical Programming Units &amp; Field-Programmable Gate Arrays are used to reduce training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New IBM chip: 4096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processors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each with 256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neurons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256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inputs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recomputed 1000 times per second yield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266 billion synaptic operations per </a:t>
            </a:r>
            <a:r>
              <a:rPr kumimoji="0" lang="en-US" sz="1200" b="1" i="0" u="none" strike="noStrike" kern="1200" cap="none" spc="0" normalizeH="0" baseline="0" noProof="0" dirty="0" err="1" smtClean="0">
                <a:ln>
                  <a:noFill/>
                </a:ln>
                <a:solidFill>
                  <a:prstClr val="black"/>
                </a:solidFill>
                <a:effectLst/>
                <a:uLnTx/>
                <a:uFillTx/>
                <a:latin typeface="+mn-lt"/>
                <a:ea typeface="+mn-ea"/>
                <a:cs typeface="+mn-cs"/>
              </a:rPr>
              <a:t>secon</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42612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Neural networks with </a:t>
            </a:r>
            <a:r>
              <a:rPr lang="en-US" b="1" dirty="0" smtClean="0"/>
              <a:t>cyclic</a:t>
            </a:r>
            <a:r>
              <a:rPr lang="en-US" b="1" baseline="0" dirty="0" smtClean="0"/>
              <a:t> connections</a:t>
            </a:r>
            <a:r>
              <a:rPr lang="en-US" baseline="0" dirty="0" smtClean="0"/>
              <a:t> and their </a:t>
            </a:r>
            <a:r>
              <a:rPr lang="en-US" b="1" baseline="0" dirty="0" smtClean="0"/>
              <a:t>relation to statistical models</a:t>
            </a:r>
            <a:r>
              <a:rPr lang="en-US" baseline="0" dirty="0" smtClean="0"/>
              <a:t> </a:t>
            </a:r>
            <a:r>
              <a:rPr lang="en-US" dirty="0" smtClean="0"/>
              <a:t>are</a:t>
            </a:r>
            <a:r>
              <a:rPr lang="en-US" baseline="0" dirty="0" smtClean="0"/>
              <a:t> very interesting, but I cannot discuss them with full authority.  Let me instead talk a little about what to watch for in classification experiments.</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39</a:t>
            </a:fld>
            <a:endParaRPr lang="en-US"/>
          </a:p>
        </p:txBody>
      </p:sp>
    </p:spTree>
    <p:extLst>
      <p:ext uri="{BB962C8B-B14F-4D97-AF65-F5344CB8AC3E}">
        <p14:creationId xmlns:p14="http://schemas.microsoft.com/office/powerpoint/2010/main" val="280753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asked to try to clarify the distinction between</a:t>
            </a:r>
            <a:r>
              <a:rPr lang="en-US" baseline="0" dirty="0" smtClean="0"/>
              <a:t> pattern recognition and Machine learning, so I made a few slides </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4</a:t>
            </a:fld>
            <a:endParaRPr lang="en-US"/>
          </a:p>
        </p:txBody>
      </p:sp>
    </p:spTree>
    <p:extLst>
      <p:ext uri="{BB962C8B-B14F-4D97-AF65-F5344CB8AC3E}">
        <p14:creationId xmlns:p14="http://schemas.microsoft.com/office/powerpoint/2010/main" val="1747225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Performance is multi-dimensional, but I will focus on error rate instead of run time, computational complexity, stability or replicability. </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40</a:t>
            </a:fld>
            <a:endParaRPr lang="en-US"/>
          </a:p>
        </p:txBody>
      </p:sp>
    </p:spTree>
    <p:extLst>
      <p:ext uri="{BB962C8B-B14F-4D97-AF65-F5344CB8AC3E}">
        <p14:creationId xmlns:p14="http://schemas.microsoft.com/office/powerpoint/2010/main" val="2842316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Partitioning the data</a:t>
            </a:r>
            <a:r>
              <a:rPr lang="en-US" baseline="0" dirty="0" smtClean="0"/>
              <a:t> into training, validation and test set that take into account th</a:t>
            </a:r>
            <a:r>
              <a:rPr lang="en-US" b="1" baseline="0" dirty="0" smtClean="0"/>
              <a:t>e source </a:t>
            </a:r>
            <a:r>
              <a:rPr lang="en-US" baseline="0" dirty="0" smtClean="0"/>
              <a:t>of the samples  is critical,</a:t>
            </a:r>
            <a:r>
              <a:rPr lang="en-US" b="1" baseline="0" dirty="0" smtClean="0"/>
              <a:t> Validation sets</a:t>
            </a:r>
            <a:r>
              <a:rPr lang="en-US" baseline="0" dirty="0" smtClean="0"/>
              <a:t> are necessary for optimizing classifier design. </a:t>
            </a:r>
            <a:r>
              <a:rPr lang="en-US" b="1" baseline="0" dirty="0" smtClean="0"/>
              <a:t>Sources</a:t>
            </a:r>
            <a:r>
              <a:rPr lang="en-US" baseline="0" dirty="0" smtClean="0"/>
              <a:t> may be speakers, writers, vendors, instruments, craftsmen, lab technicians. – anything that could systematically affect the raw data and hence the features.</a:t>
            </a:r>
          </a:p>
          <a:p>
            <a:r>
              <a:rPr lang="en-US" baseline="0" dirty="0" smtClean="0"/>
              <a:t>In the example here, it was decided to use an 80% training set of 20,000 samples</a:t>
            </a:r>
          </a:p>
          <a:p>
            <a:r>
              <a:rPr lang="en-US" baseline="0" dirty="0" smtClean="0"/>
              <a:t>Training on all 400 sources with 50 samples each will give the lowest error rate.</a:t>
            </a:r>
          </a:p>
          <a:p>
            <a:r>
              <a:rPr lang="en-US" baseline="0" dirty="0" smtClean="0"/>
              <a:t>It is, however, highly unlikely that training samples from all sources will be available for actual operational application, so the resulting prediction will be </a:t>
            </a:r>
            <a:r>
              <a:rPr lang="en-US" b="1" baseline="0" dirty="0" smtClean="0"/>
              <a:t>overly optimistic.</a:t>
            </a:r>
          </a:p>
          <a:p>
            <a:r>
              <a:rPr lang="en-US" b="0" baseline="0" dirty="0" smtClean="0"/>
              <a:t>For a better estimate, we could repeat any of these five times with different partitions of the data.</a:t>
            </a:r>
          </a:p>
          <a:p>
            <a:r>
              <a:rPr lang="en-US" b="0" baseline="0" dirty="0" smtClean="0"/>
              <a:t>This would be five-fold cross-validation.</a:t>
            </a:r>
            <a:endParaRPr lang="en-US" b="0" dirty="0"/>
          </a:p>
        </p:txBody>
      </p:sp>
      <p:sp>
        <p:nvSpPr>
          <p:cNvPr id="4" name="Slide Number Placeholder 3"/>
          <p:cNvSpPr>
            <a:spLocks noGrp="1"/>
          </p:cNvSpPr>
          <p:nvPr>
            <p:ph type="sldNum" sz="quarter" idx="10"/>
          </p:nvPr>
        </p:nvSpPr>
        <p:spPr/>
        <p:txBody>
          <a:bodyPr/>
          <a:lstStyle/>
          <a:p>
            <a:fld id="{C6CAE589-E8A8-423C-9596-1278E0AF0AB0}" type="slidenum">
              <a:rPr lang="en-US" smtClean="0"/>
              <a:t>41</a:t>
            </a:fld>
            <a:endParaRPr lang="en-US"/>
          </a:p>
        </p:txBody>
      </p:sp>
    </p:spTree>
    <p:extLst>
      <p:ext uri="{BB962C8B-B14F-4D97-AF65-F5344CB8AC3E}">
        <p14:creationId xmlns:p14="http://schemas.microsoft.com/office/powerpoint/2010/main" val="3562807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bias-variance dilemma is at the heart of choosing a classifier.</a:t>
            </a:r>
          </a:p>
          <a:p>
            <a:r>
              <a:rPr lang="en-US" dirty="0" smtClean="0"/>
              <a:t>The</a:t>
            </a:r>
            <a:r>
              <a:rPr lang="en-US" baseline="0" dirty="0" smtClean="0"/>
              <a:t> green boundary is over-fitted, the purple is under-fitted. Both </a:t>
            </a:r>
            <a:r>
              <a:rPr lang="en-US" b="1" baseline="0" dirty="0" smtClean="0"/>
              <a:t>generalize </a:t>
            </a:r>
            <a:r>
              <a:rPr lang="en-US" baseline="0" dirty="0" smtClean="0"/>
              <a:t>poorly to new data.</a:t>
            </a:r>
          </a:p>
          <a:p>
            <a:r>
              <a:rPr lang="en-US" baseline="0" dirty="0" smtClean="0"/>
              <a:t>We would like to have the black decision boundary.</a:t>
            </a:r>
          </a:p>
        </p:txBody>
      </p:sp>
      <p:sp>
        <p:nvSpPr>
          <p:cNvPr id="4" name="Slide Number Placeholder 3"/>
          <p:cNvSpPr>
            <a:spLocks noGrp="1"/>
          </p:cNvSpPr>
          <p:nvPr>
            <p:ph type="sldNum" sz="quarter" idx="10"/>
          </p:nvPr>
        </p:nvSpPr>
        <p:spPr/>
        <p:txBody>
          <a:bodyPr/>
          <a:lstStyle/>
          <a:p>
            <a:fld id="{C6CAE589-E8A8-423C-9596-1278E0AF0AB0}" type="slidenum">
              <a:rPr lang="en-US" smtClean="0"/>
              <a:t>42</a:t>
            </a:fld>
            <a:endParaRPr lang="en-US"/>
          </a:p>
        </p:txBody>
      </p:sp>
    </p:spTree>
    <p:extLst>
      <p:ext uri="{BB962C8B-B14F-4D97-AF65-F5344CB8AC3E}">
        <p14:creationId xmlns:p14="http://schemas.microsoft.com/office/powerpoint/2010/main" val="3567963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01A60-2EC9-4BD3-8281-B05AB292F022}" type="slidenum">
              <a:rPr lang="en-US">
                <a:solidFill>
                  <a:prstClr val="black"/>
                </a:solidFill>
              </a:rPr>
              <a:pPr/>
              <a:t>43</a:t>
            </a:fld>
            <a:endParaRPr lang="en-US">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28287" y="4354711"/>
            <a:ext cx="5093504" cy="4125516"/>
          </a:xfrm>
        </p:spPr>
        <p:txBody>
          <a:bodyPr/>
          <a:lstStyle/>
          <a:p>
            <a:r>
              <a:rPr lang="en-US" dirty="0" smtClean="0"/>
              <a:t>Boundaries depend on</a:t>
            </a:r>
            <a:r>
              <a:rPr lang="en-US" baseline="0" dirty="0" smtClean="0"/>
              <a:t> the randomly selected training set. </a:t>
            </a:r>
          </a:p>
          <a:p>
            <a:r>
              <a:rPr lang="en-US" baseline="0" dirty="0" smtClean="0"/>
              <a:t>The green (linear) boundary is generated by  a simple classifier with few parameters. </a:t>
            </a:r>
          </a:p>
          <a:p>
            <a:r>
              <a:rPr lang="en-US" baseline="0" dirty="0" smtClean="0"/>
              <a:t>The red boundary is due to a more complex classifier with more parameters.</a:t>
            </a:r>
          </a:p>
          <a:p>
            <a:endParaRPr lang="en-US" baseline="0" dirty="0" smtClean="0"/>
          </a:p>
          <a:p>
            <a:r>
              <a:rPr lang="en-US" dirty="0" smtClean="0"/>
              <a:t>Bias is constraints on</a:t>
            </a:r>
            <a:r>
              <a:rPr lang="en-US" baseline="0" dirty="0" smtClean="0"/>
              <a:t> boundary. The complex classifier has less bias </a:t>
            </a:r>
          </a:p>
          <a:p>
            <a:r>
              <a:rPr lang="en-US" baseline="0" dirty="0" smtClean="0"/>
              <a:t>and can therefore better approximate the ideal or Bayes boundary .</a:t>
            </a:r>
          </a:p>
          <a:p>
            <a:endParaRPr lang="en-US" baseline="0" dirty="0" smtClean="0"/>
          </a:p>
          <a:p>
            <a:r>
              <a:rPr lang="en-US" baseline="0" dirty="0" smtClean="0"/>
              <a:t>With a given number of samples the simpler classifier will give rise to less variability in the boundary.</a:t>
            </a:r>
          </a:p>
          <a:p>
            <a:r>
              <a:rPr lang="en-US" baseline="0" dirty="0" smtClean="0"/>
              <a:t>The bias and variance of both classifiers decrease as the training set gets bigger, but</a:t>
            </a:r>
            <a:r>
              <a:rPr lang="en-US" b="1" baseline="0" dirty="0" smtClean="0"/>
              <a:t> all at different rates.</a:t>
            </a:r>
            <a:r>
              <a:rPr lang="en-US" baseline="0" dirty="0" smtClean="0"/>
              <a:t> </a:t>
            </a:r>
          </a:p>
          <a:p>
            <a:endParaRPr lang="en-US" baseline="0" dirty="0" smtClean="0"/>
          </a:p>
          <a:p>
            <a:r>
              <a:rPr lang="en-US" baseline="0" dirty="0" smtClean="0"/>
              <a:t>The classification error (solid lines) is due to both bias and variance. Here the simple classifier is better with fewer training samples, and the complex classifier is better with large training samples </a:t>
            </a:r>
          </a:p>
          <a:p>
            <a:r>
              <a:rPr lang="en-US" i="0" baseline="0" dirty="0" smtClean="0"/>
              <a:t>Attributing parts of the error to the bias and the variance is difficult.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 choice of classifier depends on the number of training samples, the feature dimensionality, the number of classes and the </a:t>
            </a:r>
            <a:r>
              <a:rPr lang="en-US" i="0" baseline="0" dirty="0" smtClean="0"/>
              <a:t>nature of the statistical dependences between vectors. I don’t know any explicit selection formula! </a:t>
            </a:r>
            <a:endParaRPr lang="en-US" dirty="0" smtClean="0"/>
          </a:p>
          <a:p>
            <a:endParaRPr lang="en-US" dirty="0"/>
          </a:p>
        </p:txBody>
      </p:sp>
    </p:spTree>
    <p:extLst>
      <p:ext uri="{BB962C8B-B14F-4D97-AF65-F5344CB8AC3E}">
        <p14:creationId xmlns:p14="http://schemas.microsoft.com/office/powerpoint/2010/main" val="2429145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a:t>
            </a:r>
            <a:r>
              <a:rPr lang="en-US" baseline="0" dirty="0" smtClean="0"/>
              <a:t> and test error rates of an </a:t>
            </a:r>
            <a:r>
              <a:rPr lang="en-US" b="1" baseline="0" dirty="0" smtClean="0"/>
              <a:t>optimal classifier</a:t>
            </a:r>
            <a:r>
              <a:rPr lang="en-US" baseline="0" dirty="0" smtClean="0"/>
              <a:t> will eventually converge to the Bayes error </a:t>
            </a:r>
          </a:p>
          <a:p>
            <a:r>
              <a:rPr lang="en-US" baseline="0" dirty="0" smtClean="0"/>
              <a:t>However, a </a:t>
            </a:r>
            <a:r>
              <a:rPr lang="en-US" b="1" baseline="0" dirty="0" smtClean="0"/>
              <a:t>suboptimal classifiers </a:t>
            </a:r>
            <a:r>
              <a:rPr lang="en-US" baseline="0" dirty="0" smtClean="0"/>
              <a:t>may yield increased error on the test set when more training samples cause overfitting.</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44</a:t>
            </a:fld>
            <a:endParaRPr lang="en-US"/>
          </a:p>
        </p:txBody>
      </p:sp>
    </p:spTree>
    <p:extLst>
      <p:ext uri="{BB962C8B-B14F-4D97-AF65-F5344CB8AC3E}">
        <p14:creationId xmlns:p14="http://schemas.microsoft.com/office/powerpoint/2010/main" val="4150908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46175"/>
            <a:ext cx="4124325" cy="3094038"/>
          </a:xfrm>
        </p:spPr>
      </p:sp>
      <p:sp>
        <p:nvSpPr>
          <p:cNvPr id="3" name="Notes Placeholder 2"/>
          <p:cNvSpPr>
            <a:spLocks noGrp="1"/>
          </p:cNvSpPr>
          <p:nvPr>
            <p:ph type="body" idx="1"/>
          </p:nvPr>
        </p:nvSpPr>
        <p:spPr/>
        <p:txBody>
          <a:bodyPr>
            <a:normAutofit/>
          </a:bodyPr>
          <a:lstStyle/>
          <a:p>
            <a:r>
              <a:rPr lang="en-US" dirty="0" smtClean="0"/>
              <a:t>How large a test</a:t>
            </a:r>
            <a:r>
              <a:rPr lang="en-US" baseline="0" dirty="0" smtClean="0"/>
              <a:t> set is needed for a good estimate of the test error?</a:t>
            </a:r>
            <a:endParaRPr lang="en-US" baseline="0" dirty="0"/>
          </a:p>
          <a:p>
            <a:r>
              <a:rPr lang="en-US" baseline="0" dirty="0" smtClean="0"/>
              <a:t>The top formula says that if 100 errors are made on 10,000 samples,</a:t>
            </a:r>
          </a:p>
          <a:p>
            <a:r>
              <a:rPr lang="en-US" baseline="0" dirty="0" smtClean="0"/>
              <a:t>chances are that the true error rate is less than 1.2%.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samples are required, f course, if the error rate is lower.</a:t>
            </a:r>
          </a:p>
          <a:p>
            <a:endParaRPr lang="en-US" baseline="0" dirty="0" smtClean="0"/>
          </a:p>
        </p:txBody>
      </p:sp>
      <p:sp>
        <p:nvSpPr>
          <p:cNvPr id="4" name="Slide Number Placeholder 3"/>
          <p:cNvSpPr>
            <a:spLocks noGrp="1"/>
          </p:cNvSpPr>
          <p:nvPr>
            <p:ph type="sldNum" sz="quarter" idx="10"/>
          </p:nvPr>
        </p:nvSpPr>
        <p:spPr/>
        <p:txBody>
          <a:bodyPr/>
          <a:lstStyle/>
          <a:p>
            <a:fld id="{DAABD8EE-2B29-49A5-A927-1A294A7A6ADC}" type="slidenum">
              <a:rPr lang="en-US" smtClean="0"/>
              <a:pPr/>
              <a:t>45</a:t>
            </a:fld>
            <a:endParaRPr lang="en-US"/>
          </a:p>
        </p:txBody>
      </p:sp>
    </p:spTree>
    <p:extLst>
      <p:ext uri="{BB962C8B-B14F-4D97-AF65-F5344CB8AC3E}">
        <p14:creationId xmlns:p14="http://schemas.microsoft.com/office/powerpoint/2010/main" val="467968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test for comparing two classifiers</a:t>
            </a:r>
            <a:r>
              <a:rPr lang="en-US" baseline="0" dirty="0" smtClean="0"/>
              <a:t>.</a:t>
            </a:r>
          </a:p>
          <a:p>
            <a:r>
              <a:rPr lang="en-US" baseline="0" dirty="0" smtClean="0"/>
              <a:t>Detailed bookkeeping is required to keep track of the samples misclassified by each classifier. For example, in classification runs on the same test samples,</a:t>
            </a:r>
          </a:p>
          <a:p>
            <a:r>
              <a:rPr lang="en-US" baseline="0" dirty="0" smtClean="0"/>
              <a:t>Classifier A makes ten errors that B got right, and B makes 20 errors that A got right. Then A seems better than B. But we cannot say that with 95% confidence.</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46</a:t>
            </a:fld>
            <a:endParaRPr lang="en-US"/>
          </a:p>
        </p:txBody>
      </p:sp>
    </p:spTree>
    <p:extLst>
      <p:ext uri="{BB962C8B-B14F-4D97-AF65-F5344CB8AC3E}">
        <p14:creationId xmlns:p14="http://schemas.microsoft.com/office/powerpoint/2010/main" val="3821136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9F209-4E26-4F66-981F-29B85390418B}" type="slidenum">
              <a:rPr lang="en-US"/>
              <a:pPr/>
              <a:t>47</a:t>
            </a:fld>
            <a:endParaRPr lang="en-US"/>
          </a:p>
        </p:txBody>
      </p:sp>
      <p:sp>
        <p:nvSpPr>
          <p:cNvPr id="38914" name="Rectangle 2"/>
          <p:cNvSpPr>
            <a:spLocks noGrp="1" noRot="1" noChangeAspect="1" noChangeArrowheads="1" noTextEdit="1"/>
          </p:cNvSpPr>
          <p:nvPr>
            <p:ph type="sldImg"/>
          </p:nvPr>
        </p:nvSpPr>
        <p:spPr>
          <a:xfrm>
            <a:off x="1412875" y="1146175"/>
            <a:ext cx="4124325" cy="3094038"/>
          </a:xfrm>
          <a:ln/>
        </p:spPr>
      </p:sp>
      <p:sp>
        <p:nvSpPr>
          <p:cNvPr id="38915" name="Rectangle 3"/>
          <p:cNvSpPr>
            <a:spLocks noGrp="1" noChangeArrowheads="1"/>
          </p:cNvSpPr>
          <p:nvPr>
            <p:ph type="body" idx="1"/>
          </p:nvPr>
        </p:nvSpPr>
        <p:spPr/>
        <p:txBody>
          <a:bodyPr/>
          <a:lstStyle/>
          <a:p>
            <a:r>
              <a:rPr lang="en-US" dirty="0" smtClean="0"/>
              <a:t>Even for two classes, there are many ways of reporting classification</a:t>
            </a:r>
            <a:r>
              <a:rPr lang="en-US" baseline="0" dirty="0" smtClean="0"/>
              <a:t> results.</a:t>
            </a:r>
          </a:p>
          <a:p>
            <a:r>
              <a:rPr lang="en-US" baseline="0" dirty="0" smtClean="0"/>
              <a:t>I prefer a confusion matrix. The other methods give incomplete information.</a:t>
            </a:r>
            <a:endParaRPr lang="en-US" dirty="0" smtClean="0"/>
          </a:p>
          <a:p>
            <a:r>
              <a:rPr lang="en-US" dirty="0" smtClean="0"/>
              <a:t>SELECTIVITY in PHARMACOLOGY </a:t>
            </a:r>
          </a:p>
          <a:p>
            <a:r>
              <a:rPr lang="en-US" dirty="0" smtClean="0"/>
              <a:t>For two-class problems, Receiver Operating Characteristic  (true + vs. false  +) and Precision/Recall curves are much the same.</a:t>
            </a:r>
            <a:endParaRPr lang="en-US" dirty="0"/>
          </a:p>
        </p:txBody>
      </p:sp>
    </p:spTree>
    <p:extLst>
      <p:ext uri="{BB962C8B-B14F-4D97-AF65-F5344CB8AC3E}">
        <p14:creationId xmlns:p14="http://schemas.microsoft.com/office/powerpoint/2010/main" val="752558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usually a knob on the classifier that can be adjusted to  alter the precision/recall ratio. </a:t>
            </a:r>
            <a:br>
              <a:rPr lang="en-US" dirty="0" smtClean="0"/>
            </a:br>
            <a:r>
              <a:rPr lang="en-US" dirty="0" smtClean="0"/>
              <a:t>The</a:t>
            </a:r>
            <a:r>
              <a:rPr lang="en-US" baseline="0" dirty="0" smtClean="0"/>
              <a:t> classifier corresponding to the curve with the largest area under it is considered best. Here B is better than A at very high recall rates.</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48</a:t>
            </a:fld>
            <a:endParaRPr lang="en-US"/>
          </a:p>
        </p:txBody>
      </p:sp>
    </p:spTree>
    <p:extLst>
      <p:ext uri="{BB962C8B-B14F-4D97-AF65-F5344CB8AC3E}">
        <p14:creationId xmlns:p14="http://schemas.microsoft.com/office/powerpoint/2010/main" val="933578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no-no!  Test data must not be recycled.</a:t>
            </a:r>
          </a:p>
          <a:p>
            <a:r>
              <a:rPr lang="en-US" dirty="0" smtClean="0"/>
              <a:t>Consider the two examples.</a:t>
            </a:r>
          </a:p>
          <a:p>
            <a:r>
              <a:rPr lang="en-US" dirty="0" smtClean="0"/>
              <a:t>Most</a:t>
            </a:r>
            <a:r>
              <a:rPr lang="en-US" baseline="0" dirty="0" smtClean="0"/>
              <a:t> of the statistical felonies that I have seen were in document image analysis. I hope that reporting in biology is more </a:t>
            </a:r>
            <a:r>
              <a:rPr lang="en-US" baseline="0" dirty="0" err="1" smtClean="0"/>
              <a:t>conscienscious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49</a:t>
            </a:fld>
            <a:endParaRPr lang="en-US"/>
          </a:p>
        </p:txBody>
      </p:sp>
    </p:spTree>
    <p:extLst>
      <p:ext uri="{BB962C8B-B14F-4D97-AF65-F5344CB8AC3E}">
        <p14:creationId xmlns:p14="http://schemas.microsoft.com/office/powerpoint/2010/main" val="156793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 ML, there is more emphasis on </a:t>
            </a:r>
            <a:r>
              <a:rPr lang="en-US" sz="1000" b="1" dirty="0" smtClean="0"/>
              <a:t>learning, </a:t>
            </a:r>
            <a:r>
              <a:rPr lang="en-US" sz="1000" b="0" dirty="0" smtClean="0"/>
              <a:t>in</a:t>
            </a:r>
            <a:r>
              <a:rPr lang="en-US" sz="1000" b="0" baseline="0" dirty="0" smtClean="0"/>
              <a:t>  PR on</a:t>
            </a:r>
            <a:r>
              <a:rPr lang="en-US" sz="1000" b="1" baseline="0" dirty="0" smtClean="0"/>
              <a:t> classification.</a:t>
            </a:r>
            <a:endParaRPr lang="en-US" sz="1000" b="1" dirty="0" smtClean="0"/>
          </a:p>
          <a:p>
            <a:r>
              <a:rPr lang="en-US" sz="1000" dirty="0" smtClean="0"/>
              <a:t>Some</a:t>
            </a:r>
            <a:r>
              <a:rPr lang="en-US" sz="1000" baseline="0" dirty="0" smtClean="0"/>
              <a:t> folks consider </a:t>
            </a:r>
            <a:r>
              <a:rPr lang="en-US" sz="1000" i="1" baseline="0" dirty="0" smtClean="0"/>
              <a:t>most of pattern recognition as part of </a:t>
            </a:r>
            <a:r>
              <a:rPr lang="en-US" sz="1000" baseline="0" dirty="0" smtClean="0"/>
              <a:t>machine learning. </a:t>
            </a:r>
          </a:p>
          <a:p>
            <a:r>
              <a:rPr lang="en-US" sz="1000" baseline="0" dirty="0" smtClean="0"/>
              <a:t>Others have the </a:t>
            </a:r>
            <a:r>
              <a:rPr lang="en-US" sz="1000" b="1" baseline="0" dirty="0" smtClean="0"/>
              <a:t>converse</a:t>
            </a:r>
            <a:r>
              <a:rPr lang="en-US" sz="1000" baseline="0" dirty="0" smtClean="0"/>
              <a:t> view.</a:t>
            </a:r>
            <a:endParaRPr lang="en-US" sz="1000" dirty="0" smtClean="0"/>
          </a:p>
          <a:p>
            <a:r>
              <a:rPr lang="en-US" sz="1000" dirty="0" smtClean="0"/>
              <a:t>For example ML may exclude Nearest-Neighbor</a:t>
            </a:r>
            <a:r>
              <a:rPr lang="en-US" sz="1000" baseline="0" dirty="0" smtClean="0"/>
              <a:t> classifiers, and </a:t>
            </a:r>
          </a:p>
          <a:p>
            <a:r>
              <a:rPr lang="en-US" sz="1000" baseline="0" dirty="0" smtClean="0"/>
              <a:t>PR  excludes </a:t>
            </a:r>
            <a:r>
              <a:rPr lang="en-US" sz="1000" cap="all" baseline="0" dirty="0" smtClean="0"/>
              <a:t>Probably Approximately Correct</a:t>
            </a:r>
            <a:r>
              <a:rPr lang="en-US" sz="1000" baseline="0" dirty="0" smtClean="0"/>
              <a:t> (PAC) learning.</a:t>
            </a:r>
          </a:p>
          <a:p>
            <a:r>
              <a:rPr lang="en-US" sz="1000" baseline="0" dirty="0" smtClean="0"/>
              <a:t>But they have far more in common than different and they are converging rather than diverging.</a:t>
            </a:r>
            <a:endParaRPr lang="en-US" sz="1000" dirty="0"/>
          </a:p>
        </p:txBody>
      </p:sp>
      <p:sp>
        <p:nvSpPr>
          <p:cNvPr id="4" name="Slide Number Placeholder 3"/>
          <p:cNvSpPr>
            <a:spLocks noGrp="1"/>
          </p:cNvSpPr>
          <p:nvPr>
            <p:ph type="sldNum" sz="quarter" idx="10"/>
          </p:nvPr>
        </p:nvSpPr>
        <p:spPr/>
        <p:txBody>
          <a:bodyPr/>
          <a:lstStyle/>
          <a:p>
            <a:fld id="{C6CAE589-E8A8-423C-9596-1278E0AF0AB0}" type="slidenum">
              <a:rPr lang="en-US" smtClean="0"/>
              <a:t>5</a:t>
            </a:fld>
            <a:endParaRPr lang="en-US"/>
          </a:p>
        </p:txBody>
      </p:sp>
    </p:spTree>
    <p:extLst>
      <p:ext uri="{BB962C8B-B14F-4D97-AF65-F5344CB8AC3E}">
        <p14:creationId xmlns:p14="http://schemas.microsoft.com/office/powerpoint/2010/main" val="2882821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Partially supervised classification is usually </a:t>
            </a:r>
            <a:r>
              <a:rPr lang="en-US" b="1" dirty="0" smtClean="0"/>
              <a:t>adaptive </a:t>
            </a:r>
            <a:r>
              <a:rPr lang="en-US" dirty="0" smtClean="0"/>
              <a:t>classification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Adaptation??  Q ???</a:t>
            </a:r>
            <a:endParaRPr lang="en-US" dirty="0" smtClean="0"/>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093978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Adaptive</a:t>
            </a:r>
            <a:r>
              <a:rPr lang="en-US" baseline="0" dirty="0" smtClean="0"/>
              <a:t> classifiers modify their decision boundaries as a function of the test set.</a:t>
            </a:r>
          </a:p>
          <a:p>
            <a:r>
              <a:rPr lang="en-US" baseline="0" dirty="0" smtClean="0"/>
              <a:t>The Ground Truth labels of the test set are still used only to evaluate the final error rate.</a:t>
            </a:r>
            <a:endParaRPr lang="en-US" dirty="0" smtClean="0"/>
          </a:p>
          <a:p>
            <a:endParaRPr lang="en-US" dirty="0"/>
          </a:p>
        </p:txBody>
      </p:sp>
      <p:sp>
        <p:nvSpPr>
          <p:cNvPr id="4" name="Slide Number Placeholder 3"/>
          <p:cNvSpPr>
            <a:spLocks noGrp="1"/>
          </p:cNvSpPr>
          <p:nvPr>
            <p:ph type="sldNum" sz="quarter" idx="10"/>
          </p:nvPr>
        </p:nvSpPr>
        <p:spPr/>
        <p:txBody>
          <a:bodyPr/>
          <a:lstStyle/>
          <a:p>
            <a:fld id="{78F39893-F69B-4390-9BF5-64759383F4E4}"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562699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have oodles of unlabeled samples from two classes.</a:t>
            </a:r>
          </a:p>
          <a:p>
            <a:r>
              <a:rPr lang="en-US" dirty="0" smtClean="0"/>
              <a:t>Expectation Maximization can separate the components of a mixture,</a:t>
            </a:r>
            <a:r>
              <a:rPr lang="en-US" baseline="0" dirty="0" smtClean="0"/>
              <a:t> </a:t>
            </a:r>
          </a:p>
          <a:p>
            <a:r>
              <a:rPr lang="en-US" baseline="0" dirty="0" smtClean="0"/>
              <a:t>but we need at least one labeled sample to label the distributions,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Castelli</a:t>
            </a:r>
            <a:r>
              <a:rPr lang="en-US" dirty="0" smtClean="0"/>
              <a:t> &amp; Cover</a:t>
            </a:r>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270232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classifier designed using only the colored labeled samples  would almost surely misclassify the sample at the red arrow.</a:t>
            </a:r>
          </a:p>
          <a:p>
            <a:r>
              <a:rPr lang="en-US" baseline="0" dirty="0" smtClean="0"/>
              <a:t>First </a:t>
            </a:r>
            <a:r>
              <a:rPr lang="en-US" b="1" baseline="0" dirty="0" smtClean="0"/>
              <a:t>clustering</a:t>
            </a:r>
            <a:r>
              <a:rPr lang="en-US" baseline="0" dirty="0" smtClean="0"/>
              <a:t> all the samples, then labeling the clusters, can avoid this.</a:t>
            </a:r>
          </a:p>
          <a:p>
            <a:r>
              <a:rPr lang="en-US" b="1" baseline="0" dirty="0" smtClean="0"/>
              <a:t>Transfer learning</a:t>
            </a:r>
            <a:r>
              <a:rPr lang="en-US" baseline="0" dirty="0" smtClean="0"/>
              <a:t> makes used of acquired information for diverse tasks.</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8007584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Complicated slide: please bear with me</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1195793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style in hand-printed</a:t>
            </a:r>
            <a:r>
              <a:rPr lang="en-US" baseline="0" dirty="0" smtClean="0"/>
              <a:t> digits</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66736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result</a:t>
            </a:r>
            <a:r>
              <a:rPr lang="en-US" baseline="0" dirty="0" smtClean="0"/>
              <a:t> of style based classification.</a:t>
            </a:r>
          </a:p>
          <a:p>
            <a:r>
              <a:rPr lang="en-US" baseline="0" dirty="0" smtClean="0"/>
              <a:t>The same pattern is sometimes called “1” and sometimes “7”, depending on the other samples in the field.</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5837505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scientific data, </a:t>
            </a:r>
            <a:r>
              <a:rPr lang="en-US" baseline="0" dirty="0" smtClean="0"/>
              <a:t> instrument or and technicians often display their ow signature style</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883544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0341B-3388-402E-9F2A-4042C2034403}" type="slidenum">
              <a:rPr lang="en-US">
                <a:solidFill>
                  <a:srgbClr val="EEECE1"/>
                </a:solidFill>
              </a:rPr>
              <a:pPr/>
              <a:t>58</a:t>
            </a:fld>
            <a:endParaRPr lang="en-US">
              <a:solidFill>
                <a:srgbClr val="EEECE1"/>
              </a:solidFill>
            </a:endParaRP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dirty="0" smtClean="0"/>
              <a:t>The next few slides will show the principle of style-based classification.</a:t>
            </a:r>
          </a:p>
          <a:p>
            <a:r>
              <a:rPr lang="en-US" dirty="0" smtClean="0"/>
              <a:t>There is only a single feature,</a:t>
            </a:r>
            <a:r>
              <a:rPr lang="en-US" baseline="0" dirty="0" smtClean="0"/>
              <a:t> with value ranging from -10 to 30 on the different patterns.</a:t>
            </a:r>
            <a:endParaRPr lang="en-US" dirty="0" smtClean="0"/>
          </a:p>
          <a:p>
            <a:r>
              <a:rPr lang="en-US" dirty="0" smtClean="0"/>
              <a:t>So there</a:t>
            </a:r>
            <a:r>
              <a:rPr lang="en-US" baseline="0" dirty="0" smtClean="0"/>
              <a:t> </a:t>
            </a:r>
            <a:r>
              <a:rPr lang="en-US" dirty="0" smtClean="0"/>
              <a:t>are four</a:t>
            </a:r>
            <a:r>
              <a:rPr lang="en-US" baseline="0" dirty="0" smtClean="0"/>
              <a:t> overlapping probability distributions for the two classes and the two styles,</a:t>
            </a:r>
          </a:p>
          <a:p>
            <a:r>
              <a:rPr lang="en-US" baseline="0" dirty="0" err="1" smtClean="0"/>
              <a:t>Probs</a:t>
            </a:r>
            <a:r>
              <a:rPr lang="en-US" baseline="0" dirty="0" smtClean="0"/>
              <a:t> larger for Style 2.</a:t>
            </a:r>
          </a:p>
          <a:p>
            <a:endParaRPr lang="en-US" dirty="0"/>
          </a:p>
        </p:txBody>
      </p:sp>
    </p:spTree>
    <p:extLst>
      <p:ext uri="{BB962C8B-B14F-4D97-AF65-F5344CB8AC3E}">
        <p14:creationId xmlns:p14="http://schemas.microsoft.com/office/powerpoint/2010/main" val="19848366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a:t>
            </a:r>
            <a:r>
              <a:rPr lang="en-US" baseline="0" dirty="0" smtClean="0"/>
              <a:t> pattern or either class could be the first or second letter any unknown pair, but both must be of the</a:t>
            </a:r>
            <a:r>
              <a:rPr lang="en-US" b="1" baseline="0" dirty="0" smtClean="0"/>
              <a:t> same style</a:t>
            </a:r>
            <a:r>
              <a:rPr lang="en-US" baseline="0" dirty="0" smtClean="0"/>
              <a:t>. Without this restriction there would be 16 possible pairs instead of 8.</a:t>
            </a:r>
            <a:endParaRPr lang="en-US" dirty="0"/>
          </a:p>
        </p:txBody>
      </p:sp>
      <p:sp>
        <p:nvSpPr>
          <p:cNvPr id="4" name="Slide Number Placeholder 3"/>
          <p:cNvSpPr>
            <a:spLocks noGrp="1"/>
          </p:cNvSpPr>
          <p:nvPr>
            <p:ph type="sldNum" sz="quarter" idx="10"/>
          </p:nvPr>
        </p:nvSpPr>
        <p:spPr/>
        <p:txBody>
          <a:bodyPr/>
          <a:lstStyle/>
          <a:p>
            <a:fld id="{3ECFF253-5DBC-445E-8646-A93FAA9A43C7}"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265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small </a:t>
            </a:r>
            <a:r>
              <a:rPr lang="en-US" b="1" dirty="0" smtClean="0"/>
              <a:t>dictionary</a:t>
            </a:r>
            <a:r>
              <a:rPr lang="en-US" dirty="0" smtClean="0"/>
              <a:t>. My</a:t>
            </a:r>
            <a:r>
              <a:rPr lang="en-US" baseline="0" dirty="0" smtClean="0"/>
              <a:t> accent is a Pattern Recognition accent because I learned it first.</a:t>
            </a:r>
            <a:endParaRPr lang="en-US" dirty="0" smtClean="0"/>
          </a:p>
          <a:p>
            <a:r>
              <a:rPr lang="en-US" dirty="0" smtClean="0"/>
              <a:t>Some words introduced by Machine Learning</a:t>
            </a:r>
            <a:r>
              <a:rPr lang="en-US" baseline="0" dirty="0" smtClean="0"/>
              <a:t> adepts are: </a:t>
            </a:r>
          </a:p>
          <a:p>
            <a:r>
              <a:rPr lang="en-US" b="1" dirty="0" smtClean="0"/>
              <a:t>learner, concept, hypothesis-space, naïve Bayes, inductive learning, PAC, VC-dimension</a:t>
            </a:r>
            <a:endParaRPr lang="en-US" b="1" dirty="0"/>
          </a:p>
        </p:txBody>
      </p:sp>
      <p:sp>
        <p:nvSpPr>
          <p:cNvPr id="4" name="Slide Number Placeholder 3"/>
          <p:cNvSpPr>
            <a:spLocks noGrp="1"/>
          </p:cNvSpPr>
          <p:nvPr>
            <p:ph type="sldNum" sz="quarter" idx="10"/>
          </p:nvPr>
        </p:nvSpPr>
        <p:spPr/>
        <p:txBody>
          <a:bodyPr/>
          <a:lstStyle/>
          <a:p>
            <a:fld id="{C6CAE589-E8A8-423C-9596-1278E0AF0AB0}" type="slidenum">
              <a:rPr lang="en-US" smtClean="0"/>
              <a:t>6</a:t>
            </a:fld>
            <a:endParaRPr lang="en-US"/>
          </a:p>
        </p:txBody>
      </p:sp>
    </p:spTree>
    <p:extLst>
      <p:ext uri="{BB962C8B-B14F-4D97-AF65-F5344CB8AC3E}">
        <p14:creationId xmlns:p14="http://schemas.microsoft.com/office/powerpoint/2010/main" val="4254613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and marginal probabilities of each possible pair.</a:t>
            </a:r>
            <a:endParaRPr lang="en-US" dirty="0"/>
          </a:p>
        </p:txBody>
      </p:sp>
      <p:sp>
        <p:nvSpPr>
          <p:cNvPr id="4" name="Slide Number Placeholder 3"/>
          <p:cNvSpPr>
            <a:spLocks noGrp="1"/>
          </p:cNvSpPr>
          <p:nvPr>
            <p:ph type="sldNum" sz="quarter" idx="10"/>
          </p:nvPr>
        </p:nvSpPr>
        <p:spPr/>
        <p:txBody>
          <a:bodyPr/>
          <a:lstStyle/>
          <a:p>
            <a:fld id="{3ECFF253-5DBC-445E-8646-A93FAA9A43C7}"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349102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optimal boundaries for minimum field error are at the top right.</a:t>
            </a:r>
          </a:p>
          <a:p>
            <a:r>
              <a:rPr lang="en-US" dirty="0" smtClean="0"/>
              <a:t>The classifier at the bottom left is much</a:t>
            </a:r>
            <a:r>
              <a:rPr lang="en-US" baseline="0" dirty="0" smtClean="0"/>
              <a:t> faster, which would be important with longer fields, more classes, and more features.</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093373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46175"/>
            <a:ext cx="4124325" cy="30940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ABD8EE-2B29-49A5-A927-1A294A7A6ADC}"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855059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46175"/>
            <a:ext cx="4124325" cy="3094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30922-1907-44BA-9E20-921D70CA3148}" type="slidenum">
              <a:rPr lang="en-US" smtClean="0"/>
              <a:pPr/>
              <a:t>73</a:t>
            </a:fld>
            <a:endParaRPr lang="en-US"/>
          </a:p>
        </p:txBody>
      </p:sp>
    </p:spTree>
    <p:extLst>
      <p:ext uri="{BB962C8B-B14F-4D97-AF65-F5344CB8AC3E}">
        <p14:creationId xmlns:p14="http://schemas.microsoft.com/office/powerpoint/2010/main" val="22428389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46175"/>
            <a:ext cx="4124325" cy="30940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630922-1907-44BA-9E20-921D70CA3148}" type="slidenum">
              <a:rPr lang="en-US" smtClean="0"/>
              <a:pPr/>
              <a:t>74</a:t>
            </a:fld>
            <a:endParaRPr lang="en-US"/>
          </a:p>
        </p:txBody>
      </p:sp>
    </p:spTree>
    <p:extLst>
      <p:ext uri="{BB962C8B-B14F-4D97-AF65-F5344CB8AC3E}">
        <p14:creationId xmlns:p14="http://schemas.microsoft.com/office/powerpoint/2010/main" val="40485385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excellent code is available in the various programming language communities.</a:t>
            </a:r>
          </a:p>
          <a:p>
            <a:r>
              <a:rPr lang="en-US" dirty="0" smtClean="0"/>
              <a:t>We</a:t>
            </a:r>
            <a:r>
              <a:rPr lang="en-US" baseline="0" dirty="0" smtClean="0"/>
              <a:t> don’t yet have good enough theory to predict error rates on most data of interest.</a:t>
            </a:r>
          </a:p>
          <a:p>
            <a:r>
              <a:rPr lang="en-US" baseline="0" dirty="0" smtClean="0"/>
              <a:t>The interdisciplinary nature of PR and ML promotes confusing verbiage.</a:t>
            </a:r>
          </a:p>
          <a:p>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76</a:t>
            </a:fld>
            <a:endParaRPr lang="en-US"/>
          </a:p>
        </p:txBody>
      </p:sp>
    </p:spTree>
    <p:extLst>
      <p:ext uri="{BB962C8B-B14F-4D97-AF65-F5344CB8AC3E}">
        <p14:creationId xmlns:p14="http://schemas.microsoft.com/office/powerpoint/2010/main" val="451353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70C0"/>
                </a:solidFill>
              </a:rPr>
              <a:t>My apologies</a:t>
            </a:r>
            <a:r>
              <a:rPr lang="en-US" sz="1200" baseline="0" dirty="0" smtClean="0">
                <a:solidFill>
                  <a:srgbClr val="0070C0"/>
                </a:solidFill>
              </a:rPr>
              <a:t> to the Readers Digest. </a:t>
            </a:r>
            <a:r>
              <a:rPr lang="en-US" sz="1200" dirty="0" smtClean="0">
                <a:solidFill>
                  <a:srgbClr val="0070C0"/>
                </a:solidFill>
              </a:rPr>
              <a:t>I hope that some familiarity with the jargon will help you to find use for pattern recognition and machine learning in your research! </a:t>
            </a:r>
            <a:r>
              <a:rPr lang="en-US" sz="1200" dirty="0" smtClean="0"/>
              <a:t>  </a:t>
            </a:r>
            <a:r>
              <a:rPr lang="en-US" dirty="0" smtClean="0"/>
              <a:t>  THANK YOU.</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77</a:t>
            </a:fld>
            <a:endParaRPr lang="en-US"/>
          </a:p>
        </p:txBody>
      </p:sp>
    </p:spTree>
    <p:extLst>
      <p:ext uri="{BB962C8B-B14F-4D97-AF65-F5344CB8AC3E}">
        <p14:creationId xmlns:p14="http://schemas.microsoft.com/office/powerpoint/2010/main" val="18000552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08A349-D482-4C84-A17E-104DB907B122}" type="slidenum">
              <a:rPr lang="en-US" altLang="en-US">
                <a:solidFill>
                  <a:srgbClr val="000000"/>
                </a:solidFill>
              </a:rPr>
              <a:pPr/>
              <a:t>79</a:t>
            </a:fld>
            <a:endParaRPr lang="en-US" altLang="en-US">
              <a:solidFill>
                <a:srgbClr val="000000"/>
              </a:solidFill>
            </a:endParaRPr>
          </a:p>
        </p:txBody>
      </p:sp>
      <p:sp>
        <p:nvSpPr>
          <p:cNvPr id="71682" name="Rectangle 2"/>
          <p:cNvSpPr>
            <a:spLocks noGrp="1" noRot="1" noChangeAspect="1" noChangeArrowheads="1" noTextEdit="1"/>
          </p:cNvSpPr>
          <p:nvPr>
            <p:ph type="sldImg"/>
          </p:nvPr>
        </p:nvSpPr>
        <p:spPr bwMode="auto">
          <a:xfrm>
            <a:off x="1192213" y="687388"/>
            <a:ext cx="4687887" cy="35147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a:spLocks noGrp="1" noChangeArrowheads="1"/>
          </p:cNvSpPr>
          <p:nvPr>
            <p:ph type="body" idx="1"/>
          </p:nvPr>
        </p:nvSpPr>
        <p:spPr bwMode="auto">
          <a:xfrm>
            <a:off x="921851" y="4431110"/>
            <a:ext cx="5225427" cy="420191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888" tIns="45945" rIns="91888" bIns="45945"/>
          <a:lstStyle/>
          <a:p>
            <a:endParaRPr lang="en-US" altLang="en-US"/>
          </a:p>
        </p:txBody>
      </p:sp>
    </p:spTree>
    <p:extLst>
      <p:ext uri="{BB962C8B-B14F-4D97-AF65-F5344CB8AC3E}">
        <p14:creationId xmlns:p14="http://schemas.microsoft.com/office/powerpoint/2010/main" val="67143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4DCE-3C55-4FF2-93AF-3561C322FBDE}" type="slidenum">
              <a:rPr lang="en-US"/>
              <a:pPr/>
              <a:t>7</a:t>
            </a:fld>
            <a:endParaRPr lang="en-US"/>
          </a:p>
        </p:txBody>
      </p:sp>
      <p:sp>
        <p:nvSpPr>
          <p:cNvPr id="49154" name="Rectangle 2"/>
          <p:cNvSpPr>
            <a:spLocks noGrp="1" noRot="1" noChangeAspect="1" noChangeArrowheads="1" noTextEdit="1"/>
          </p:cNvSpPr>
          <p:nvPr>
            <p:ph type="sldImg"/>
          </p:nvPr>
        </p:nvSpPr>
        <p:spPr>
          <a:xfrm>
            <a:off x="1412875" y="1146175"/>
            <a:ext cx="4124325" cy="3094038"/>
          </a:xfrm>
          <a:ln/>
        </p:spPr>
      </p:sp>
      <p:sp>
        <p:nvSpPr>
          <p:cNvPr id="49155" name="Rectangle 3"/>
          <p:cNvSpPr>
            <a:spLocks noGrp="1" noChangeArrowheads="1"/>
          </p:cNvSpPr>
          <p:nvPr>
            <p:ph type="body" idx="1"/>
          </p:nvPr>
        </p:nvSpPr>
        <p:spPr/>
        <p:txBody>
          <a:bodyPr/>
          <a:lstStyle/>
          <a:p>
            <a:r>
              <a:rPr lang="en-US" dirty="0" smtClean="0"/>
              <a:t>Some words are dangerously adaptable. For example, only </a:t>
            </a:r>
            <a:r>
              <a:rPr lang="en-US" b="1" dirty="0" smtClean="0"/>
              <a:t>you</a:t>
            </a:r>
            <a:r>
              <a:rPr lang="en-US" dirty="0" smtClean="0"/>
              <a:t> </a:t>
            </a:r>
            <a:r>
              <a:rPr lang="en-US" baseline="0" dirty="0" smtClean="0"/>
              <a:t> know exactly what you mean when you </a:t>
            </a:r>
            <a:r>
              <a:rPr lang="en-US" dirty="0" smtClean="0"/>
              <a:t>say</a:t>
            </a:r>
            <a:r>
              <a:rPr lang="en-US" baseline="0" dirty="0" smtClean="0"/>
              <a:t> ” “.</a:t>
            </a:r>
            <a:endParaRPr lang="en-US" dirty="0"/>
          </a:p>
        </p:txBody>
      </p:sp>
    </p:spTree>
    <p:extLst>
      <p:ext uri="{BB962C8B-B14F-4D97-AF65-F5344CB8AC3E}">
        <p14:creationId xmlns:p14="http://schemas.microsoft.com/office/powerpoint/2010/main" val="27830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three items in the flowchart are domain specific, so I will talk mainly about the last two.</a:t>
            </a:r>
          </a:p>
          <a:p>
            <a:r>
              <a:rPr lang="en-US" dirty="0" smtClean="0"/>
              <a:t>I don’t expect to get to unsupervised adaptive systems and to historical notes, but hope to get to Performance Evaluation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8</a:t>
            </a:fld>
            <a:endParaRPr lang="en-US"/>
          </a:p>
        </p:txBody>
      </p:sp>
    </p:spTree>
    <p:extLst>
      <p:ext uri="{BB962C8B-B14F-4D97-AF65-F5344CB8AC3E}">
        <p14:creationId xmlns:p14="http://schemas.microsoft.com/office/powerpoint/2010/main" val="410940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inputs to a classification system consist</a:t>
            </a:r>
            <a:r>
              <a:rPr lang="en-US" baseline="0" dirty="0" smtClean="0"/>
              <a:t> of labeled </a:t>
            </a:r>
            <a:r>
              <a:rPr lang="en-US" b="1" baseline="0" dirty="0" smtClean="0"/>
              <a:t>raw observations</a:t>
            </a:r>
            <a:r>
              <a:rPr lang="en-US" baseline="0" dirty="0" smtClean="0"/>
              <a:t> and </a:t>
            </a:r>
            <a:r>
              <a:rPr lang="en-US" b="1" baseline="0" dirty="0" smtClean="0"/>
              <a:t>design parameters</a:t>
            </a:r>
            <a:r>
              <a:rPr lang="en-US" baseline="0" dirty="0" smtClean="0"/>
              <a:t>.</a:t>
            </a:r>
            <a:endParaRPr lang="en-US" dirty="0" smtClean="0"/>
          </a:p>
          <a:p>
            <a:r>
              <a:rPr lang="en-US" b="1" dirty="0" smtClean="0"/>
              <a:t>Label</a:t>
            </a:r>
            <a:r>
              <a:rPr lang="en-US" dirty="0" smtClean="0"/>
              <a:t>s</a:t>
            </a:r>
            <a:r>
              <a:rPr lang="en-US" baseline="0" dirty="0" smtClean="0"/>
              <a:t> are usually categorical variables like a </a:t>
            </a:r>
            <a:r>
              <a:rPr lang="en-US" b="1" baseline="0" dirty="0" smtClean="0"/>
              <a:t>digit, a word, tiger,  or pneumonia</a:t>
            </a:r>
            <a:endParaRPr lang="en-US" b="1" dirty="0" smtClean="0"/>
          </a:p>
          <a:p>
            <a:r>
              <a:rPr lang="en-US" dirty="0" smtClean="0"/>
              <a:t>I don’t like the</a:t>
            </a:r>
            <a:r>
              <a:rPr lang="en-US" b="1" dirty="0" smtClean="0"/>
              <a:t> Ground Truth</a:t>
            </a:r>
            <a:r>
              <a:rPr lang="en-US" dirty="0" smtClean="0"/>
              <a:t>,</a:t>
            </a:r>
            <a:r>
              <a:rPr lang="en-US" baseline="0" dirty="0" smtClean="0"/>
              <a:t> but don’t have anything better to distinguish it from </a:t>
            </a:r>
            <a:r>
              <a:rPr lang="en-US" b="1" baseline="0" dirty="0" smtClean="0"/>
              <a:t>classifier labels</a:t>
            </a:r>
            <a:r>
              <a:rPr lang="en-US" baseline="0" dirty="0" smtClean="0"/>
              <a:t>. </a:t>
            </a:r>
            <a:endParaRPr lang="en-US" dirty="0" smtClean="0"/>
          </a:p>
          <a:p>
            <a:r>
              <a:rPr lang="en-US" b="0" dirty="0" smtClean="0"/>
              <a:t>If</a:t>
            </a:r>
            <a:r>
              <a:rPr lang="en-US" b="1" dirty="0" smtClean="0"/>
              <a:t> Curation</a:t>
            </a:r>
            <a:r>
              <a:rPr lang="en-US" dirty="0" smtClean="0"/>
              <a:t> includes </a:t>
            </a:r>
            <a:r>
              <a:rPr lang="en-US" baseline="0" dirty="0" smtClean="0"/>
              <a:t>deleting or relabeling samples that you think your system </a:t>
            </a:r>
            <a:r>
              <a:rPr lang="en-US" b="1" baseline="0" dirty="0" smtClean="0"/>
              <a:t>cannot</a:t>
            </a:r>
            <a:r>
              <a:rPr lang="en-US" baseline="0" dirty="0" smtClean="0"/>
              <a:t> handle, then it </a:t>
            </a:r>
            <a:r>
              <a:rPr lang="en-US" baseline="0" dirty="0" err="1" smtClean="0"/>
              <a:t>it</a:t>
            </a:r>
            <a:r>
              <a:rPr lang="en-US" baseline="0" dirty="0" smtClean="0"/>
              <a:t> should be called </a:t>
            </a:r>
            <a:r>
              <a:rPr lang="en-US" b="1" baseline="0" dirty="0" smtClean="0"/>
              <a:t>fudging</a:t>
            </a:r>
            <a:r>
              <a:rPr lang="en-US" baseline="0" dirty="0" smtClean="0"/>
              <a:t>.</a:t>
            </a:r>
          </a:p>
          <a:p>
            <a:r>
              <a:rPr lang="en-US" baseline="0" dirty="0" smtClean="0"/>
              <a:t>Th</a:t>
            </a:r>
            <a:r>
              <a:rPr lang="en-US" b="0" baseline="0" dirty="0" smtClean="0"/>
              <a:t>e output</a:t>
            </a:r>
            <a:r>
              <a:rPr lang="en-US" baseline="0" dirty="0" smtClean="0"/>
              <a:t> is a </a:t>
            </a:r>
            <a:r>
              <a:rPr lang="en-US" b="1" baseline="0" dirty="0" smtClean="0"/>
              <a:t>classifier label</a:t>
            </a:r>
            <a:r>
              <a:rPr lang="en-US" baseline="0" dirty="0" smtClean="0"/>
              <a:t> added for each sample.</a:t>
            </a:r>
            <a:endParaRPr lang="en-US" dirty="0"/>
          </a:p>
        </p:txBody>
      </p:sp>
      <p:sp>
        <p:nvSpPr>
          <p:cNvPr id="4" name="Slide Number Placeholder 3"/>
          <p:cNvSpPr>
            <a:spLocks noGrp="1"/>
          </p:cNvSpPr>
          <p:nvPr>
            <p:ph type="sldNum" sz="quarter" idx="10"/>
          </p:nvPr>
        </p:nvSpPr>
        <p:spPr/>
        <p:txBody>
          <a:bodyPr/>
          <a:lstStyle/>
          <a:p>
            <a:fld id="{C6CAE589-E8A8-423C-9596-1278E0AF0AB0}" type="slidenum">
              <a:rPr lang="en-US" smtClean="0"/>
              <a:t>9</a:t>
            </a:fld>
            <a:endParaRPr lang="en-US"/>
          </a:p>
        </p:txBody>
      </p:sp>
    </p:spTree>
    <p:extLst>
      <p:ext uri="{BB962C8B-B14F-4D97-AF65-F5344CB8AC3E}">
        <p14:creationId xmlns:p14="http://schemas.microsoft.com/office/powerpoint/2010/main" val="19494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76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3267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292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7581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solidFill>
                  <a:prstClr val="black">
                    <a:tint val="75000"/>
                  </a:prstClr>
                </a:solidFill>
              </a:rPr>
              <a:t>6/9/2016</a:t>
            </a:r>
            <a:endParaRPr lang="en-US">
              <a:solidFill>
                <a:prstClr val="black">
                  <a:tint val="7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216900" y="6248400"/>
            <a:ext cx="533400" cy="609600"/>
          </a:xfrm>
        </p:spPr>
        <p:txBody>
          <a:bodyPr/>
          <a:lstStyle>
            <a:lvl1pPr>
              <a:defRPr/>
            </a:lvl1pPr>
          </a:lstStyle>
          <a:p>
            <a:fld id="{B9BEECB6-576E-45D7-B634-E8EE116A77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5805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descr="Large confetti"/>
          <p:cNvSpPr>
            <a:spLocks noChangeArrowheads="1"/>
          </p:cNvSpPr>
          <p:nvPr/>
        </p:nvSpPr>
        <p:spPr bwMode="ltGray">
          <a:xfrm>
            <a:off x="484188" y="1549400"/>
            <a:ext cx="8158162" cy="1689100"/>
          </a:xfrm>
          <a:prstGeom prst="rect">
            <a:avLst/>
          </a:prstGeom>
          <a:pattFill prst="lgConfetti">
            <a:fgClr>
              <a:schemeClr val="accent2">
                <a:alpha val="50000"/>
              </a:schemeClr>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4099" name="AutoShape 3"/>
          <p:cNvSpPr>
            <a:spLocks noChangeArrowheads="1"/>
          </p:cNvSpPr>
          <p:nvPr/>
        </p:nvSpPr>
        <p:spPr bwMode="ltGray">
          <a:xfrm>
            <a:off x="228600" y="3206750"/>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4100" name="AutoShape 4"/>
          <p:cNvSpPr>
            <a:spLocks noChangeArrowheads="1"/>
          </p:cNvSpPr>
          <p:nvPr/>
        </p:nvSpPr>
        <p:spPr bwMode="ltGray">
          <a:xfrm>
            <a:off x="228600" y="1482725"/>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4101" name="AutoShape 5"/>
          <p:cNvSpPr>
            <a:spLocks noChangeArrowheads="1"/>
          </p:cNvSpPr>
          <p:nvPr/>
        </p:nvSpPr>
        <p:spPr bwMode="ltGray">
          <a:xfrm>
            <a:off x="8623300" y="124618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4102" name="AutoShape 6"/>
          <p:cNvSpPr>
            <a:spLocks noChangeArrowheads="1"/>
          </p:cNvSpPr>
          <p:nvPr/>
        </p:nvSpPr>
        <p:spPr bwMode="ltGray">
          <a:xfrm>
            <a:off x="434975" y="125253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4103" name="AutoShape 7"/>
          <p:cNvSpPr>
            <a:spLocks noChangeArrowheads="1"/>
          </p:cNvSpPr>
          <p:nvPr/>
        </p:nvSpPr>
        <p:spPr bwMode="ltGray">
          <a:xfrm>
            <a:off x="2830513" y="5783263"/>
            <a:ext cx="3481387" cy="77787"/>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4104" name="Rectangle 8"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4105" name="Rectangle 9"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pPr lvl="0"/>
            <a:r>
              <a:rPr lang="en-US" altLang="en-US" noProof="0" smtClean="0"/>
              <a:t>Click to edit Master title style</a:t>
            </a:r>
          </a:p>
        </p:txBody>
      </p:sp>
      <p:sp>
        <p:nvSpPr>
          <p:cNvPr id="4106" name="Rectangle 10"/>
          <p:cNvSpPr>
            <a:spLocks noGrp="1" noChangeArrowheads="1"/>
          </p:cNvSpPr>
          <p:nvPr>
            <p:ph type="subTitle" idx="1"/>
          </p:nvPr>
        </p:nvSpPr>
        <p:spPr>
          <a:xfrm>
            <a:off x="1371600" y="37465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107" name="Rectangle 11"/>
          <p:cNvSpPr>
            <a:spLocks noGrp="1" noChangeArrowheads="1"/>
          </p:cNvSpPr>
          <p:nvPr>
            <p:ph type="dt" sz="half" idx="2"/>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4108" name="Rectangle 12"/>
          <p:cNvSpPr>
            <a:spLocks noGrp="1" noChangeArrowheads="1"/>
          </p:cNvSpPr>
          <p:nvPr>
            <p:ph type="ftr" sz="quarter" idx="3"/>
          </p:nvPr>
        </p:nvSpPr>
        <p:spPr/>
        <p:txBody>
          <a:bodyPr/>
          <a:lstStyle>
            <a:lvl1pPr>
              <a:defRPr/>
            </a:lvl1pPr>
          </a:lstStyle>
          <a:p>
            <a:endParaRPr lang="en-US" altLang="en-US">
              <a:solidFill>
                <a:srgbClr val="00264C"/>
              </a:solidFill>
            </a:endParaRPr>
          </a:p>
        </p:txBody>
      </p:sp>
      <p:sp>
        <p:nvSpPr>
          <p:cNvPr id="4109" name="Rectangle 13"/>
          <p:cNvSpPr>
            <a:spLocks noGrp="1" noChangeArrowheads="1"/>
          </p:cNvSpPr>
          <p:nvPr>
            <p:ph type="sldNum" sz="quarter" idx="4"/>
          </p:nvPr>
        </p:nvSpPr>
        <p:spPr>
          <a:xfrm>
            <a:off x="6553200" y="6248400"/>
            <a:ext cx="1905000" cy="457200"/>
          </a:xfrm>
          <a:noFill/>
          <a:extLst>
            <a:ext uri="{909E8E84-426E-40DD-AFC4-6F175D3DCCD1}">
              <a14:hiddenFill xmlns:a14="http://schemas.microsoft.com/office/drawing/2010/main">
                <a:solidFill>
                  <a:schemeClr val="accent1"/>
                </a:solidFill>
              </a14:hiddenFill>
            </a:ext>
          </a:extLst>
        </p:spPr>
        <p:txBody>
          <a:bodyPr anchor="b" anchorCtr="0"/>
          <a:lstStyle>
            <a:lvl1pPr>
              <a:defRPr>
                <a:solidFill>
                  <a:schemeClr val="tx1"/>
                </a:solidFill>
              </a:defRPr>
            </a:lvl1pPr>
          </a:lstStyle>
          <a:p>
            <a:fld id="{223251AF-3B80-40AD-9336-BE2357F534E9}" type="slidenum">
              <a:rPr lang="en-US" altLang="en-US">
                <a:solidFill>
                  <a:srgbClr val="00264C"/>
                </a:solidFill>
              </a:rPr>
              <a:pPr/>
              <a:t>‹#›</a:t>
            </a:fld>
            <a:endParaRPr lang="en-US" altLang="en-US">
              <a:solidFill>
                <a:srgbClr val="00264C"/>
              </a:solidFill>
            </a:endParaRPr>
          </a:p>
        </p:txBody>
      </p:sp>
    </p:spTree>
    <p:extLst>
      <p:ext uri="{BB962C8B-B14F-4D97-AF65-F5344CB8AC3E}">
        <p14:creationId xmlns:p14="http://schemas.microsoft.com/office/powerpoint/2010/main" val="1184434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264C"/>
              </a:solidFill>
            </a:endParaRPr>
          </a:p>
        </p:txBody>
      </p:sp>
      <p:sp>
        <p:nvSpPr>
          <p:cNvPr id="6" name="Slide Number Placeholder 5"/>
          <p:cNvSpPr>
            <a:spLocks noGrp="1"/>
          </p:cNvSpPr>
          <p:nvPr>
            <p:ph type="sldNum" sz="quarter" idx="12"/>
          </p:nvPr>
        </p:nvSpPr>
        <p:spPr/>
        <p:txBody>
          <a:bodyPr/>
          <a:lstStyle>
            <a:lvl1pPr>
              <a:defRPr/>
            </a:lvl1pPr>
          </a:lstStyle>
          <a:p>
            <a:fld id="{D63FF0B8-A987-4859-90C9-C098FEF1E63C}"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1511315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264C"/>
              </a:solidFill>
            </a:endParaRPr>
          </a:p>
        </p:txBody>
      </p:sp>
      <p:sp>
        <p:nvSpPr>
          <p:cNvPr id="6" name="Slide Number Placeholder 5"/>
          <p:cNvSpPr>
            <a:spLocks noGrp="1"/>
          </p:cNvSpPr>
          <p:nvPr>
            <p:ph type="sldNum" sz="quarter" idx="12"/>
          </p:nvPr>
        </p:nvSpPr>
        <p:spPr/>
        <p:txBody>
          <a:bodyPr/>
          <a:lstStyle>
            <a:lvl1pPr>
              <a:defRPr/>
            </a:lvl1pPr>
          </a:lstStyle>
          <a:p>
            <a:fld id="{C3A69B05-C903-43F1-9430-A9083B192BD3}"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25161004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264C"/>
              </a:solidFill>
            </a:endParaRPr>
          </a:p>
        </p:txBody>
      </p:sp>
      <p:sp>
        <p:nvSpPr>
          <p:cNvPr id="7" name="Slide Number Placeholder 6"/>
          <p:cNvSpPr>
            <a:spLocks noGrp="1"/>
          </p:cNvSpPr>
          <p:nvPr>
            <p:ph type="sldNum" sz="quarter" idx="12"/>
          </p:nvPr>
        </p:nvSpPr>
        <p:spPr/>
        <p:txBody>
          <a:bodyPr/>
          <a:lstStyle>
            <a:lvl1pPr>
              <a:defRPr/>
            </a:lvl1pPr>
          </a:lstStyle>
          <a:p>
            <a:fld id="{1341DE2B-B4F3-450A-8AC1-D2CE44709E7A}"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26203771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264C"/>
              </a:solidFill>
            </a:endParaRPr>
          </a:p>
        </p:txBody>
      </p:sp>
      <p:sp>
        <p:nvSpPr>
          <p:cNvPr id="9" name="Slide Number Placeholder 8"/>
          <p:cNvSpPr>
            <a:spLocks noGrp="1"/>
          </p:cNvSpPr>
          <p:nvPr>
            <p:ph type="sldNum" sz="quarter" idx="12"/>
          </p:nvPr>
        </p:nvSpPr>
        <p:spPr/>
        <p:txBody>
          <a:bodyPr/>
          <a:lstStyle>
            <a:lvl1pPr>
              <a:defRPr/>
            </a:lvl1pPr>
          </a:lstStyle>
          <a:p>
            <a:fld id="{9C4DD9EE-A773-44CD-8030-84DD46BFB0CE}"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4173918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264C"/>
              </a:solidFill>
            </a:endParaRPr>
          </a:p>
        </p:txBody>
      </p:sp>
      <p:sp>
        <p:nvSpPr>
          <p:cNvPr id="5" name="Slide Number Placeholder 4"/>
          <p:cNvSpPr>
            <a:spLocks noGrp="1"/>
          </p:cNvSpPr>
          <p:nvPr>
            <p:ph type="sldNum" sz="quarter" idx="12"/>
          </p:nvPr>
        </p:nvSpPr>
        <p:spPr/>
        <p:txBody>
          <a:bodyPr/>
          <a:lstStyle>
            <a:lvl1pPr>
              <a:defRPr/>
            </a:lvl1pPr>
          </a:lstStyle>
          <a:p>
            <a:fld id="{EDF89949-CEE3-4619-A00E-F117B530A881}"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30550952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264C"/>
              </a:solidFill>
            </a:endParaRPr>
          </a:p>
        </p:txBody>
      </p:sp>
      <p:sp>
        <p:nvSpPr>
          <p:cNvPr id="4" name="Slide Number Placeholder 3"/>
          <p:cNvSpPr>
            <a:spLocks noGrp="1"/>
          </p:cNvSpPr>
          <p:nvPr>
            <p:ph type="sldNum" sz="quarter" idx="12"/>
          </p:nvPr>
        </p:nvSpPr>
        <p:spPr/>
        <p:txBody>
          <a:bodyPr/>
          <a:lstStyle>
            <a:lvl1pPr>
              <a:defRPr/>
            </a:lvl1pPr>
          </a:lstStyle>
          <a:p>
            <a:fld id="{5474FAAE-36AA-4DB6-9B55-B63B3D85F773}"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96172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3101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264C"/>
              </a:solidFill>
            </a:endParaRPr>
          </a:p>
        </p:txBody>
      </p:sp>
      <p:sp>
        <p:nvSpPr>
          <p:cNvPr id="7" name="Slide Number Placeholder 6"/>
          <p:cNvSpPr>
            <a:spLocks noGrp="1"/>
          </p:cNvSpPr>
          <p:nvPr>
            <p:ph type="sldNum" sz="quarter" idx="12"/>
          </p:nvPr>
        </p:nvSpPr>
        <p:spPr/>
        <p:txBody>
          <a:bodyPr/>
          <a:lstStyle>
            <a:lvl1pPr>
              <a:defRPr/>
            </a:lvl1pPr>
          </a:lstStyle>
          <a:p>
            <a:fld id="{9AE6C193-0718-4CCE-AC92-9F648B65D041}"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13426573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264C"/>
              </a:solidFill>
            </a:endParaRPr>
          </a:p>
        </p:txBody>
      </p:sp>
      <p:sp>
        <p:nvSpPr>
          <p:cNvPr id="7" name="Slide Number Placeholder 6"/>
          <p:cNvSpPr>
            <a:spLocks noGrp="1"/>
          </p:cNvSpPr>
          <p:nvPr>
            <p:ph type="sldNum" sz="quarter" idx="12"/>
          </p:nvPr>
        </p:nvSpPr>
        <p:spPr/>
        <p:txBody>
          <a:bodyPr/>
          <a:lstStyle>
            <a:lvl1pPr>
              <a:defRPr/>
            </a:lvl1pPr>
          </a:lstStyle>
          <a:p>
            <a:fld id="{F8C3F3E5-AFDC-4635-8117-244DB3FD04A1}"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2153103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264C"/>
              </a:solidFill>
            </a:endParaRPr>
          </a:p>
        </p:txBody>
      </p:sp>
      <p:sp>
        <p:nvSpPr>
          <p:cNvPr id="6" name="Slide Number Placeholder 5"/>
          <p:cNvSpPr>
            <a:spLocks noGrp="1"/>
          </p:cNvSpPr>
          <p:nvPr>
            <p:ph type="sldNum" sz="quarter" idx="12"/>
          </p:nvPr>
        </p:nvSpPr>
        <p:spPr/>
        <p:txBody>
          <a:bodyPr/>
          <a:lstStyle>
            <a:lvl1pPr>
              <a:defRPr/>
            </a:lvl1pPr>
          </a:lstStyle>
          <a:p>
            <a:fld id="{830A910D-6DAE-438A-AC7C-19683B2A7A02}"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39345518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1488" y="284163"/>
            <a:ext cx="2044700" cy="5811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4163"/>
            <a:ext cx="5983288"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00264C"/>
                </a:solidFill>
              </a:rPr>
              <a:t>6/9/2016</a:t>
            </a:r>
            <a:endParaRPr lang="en-US" altLang="en-US">
              <a:solidFill>
                <a:srgbClr val="00264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264C"/>
              </a:solidFill>
            </a:endParaRPr>
          </a:p>
        </p:txBody>
      </p:sp>
      <p:sp>
        <p:nvSpPr>
          <p:cNvPr id="6" name="Slide Number Placeholder 5"/>
          <p:cNvSpPr>
            <a:spLocks noGrp="1"/>
          </p:cNvSpPr>
          <p:nvPr>
            <p:ph type="sldNum" sz="quarter" idx="12"/>
          </p:nvPr>
        </p:nvSpPr>
        <p:spPr/>
        <p:txBody>
          <a:bodyPr/>
          <a:lstStyle>
            <a:lvl1pPr>
              <a:defRPr/>
            </a:lvl1pPr>
          </a:lstStyle>
          <a:p>
            <a:fld id="{1FF2D861-8B08-42EC-AF55-CD965EA7F951}" type="slidenum">
              <a:rPr lang="en-US" altLang="en-US">
                <a:solidFill>
                  <a:srgbClr val="FFFFE9"/>
                </a:solidFill>
              </a:rPr>
              <a:pPr/>
              <a:t>‹#›</a:t>
            </a:fld>
            <a:endParaRPr lang="en-US" altLang="en-US">
              <a:solidFill>
                <a:srgbClr val="FFFFE9"/>
              </a:solidFill>
            </a:endParaRPr>
          </a:p>
        </p:txBody>
      </p:sp>
    </p:spTree>
    <p:extLst>
      <p:ext uri="{BB962C8B-B14F-4D97-AF65-F5344CB8AC3E}">
        <p14:creationId xmlns:p14="http://schemas.microsoft.com/office/powerpoint/2010/main" val="375821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6/9/2016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813342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44681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248476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6/9/2016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4254636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6/9/2016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244502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6/9/2016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212516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6/9/2016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1178928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235341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100"/>
            </a:lvl1pPr>
            <a:lvl2pPr>
              <a:defRPr sz="1800"/>
            </a:lvl2pPr>
            <a:lvl3pPr>
              <a:buNone/>
              <a:defRPr/>
            </a:lvl3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277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300417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1203972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2D04-84C5-408C-98CC-3D34E6F80BA5}" type="slidenum">
              <a:rPr lang="en-US" smtClean="0"/>
              <a:t>‹#›</a:t>
            </a:fld>
            <a:endParaRPr lang="en-US"/>
          </a:p>
        </p:txBody>
      </p:sp>
    </p:spTree>
    <p:extLst>
      <p:ext uri="{BB962C8B-B14F-4D97-AF65-F5344CB8AC3E}">
        <p14:creationId xmlns:p14="http://schemas.microsoft.com/office/powerpoint/2010/main" val="3694928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8577940-E899-4B06-880C-93DF8C5EACF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224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9FE9CDB-B686-4D67-9293-61A8FA1F831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3331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3A0E221-BDCC-4F36-9876-05357967B2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933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4E84EDA1-FFA4-413D-9BF2-47D7089A772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58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C126DD9A-5C2C-4ECB-88F8-AB9E576A298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223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19030D00-446D-4E10-BE44-2B51CFCFD9A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70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5B4B56C8-1564-4FAF-A974-FA993BA36C3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4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11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F8B38235-6082-4067-BDF8-6D5C625D484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2275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BA0CED2D-26A1-44E6-A442-2ADACEA74C7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4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5F95B5-3FD4-4E70-9A4C-307DA61F5F7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0178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7F8780F-72D4-4B63-B123-9B9F9DA570C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971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8577940-E899-4B06-880C-93DF8C5EACF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7794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9FE9CDB-B686-4D67-9293-61A8FA1F831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055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3A0E221-BDCC-4F36-9876-05357967B2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375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4E84EDA1-FFA4-413D-9BF2-47D7089A772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21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C126DD9A-5C2C-4ECB-88F8-AB9E576A298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6868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19030D00-446D-4E10-BE44-2B51CFCFD9A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977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041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5B4B56C8-1564-4FAF-A974-FA993BA36C3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7011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F8B38235-6082-4067-BDF8-6D5C625D484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955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BA0CED2D-26A1-44E6-A442-2ADACEA74C7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6721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5F95B5-3FD4-4E70-9A4C-307DA61F5F7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4168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7F8780F-72D4-4B63-B123-9B9F9DA570C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0294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8577940-E899-4B06-880C-93DF8C5EACF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2742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9FE9CDB-B686-4D67-9293-61A8FA1F831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5584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3A0E221-BDCC-4F36-9876-05357967B2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2917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4E84EDA1-FFA4-413D-9BF2-47D7089A772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734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C126DD9A-5C2C-4ECB-88F8-AB9E576A298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23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814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19030D00-446D-4E10-BE44-2B51CFCFD9A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2697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5B4B56C8-1564-4FAF-A974-FA993BA36C3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7032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F8B38235-6082-4067-BDF8-6D5C625D484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659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BA0CED2D-26A1-44E6-A442-2ADACEA74C7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446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5F95B5-3FD4-4E70-9A4C-307DA61F5F7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05524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7F8780F-72D4-4B63-B123-9B9F9DA570C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6849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1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8486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369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64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8933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196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81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108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772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6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172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835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solidFill>
                  <a:prstClr val="black">
                    <a:tint val="75000"/>
                  </a:prstClr>
                </a:solidFill>
              </a:rPr>
              <a:t>6/9/2016</a:t>
            </a:r>
            <a:endParaRPr lang="en-US">
              <a:solidFill>
                <a:prstClr val="black">
                  <a:tint val="7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216900" y="6248400"/>
            <a:ext cx="533400" cy="609600"/>
          </a:xfrm>
        </p:spPr>
        <p:txBody>
          <a:bodyPr/>
          <a:lstStyle>
            <a:lvl1pPr>
              <a:defRPr/>
            </a:lvl1pPr>
          </a:lstStyle>
          <a:p>
            <a:fld id="{B9BEECB6-576E-45D7-B634-E8EE116A77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21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691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23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375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29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7653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338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190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3188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88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835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9276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0686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solidFill>
                  <a:prstClr val="black">
                    <a:tint val="75000"/>
                  </a:prstClr>
                </a:solidFill>
              </a:rPr>
              <a:t>6/9/2016</a:t>
            </a:r>
            <a:endParaRPr lang="en-US">
              <a:solidFill>
                <a:prstClr val="black">
                  <a:tint val="7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216900" y="6248400"/>
            <a:ext cx="533400" cy="609600"/>
          </a:xfrm>
        </p:spPr>
        <p:txBody>
          <a:bodyPr/>
          <a:lstStyle>
            <a:lvl1pPr>
              <a:defRPr/>
            </a:lvl1pPr>
          </a:lstStyle>
          <a:p>
            <a:fld id="{B9BEECB6-576E-45D7-B634-E8EE116A77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30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5211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683422-A3BB-4694-BBAB-74B75E9E36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3930360"/>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B3291A-5A8E-4DF5-A9FB-DFEA0F3052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5622707"/>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F3025D-E055-4FCC-B2EC-C89F9197C8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5755388"/>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4B451D-E5E4-4EE7-9067-B8CF157E8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2186693"/>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D22184-75AF-46E9-97F6-930CFB440C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8248588"/>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66D6FD1-F5E7-451C-BB01-1B4DF49D3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2443711"/>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4E33580-9EE4-40B4-9625-DA609D81F5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8635947"/>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3C5653-3464-49DA-B896-8BBD7325E7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6110443"/>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9CB564-945F-4E0E-939B-C4A500DC96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2366060"/>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301A67-79D6-4D20-8613-69CE2AD264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0197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810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6/9/2016</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077430-0A2B-4744-A073-2C25C6E7D8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9738029"/>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0103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9672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9113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672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347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270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46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7239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20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135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descr="Large confetti"/>
          <p:cNvSpPr>
            <a:spLocks noGrp="1" noChangeArrowheads="1"/>
          </p:cNvSpPr>
          <p:nvPr>
            <p:ph type="title"/>
          </p:nvPr>
        </p:nvSpPr>
        <p:spPr bwMode="auto">
          <a:xfrm>
            <a:off x="1093788" y="284163"/>
            <a:ext cx="77724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050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solidFill>
                  <a:schemeClr val="tx1"/>
                </a:solidFill>
                <a:latin typeface="+mn-lt"/>
              </a:defRPr>
            </a:lvl1pPr>
          </a:lstStyle>
          <a:p>
            <a:pPr fontAlgn="base">
              <a:spcBef>
                <a:spcPct val="0"/>
              </a:spcBef>
              <a:spcAft>
                <a:spcPct val="0"/>
              </a:spcAft>
            </a:pPr>
            <a:r>
              <a:rPr lang="en-US" altLang="en-US" smtClean="0">
                <a:solidFill>
                  <a:srgbClr val="00264C"/>
                </a:solidFill>
              </a:rPr>
              <a:t>6/9/2016</a:t>
            </a:r>
            <a:endParaRPr lang="en-US" altLang="en-US">
              <a:solidFill>
                <a:srgbClr val="00264C"/>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1"/>
                </a:solidFill>
                <a:latin typeface="+mn-lt"/>
              </a:defRPr>
            </a:lvl1pPr>
          </a:lstStyle>
          <a:p>
            <a:pPr algn="ctr" fontAlgn="base">
              <a:spcBef>
                <a:spcPct val="0"/>
              </a:spcBef>
              <a:spcAft>
                <a:spcPct val="0"/>
              </a:spcAft>
            </a:pPr>
            <a:endParaRPr lang="en-US" altLang="en-US">
              <a:solidFill>
                <a:srgbClr val="00264C"/>
              </a:solidFill>
            </a:endParaRPr>
          </a:p>
        </p:txBody>
      </p:sp>
      <p:sp>
        <p:nvSpPr>
          <p:cNvPr id="3078" name="Rectangle 6"/>
          <p:cNvSpPr>
            <a:spLocks noChangeArrowheads="1"/>
          </p:cNvSpPr>
          <p:nvPr/>
        </p:nvSpPr>
        <p:spPr bwMode="auto">
          <a:xfrm>
            <a:off x="0" y="1512888"/>
            <a:ext cx="8458200" cy="873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3079" name="Rectangle 7" descr="Large confetti"/>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3080" name="Rectangle 8"/>
          <p:cNvSpPr>
            <a:spLocks noChangeArrowheads="1"/>
          </p:cNvSpPr>
          <p:nvPr/>
        </p:nvSpPr>
        <p:spPr bwMode="auto">
          <a:xfrm>
            <a:off x="7067550" y="6553200"/>
            <a:ext cx="2076450" cy="793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00264C"/>
              </a:solidFill>
            </a:endParaRPr>
          </a:p>
        </p:txBody>
      </p:sp>
      <p:sp>
        <p:nvSpPr>
          <p:cNvPr id="3081" name="Rectangle 9"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r">
              <a:defRPr sz="1400">
                <a:solidFill>
                  <a:schemeClr val="bg1"/>
                </a:solidFill>
                <a:latin typeface="+mn-lt"/>
              </a:defRPr>
            </a:lvl1pPr>
          </a:lstStyle>
          <a:p>
            <a:pPr fontAlgn="base">
              <a:spcBef>
                <a:spcPct val="0"/>
              </a:spcBef>
              <a:spcAft>
                <a:spcPct val="0"/>
              </a:spcAft>
            </a:pPr>
            <a:fld id="{EF403048-3009-4462-87AF-3EF28E7AFD7A}" type="slidenum">
              <a:rPr lang="en-US" altLang="en-US">
                <a:solidFill>
                  <a:srgbClr val="FFFFE9"/>
                </a:solidFill>
              </a:rPr>
              <a:pPr fontAlgn="base">
                <a:spcBef>
                  <a:spcPct val="0"/>
                </a:spcBef>
                <a:spcAft>
                  <a:spcPct val="0"/>
                </a:spcAft>
              </a:pPr>
              <a:t>‹#›</a:t>
            </a:fld>
            <a:endParaRPr lang="en-US" altLang="en-US">
              <a:solidFill>
                <a:srgbClr val="FFFFE9"/>
              </a:solidFill>
            </a:endParaRPr>
          </a:p>
        </p:txBody>
      </p:sp>
    </p:spTree>
    <p:extLst>
      <p:ext uri="{BB962C8B-B14F-4D97-AF65-F5344CB8AC3E}">
        <p14:creationId xmlns:p14="http://schemas.microsoft.com/office/powerpoint/2010/main" val="407962781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hdr="0" ftr="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SzPct val="85000"/>
        <a:buBlip>
          <a:blip r:embed="rId13"/>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SzPct val="7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SzPct val="70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6/9/2016</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E2D04-84C5-408C-98CC-3D34E6F80BA5}" type="slidenum">
              <a:rPr lang="en-US" smtClean="0"/>
              <a:t>‹#›</a:t>
            </a:fld>
            <a:endParaRPr lang="en-US"/>
          </a:p>
        </p:txBody>
      </p:sp>
    </p:spTree>
    <p:extLst>
      <p:ext uri="{BB962C8B-B14F-4D97-AF65-F5344CB8AC3E}">
        <p14:creationId xmlns:p14="http://schemas.microsoft.com/office/powerpoint/2010/main" val="39045022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9684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A7B46-B235-4938-8CAC-55324B3E1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4209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82465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98957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base">
              <a:spcBef>
                <a:spcPct val="0"/>
              </a:spcBef>
              <a:spcAft>
                <a:spcPct val="0"/>
              </a:spcAft>
            </a:pPr>
            <a:r>
              <a:rPr lang="en-US" smtClean="0">
                <a:solidFill>
                  <a:srgbClr val="000000"/>
                </a:solidFill>
              </a:rPr>
              <a:t>6/9/2016</a:t>
            </a: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342E4E82-9892-48E1-A081-69E33C8D24E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76861868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spd="slow"/>
  <p:hf hdr="0" ftr="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6/9/2016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9CB0B0-FA69-44A0-8459-5AA678F842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1265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1.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4.xml"/><Relationship Id="rId1" Type="http://schemas.openxmlformats.org/officeDocument/2006/relationships/vmlDrawing" Target="../drawings/vmlDrawing1.vml"/><Relationship Id="rId5" Type="http://schemas.openxmlformats.org/officeDocument/2006/relationships/image" Target="../media/image46.wmf"/><Relationship Id="rId4" Type="http://schemas.openxmlformats.org/officeDocument/2006/relationships/oleObject" Target="../embeddings/Microsoft_Word_97_-_2003_Document1.doc"/></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61.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9.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images.google.com/imgres?imgurl=http://www.library.unsw.edu.au/~sshl/julie_mem/why.gif&amp;imgrefurl=http://www.library.unsw.edu.au/~sshl/julie_mem/memintro.htm&amp;h=719&amp;w=959&amp;sz=5&amp;hl=en&amp;start=3&amp;um=1&amp;tbnid=JIIHTVjxD0x3cM:&amp;tbnh=111&amp;tbnw=148&amp;prev=/images?q=why?&amp;svnum=10&amp;um=1&amp;hl=en&amp;rls=GGLD,GGLD:2005-42,GGLD:e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1.wmf"/><Relationship Id="rId5" Type="http://schemas.openxmlformats.org/officeDocument/2006/relationships/oleObject" Target="../embeddings/oleObject2.bin"/><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6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18" Type="http://schemas.openxmlformats.org/officeDocument/2006/relationships/image" Target="../media/image74.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jpeg"/><Relationship Id="rId17" Type="http://schemas.openxmlformats.org/officeDocument/2006/relationships/image" Target="../media/image73.png"/><Relationship Id="rId2" Type="http://schemas.openxmlformats.org/officeDocument/2006/relationships/notesSlide" Target="../notesSlides/notesSlide57.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57.xml"/><Relationship Id="rId6" Type="http://schemas.openxmlformats.org/officeDocument/2006/relationships/image" Target="../media/image62.png"/><Relationship Id="rId11" Type="http://schemas.openxmlformats.org/officeDocument/2006/relationships/image" Target="../media/image67.jpe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png"/><Relationship Id="rId22"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8.xml"/><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9.xml"/><Relationship Id="rId1" Type="http://schemas.openxmlformats.org/officeDocument/2006/relationships/slideLayout" Target="../slideLayouts/slideLayout9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0.xml"/><Relationship Id="rId1" Type="http://schemas.openxmlformats.org/officeDocument/2006/relationships/slideLayout" Target="../slideLayouts/slideLayout97.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93.png"/><Relationship Id="rId4" Type="http://schemas.openxmlformats.org/officeDocument/2006/relationships/image" Target="../media/image92.png"/></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13.xml"/><Relationship Id="rId6" Type="http://schemas.openxmlformats.org/officeDocument/2006/relationships/image" Target="../media/image97.jpeg"/><Relationship Id="rId5" Type="http://schemas.openxmlformats.org/officeDocument/2006/relationships/hyperlink" Target="http://upload.wikimedia.org/wikipedia/commons/2/28/Marvin_Minsky_at_OLPCb.jpg" TargetMode="External"/><Relationship Id="rId4" Type="http://schemas.openxmlformats.org/officeDocument/2006/relationships/image" Target="../media/image9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1.xml"/><Relationship Id="rId1" Type="http://schemas.openxmlformats.org/officeDocument/2006/relationships/vmlDrawing" Target="../drawings/vmlDrawing4.vml"/><Relationship Id="rId4" Type="http://schemas.openxmlformats.org/officeDocument/2006/relationships/image" Target="../media/image99.emf"/></Relationships>
</file>

<file path=ppt/slides/_rels/slide81.xml.rels><?xml version="1.0" encoding="UTF-8" standalone="yes"?>
<Relationships xmlns="http://schemas.openxmlformats.org/package/2006/relationships"><Relationship Id="rId3" Type="http://schemas.openxmlformats.org/officeDocument/2006/relationships/hyperlink" Target="https://www.ecse.rpi.edu/~nagy/" TargetMode="External"/><Relationship Id="rId2" Type="http://schemas.openxmlformats.org/officeDocument/2006/relationships/hyperlink" Target="mailto:nagy@ecse.rpi.edu" TargetMode="External"/><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354" y="609599"/>
            <a:ext cx="7719291" cy="2355418"/>
          </a:xfrm>
        </p:spPr>
        <p:txBody>
          <a:bodyPr>
            <a:normAutofit fontScale="90000"/>
          </a:bodyPr>
          <a:lstStyle/>
          <a:p>
            <a:r>
              <a:rPr lang="en-US" dirty="0" smtClean="0"/>
              <a:t>Reader’s Guide to </a:t>
            </a:r>
            <a:br>
              <a:rPr lang="en-US" dirty="0" smtClean="0"/>
            </a:br>
            <a:r>
              <a:rPr lang="en-US" dirty="0" smtClean="0">
                <a:solidFill>
                  <a:srgbClr val="00B0F0"/>
                </a:solidFill>
              </a:rPr>
              <a:t>Pattern Recognition</a:t>
            </a:r>
            <a:r>
              <a:rPr lang="en-US" dirty="0" smtClean="0"/>
              <a:t> &amp; </a:t>
            </a:r>
            <a:br>
              <a:rPr lang="en-US" dirty="0" smtClean="0"/>
            </a:br>
            <a:r>
              <a:rPr lang="en-US" dirty="0" smtClean="0">
                <a:solidFill>
                  <a:srgbClr val="00B050"/>
                </a:solidFill>
              </a:rPr>
              <a:t>Machine Learning</a:t>
            </a:r>
            <a:endParaRPr lang="en-US" dirty="0">
              <a:solidFill>
                <a:srgbClr val="00B050"/>
              </a:solidFill>
            </a:endParaRPr>
          </a:p>
        </p:txBody>
      </p:sp>
      <p:sp>
        <p:nvSpPr>
          <p:cNvPr id="3" name="Subtitle 2"/>
          <p:cNvSpPr>
            <a:spLocks noGrp="1"/>
          </p:cNvSpPr>
          <p:nvPr>
            <p:ph type="subTitle" idx="1"/>
          </p:nvPr>
        </p:nvSpPr>
        <p:spPr>
          <a:xfrm>
            <a:off x="1952625" y="3525838"/>
            <a:ext cx="4448175" cy="1100591"/>
          </a:xfrm>
        </p:spPr>
        <p:txBody>
          <a:bodyPr>
            <a:normAutofit/>
          </a:bodyPr>
          <a:lstStyle/>
          <a:p>
            <a:r>
              <a:rPr lang="en-US" sz="3200" dirty="0" smtClean="0"/>
              <a:t>George Nagy</a:t>
            </a:r>
          </a:p>
          <a:p>
            <a:r>
              <a:rPr lang="en-US" sz="3200" dirty="0" smtClean="0"/>
              <a:t>Professor Emeritus, RPI</a:t>
            </a:r>
            <a:endParaRPr lang="en-US" sz="3200" dirty="0"/>
          </a:p>
        </p:txBody>
      </p:sp>
      <p:sp>
        <p:nvSpPr>
          <p:cNvPr id="4" name="TextBox 3"/>
          <p:cNvSpPr txBox="1"/>
          <p:nvPr/>
        </p:nvSpPr>
        <p:spPr>
          <a:xfrm>
            <a:off x="285417" y="5263450"/>
            <a:ext cx="8619091" cy="830997"/>
          </a:xfrm>
          <a:prstGeom prst="rect">
            <a:avLst/>
          </a:prstGeom>
          <a:noFill/>
        </p:spPr>
        <p:txBody>
          <a:bodyPr wrap="none" rtlCol="0">
            <a:spAutoFit/>
          </a:bodyPr>
          <a:lstStyle/>
          <a:p>
            <a:r>
              <a:rPr lang="en-US" sz="2400" dirty="0" smtClean="0">
                <a:solidFill>
                  <a:srgbClr val="FF0000"/>
                </a:solidFill>
              </a:rPr>
              <a:t>I am obliged for this material to current and former colleagues </a:t>
            </a:r>
          </a:p>
          <a:p>
            <a:r>
              <a:rPr lang="en-US" sz="2400" dirty="0" smtClean="0">
                <a:solidFill>
                  <a:srgbClr val="FF0000"/>
                </a:solidFill>
              </a:rPr>
              <a:t>and students, and the web. Only the mistakes are strictly my own</a:t>
            </a:r>
            <a:r>
              <a:rPr lang="en-US" sz="2400" dirty="0" smtClean="0"/>
              <a:t>.</a:t>
            </a:r>
            <a:endParaRPr lang="en-US" sz="2400" dirty="0"/>
          </a:p>
        </p:txBody>
      </p:sp>
      <p:pic>
        <p:nvPicPr>
          <p:cNvPr id="6" name="Picture 5"/>
          <p:cNvPicPr>
            <a:picLocks noChangeAspect="1"/>
          </p:cNvPicPr>
          <p:nvPr/>
        </p:nvPicPr>
        <p:blipFill>
          <a:blip r:embed="rId3"/>
          <a:stretch>
            <a:fillRect/>
          </a:stretch>
        </p:blipFill>
        <p:spPr>
          <a:xfrm>
            <a:off x="7241020" y="3407229"/>
            <a:ext cx="1190625" cy="1295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17" y="3751712"/>
            <a:ext cx="1230565" cy="869955"/>
          </a:xfrm>
          <a:prstGeom prst="rect">
            <a:avLst/>
          </a:prstGeom>
        </p:spPr>
      </p:pic>
    </p:spTree>
    <p:extLst>
      <p:ext uri="{BB962C8B-B14F-4D97-AF65-F5344CB8AC3E}">
        <p14:creationId xmlns:p14="http://schemas.microsoft.com/office/powerpoint/2010/main" val="690870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825" y="0"/>
            <a:ext cx="1184275" cy="549273"/>
          </a:xfrm>
        </p:spPr>
        <p:txBody>
          <a:bodyPr>
            <a:normAutofit/>
          </a:bodyPr>
          <a:lstStyle/>
          <a:p>
            <a:r>
              <a:rPr lang="en-US" sz="3200" dirty="0" smtClean="0">
                <a:latin typeface="+mn-lt"/>
              </a:rPr>
              <a:t>Prep</a:t>
            </a:r>
            <a:endParaRPr lang="en-US" sz="3200" dirty="0">
              <a:latin typeface="+mn-lt"/>
            </a:endParaRPr>
          </a:p>
        </p:txBody>
      </p:sp>
      <p:sp>
        <p:nvSpPr>
          <p:cNvPr id="3" name="Content Placeholder 2"/>
          <p:cNvSpPr>
            <a:spLocks noGrp="1"/>
          </p:cNvSpPr>
          <p:nvPr>
            <p:ph idx="1"/>
          </p:nvPr>
        </p:nvSpPr>
        <p:spPr>
          <a:xfrm>
            <a:off x="257175" y="473076"/>
            <a:ext cx="8674100" cy="5883275"/>
          </a:xfrm>
        </p:spPr>
        <p:txBody>
          <a:bodyPr/>
          <a:lstStyle/>
          <a:p>
            <a:r>
              <a:rPr lang="en-US" dirty="0"/>
              <a:t>Cost and accuracy of alternatives</a:t>
            </a:r>
          </a:p>
          <a:p>
            <a:r>
              <a:rPr lang="en-US" dirty="0" smtClean="0"/>
              <a:t>Observations (categorical, image, time-series, sequence)</a:t>
            </a:r>
          </a:p>
          <a:p>
            <a:r>
              <a:rPr lang="en-US" dirty="0" smtClean="0">
                <a:solidFill>
                  <a:srgbClr val="FF0000"/>
                </a:solidFill>
              </a:rPr>
              <a:t>Data sampling</a:t>
            </a:r>
          </a:p>
          <a:p>
            <a:r>
              <a:rPr lang="en-US" dirty="0" smtClean="0"/>
              <a:t>Spatial sampling, amplitude quantization</a:t>
            </a:r>
          </a:p>
          <a:p>
            <a:r>
              <a:rPr lang="en-US" dirty="0" smtClean="0"/>
              <a:t># classes: one (S/N), two, fifty, partition, fuzzy, hierarchy</a:t>
            </a:r>
          </a:p>
          <a:p>
            <a:r>
              <a:rPr lang="en-US" dirty="0" smtClean="0">
                <a:solidFill>
                  <a:srgbClr val="FF0000"/>
                </a:solidFill>
              </a:rPr>
              <a:t>Cost of misclassification and of </a:t>
            </a:r>
            <a:r>
              <a:rPr lang="en-US" i="1" dirty="0" smtClean="0">
                <a:solidFill>
                  <a:srgbClr val="FF0000"/>
                </a:solidFill>
              </a:rPr>
              <a:t>rejects</a:t>
            </a:r>
          </a:p>
          <a:p>
            <a:r>
              <a:rPr lang="en-US" dirty="0" smtClean="0">
                <a:solidFill>
                  <a:srgbClr val="FF0000"/>
                </a:solidFill>
              </a:rPr>
              <a:t>Prior class probabilities</a:t>
            </a:r>
          </a:p>
          <a:p>
            <a:r>
              <a:rPr lang="en-US" dirty="0" smtClean="0"/>
              <a:t>Class and </a:t>
            </a:r>
            <a:r>
              <a:rPr lang="en-US" dirty="0" smtClean="0">
                <a:solidFill>
                  <a:srgbClr val="FF0000"/>
                </a:solidFill>
              </a:rPr>
              <a:t>source labels, </a:t>
            </a:r>
            <a:r>
              <a:rPr lang="en-US" dirty="0" smtClean="0"/>
              <a:t>label accuracy</a:t>
            </a:r>
          </a:p>
          <a:p>
            <a:r>
              <a:rPr lang="en-US" dirty="0" smtClean="0"/>
              <a:t>Feature design categorical, binary, discrete, string, graph</a:t>
            </a:r>
          </a:p>
          <a:p>
            <a:r>
              <a:rPr lang="en-US" dirty="0" smtClean="0"/>
              <a:t>Class-conditional feature distribution (</a:t>
            </a:r>
            <a:r>
              <a:rPr lang="en-US" dirty="0" smtClean="0">
                <a:solidFill>
                  <a:srgbClr val="FF0000"/>
                </a:solidFill>
              </a:rPr>
              <a:t>dependences ??</a:t>
            </a:r>
            <a:r>
              <a:rPr lang="en-US" dirty="0" smtClean="0"/>
              <a:t> )</a:t>
            </a:r>
          </a:p>
          <a:p>
            <a:r>
              <a:rPr lang="en-US" dirty="0" smtClean="0">
                <a:solidFill>
                  <a:srgbClr val="FF0000"/>
                </a:solidFill>
              </a:rPr>
              <a:t>Prior class-conditional feature probability distributions</a:t>
            </a:r>
          </a:p>
          <a:p>
            <a:r>
              <a:rPr lang="en-US" dirty="0" smtClean="0"/>
              <a:t>Available software, programming &amp; hardware resources</a:t>
            </a:r>
          </a:p>
        </p:txBody>
      </p:sp>
      <p:sp>
        <p:nvSpPr>
          <p:cNvPr id="4" name="Date Placeholder 3"/>
          <p:cNvSpPr>
            <a:spLocks noGrp="1"/>
          </p:cNvSpPr>
          <p:nvPr>
            <p:ph type="dt" sz="half" idx="10"/>
          </p:nvPr>
        </p:nvSpPr>
        <p:spPr/>
        <p:txBody>
          <a:bodyPr/>
          <a:lstStyle/>
          <a:p>
            <a:r>
              <a:rPr lang="en-US" smtClean="0"/>
              <a:t>6/9/2016</a:t>
            </a:r>
            <a:endParaRPr lang="en-US" dirty="0"/>
          </a:p>
        </p:txBody>
      </p:sp>
      <p:sp>
        <p:nvSpPr>
          <p:cNvPr id="5" name="Slide Number Placeholder 4"/>
          <p:cNvSpPr>
            <a:spLocks noGrp="1"/>
          </p:cNvSpPr>
          <p:nvPr>
            <p:ph type="sldNum" sz="quarter" idx="12"/>
          </p:nvPr>
        </p:nvSpPr>
        <p:spPr/>
        <p:txBody>
          <a:bodyPr/>
          <a:lstStyle/>
          <a:p>
            <a:fld id="{970E2D04-84C5-408C-98CC-3D34E6F80BA5}" type="slidenum">
              <a:rPr lang="en-US" smtClean="0"/>
              <a:t>10</a:t>
            </a:fld>
            <a:endParaRPr lang="en-US"/>
          </a:p>
        </p:txBody>
      </p:sp>
    </p:spTree>
    <p:extLst>
      <p:ext uri="{BB962C8B-B14F-4D97-AF65-F5344CB8AC3E}">
        <p14:creationId xmlns:p14="http://schemas.microsoft.com/office/powerpoint/2010/main" val="4262750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fld id="{BB96890C-0E15-4862-9EFF-307810CCF763}" type="slidenum">
              <a:rPr lang="en-US" altLang="en-US">
                <a:solidFill>
                  <a:srgbClr val="000000"/>
                </a:solidFill>
              </a:rPr>
              <a:pPr/>
              <a:t>11</a:t>
            </a:fld>
            <a:endParaRPr lang="en-US" altLang="en-US">
              <a:solidFill>
                <a:srgbClr val="000000"/>
              </a:solidFill>
            </a:endParaRPr>
          </a:p>
        </p:txBody>
      </p:sp>
      <p:sp>
        <p:nvSpPr>
          <p:cNvPr id="5172" name="Text Box 52"/>
          <p:cNvSpPr txBox="1">
            <a:spLocks noChangeArrowheads="1"/>
          </p:cNvSpPr>
          <p:nvPr/>
        </p:nvSpPr>
        <p:spPr bwMode="auto">
          <a:xfrm>
            <a:off x="1377633" y="1456089"/>
            <a:ext cx="21765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000" dirty="0" smtClean="0">
                <a:solidFill>
                  <a:srgbClr val="FF9966"/>
                </a:solidFill>
                <a:latin typeface="Arial" panose="020B0604020202020204" pitchFamily="34" charset="0"/>
                <a:cs typeface="Times New Roman" panose="02020603050405020304" pitchFamily="18" charset="0"/>
              </a:rPr>
              <a:t>QUADRATIC</a:t>
            </a:r>
            <a:r>
              <a:rPr lang="en-US" altLang="en-US" sz="2000" dirty="0" smtClean="0">
                <a:solidFill>
                  <a:srgbClr val="000000"/>
                </a:solidFill>
                <a:latin typeface="Arial" panose="020B0604020202020204" pitchFamily="34" charset="0"/>
              </a:rPr>
              <a:t> </a:t>
            </a:r>
            <a:endParaRPr lang="en-US" altLang="en-US" sz="2000" dirty="0">
              <a:solidFill>
                <a:srgbClr val="000000"/>
              </a:solidFill>
              <a:latin typeface="Arial" panose="020B0604020202020204" pitchFamily="34" charset="0"/>
            </a:endParaRPr>
          </a:p>
        </p:txBody>
      </p:sp>
      <p:sp>
        <p:nvSpPr>
          <p:cNvPr id="5202" name="Text Box 82"/>
          <p:cNvSpPr txBox="1">
            <a:spLocks noChangeArrowheads="1"/>
          </p:cNvSpPr>
          <p:nvPr/>
        </p:nvSpPr>
        <p:spPr bwMode="auto">
          <a:xfrm>
            <a:off x="654948" y="349214"/>
            <a:ext cx="74687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200" dirty="0" smtClean="0">
                <a:solidFill>
                  <a:srgbClr val="000000"/>
                </a:solidFill>
                <a:latin typeface="Arial" panose="020B0604020202020204" pitchFamily="34" charset="0"/>
                <a:cs typeface="Times New Roman" panose="02020603050405020304" pitchFamily="18" charset="0"/>
              </a:rPr>
              <a:t>Some Classifiers (2 classes, 2 features)</a:t>
            </a:r>
            <a:r>
              <a:rPr lang="en-US" altLang="en-US" dirty="0" smtClean="0">
                <a:solidFill>
                  <a:srgbClr val="000000"/>
                </a:solidFill>
                <a:latin typeface="Arial" panose="020B0604020202020204" pitchFamily="34" charset="0"/>
              </a:rPr>
              <a:t> </a:t>
            </a:r>
            <a:endParaRPr lang="en-US" altLang="en-US" dirty="0">
              <a:solidFill>
                <a:srgbClr val="000000"/>
              </a:solidFill>
              <a:latin typeface="Arial" panose="020B0604020202020204" pitchFamily="34" charset="0"/>
            </a:endParaRPr>
          </a:p>
        </p:txBody>
      </p:sp>
      <p:sp>
        <p:nvSpPr>
          <p:cNvPr id="5164" name="Line 44"/>
          <p:cNvSpPr>
            <a:spLocks noChangeShapeType="1"/>
          </p:cNvSpPr>
          <p:nvPr/>
        </p:nvSpPr>
        <p:spPr bwMode="auto">
          <a:xfrm>
            <a:off x="3800475" y="2571750"/>
            <a:ext cx="1457325" cy="214312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65" name="Line 45"/>
          <p:cNvSpPr>
            <a:spLocks noChangeShapeType="1"/>
          </p:cNvSpPr>
          <p:nvPr/>
        </p:nvSpPr>
        <p:spPr bwMode="auto">
          <a:xfrm>
            <a:off x="4057650" y="2400300"/>
            <a:ext cx="1457325" cy="214312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66" name="Line 46"/>
          <p:cNvSpPr>
            <a:spLocks noChangeShapeType="1"/>
          </p:cNvSpPr>
          <p:nvPr/>
        </p:nvSpPr>
        <p:spPr bwMode="auto">
          <a:xfrm>
            <a:off x="4343400" y="2343150"/>
            <a:ext cx="1457325" cy="214312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67" name="Line 47"/>
          <p:cNvSpPr>
            <a:spLocks noChangeShapeType="1"/>
          </p:cNvSpPr>
          <p:nvPr/>
        </p:nvSpPr>
        <p:spPr bwMode="auto">
          <a:xfrm rot="19523042" flipH="1">
            <a:off x="3257550" y="2286000"/>
            <a:ext cx="2228850" cy="1457325"/>
          </a:xfrm>
          <a:prstGeom prst="line">
            <a:avLst/>
          </a:prstGeom>
          <a:noFill/>
          <a:ln w="38100">
            <a:solidFill>
              <a:schemeClr val="accent6"/>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68" name="Freeform 48"/>
          <p:cNvSpPr>
            <a:spLocks/>
          </p:cNvSpPr>
          <p:nvPr/>
        </p:nvSpPr>
        <p:spPr bwMode="auto">
          <a:xfrm rot="1398492">
            <a:off x="2857500" y="2514600"/>
            <a:ext cx="2457450" cy="1752600"/>
          </a:xfrm>
          <a:custGeom>
            <a:avLst/>
            <a:gdLst>
              <a:gd name="T0" fmla="*/ 5130 w 5130"/>
              <a:gd name="T1" fmla="*/ 2850 h 2850"/>
              <a:gd name="T2" fmla="*/ 3870 w 5130"/>
              <a:gd name="T3" fmla="*/ 330 h 2850"/>
              <a:gd name="T4" fmla="*/ 1710 w 5130"/>
              <a:gd name="T5" fmla="*/ 870 h 2850"/>
              <a:gd name="T6" fmla="*/ 270 w 5130"/>
              <a:gd name="T7" fmla="*/ 690 h 2850"/>
              <a:gd name="T8" fmla="*/ 90 w 5130"/>
              <a:gd name="T9" fmla="*/ 690 h 2850"/>
            </a:gdLst>
            <a:ahLst/>
            <a:cxnLst>
              <a:cxn ang="0">
                <a:pos x="T0" y="T1"/>
              </a:cxn>
              <a:cxn ang="0">
                <a:pos x="T2" y="T3"/>
              </a:cxn>
              <a:cxn ang="0">
                <a:pos x="T4" y="T5"/>
              </a:cxn>
              <a:cxn ang="0">
                <a:pos x="T6" y="T7"/>
              </a:cxn>
              <a:cxn ang="0">
                <a:pos x="T8" y="T9"/>
              </a:cxn>
            </a:cxnLst>
            <a:rect l="0" t="0" r="r" b="b"/>
            <a:pathLst>
              <a:path w="5130" h="2850">
                <a:moveTo>
                  <a:pt x="5130" y="2850"/>
                </a:moveTo>
                <a:cubicBezTo>
                  <a:pt x="4785" y="1755"/>
                  <a:pt x="4440" y="660"/>
                  <a:pt x="3870" y="330"/>
                </a:cubicBezTo>
                <a:cubicBezTo>
                  <a:pt x="3300" y="0"/>
                  <a:pt x="2310" y="810"/>
                  <a:pt x="1710" y="870"/>
                </a:cubicBezTo>
                <a:cubicBezTo>
                  <a:pt x="1110" y="930"/>
                  <a:pt x="540" y="720"/>
                  <a:pt x="270" y="690"/>
                </a:cubicBezTo>
                <a:cubicBezTo>
                  <a:pt x="0" y="660"/>
                  <a:pt x="45" y="675"/>
                  <a:pt x="90" y="690"/>
                </a:cubicBezTo>
              </a:path>
            </a:pathLst>
          </a:custGeom>
          <a:noFill/>
          <a:ln w="28575" cmpd="sng">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69" name="Line 49"/>
          <p:cNvSpPr>
            <a:spLocks noChangeShapeType="1"/>
          </p:cNvSpPr>
          <p:nvPr/>
        </p:nvSpPr>
        <p:spPr bwMode="auto">
          <a:xfrm>
            <a:off x="4229100" y="2564606"/>
            <a:ext cx="342900" cy="7715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70" name="Line 50"/>
          <p:cNvSpPr>
            <a:spLocks noChangeShapeType="1"/>
          </p:cNvSpPr>
          <p:nvPr/>
        </p:nvSpPr>
        <p:spPr bwMode="auto">
          <a:xfrm flipH="1">
            <a:off x="4143375" y="3671888"/>
            <a:ext cx="428625" cy="14573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71" name="Line 51"/>
          <p:cNvSpPr>
            <a:spLocks noChangeShapeType="1"/>
          </p:cNvSpPr>
          <p:nvPr/>
        </p:nvSpPr>
        <p:spPr bwMode="auto">
          <a:xfrm>
            <a:off x="4572000" y="3314700"/>
            <a:ext cx="0" cy="3429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75" name="Text Box 55"/>
          <p:cNvSpPr txBox="1">
            <a:spLocks noChangeArrowheads="1"/>
          </p:cNvSpPr>
          <p:nvPr/>
        </p:nvSpPr>
        <p:spPr bwMode="auto">
          <a:xfrm>
            <a:off x="3640004" y="1085195"/>
            <a:ext cx="36624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000" dirty="0">
                <a:solidFill>
                  <a:srgbClr val="FF0000"/>
                </a:solidFill>
                <a:latin typeface="Arial" panose="020B0604020202020204" pitchFamily="34" charset="0"/>
                <a:cs typeface="Times New Roman" panose="02020603050405020304" pitchFamily="18" charset="0"/>
              </a:rPr>
              <a:t>LINEAR </a:t>
            </a:r>
            <a:r>
              <a:rPr lang="en-US" altLang="en-US" sz="2000" dirty="0" smtClean="0">
                <a:solidFill>
                  <a:srgbClr val="FF0000"/>
                </a:solidFill>
                <a:latin typeface="Arial" panose="020B0604020202020204" pitchFamily="34" charset="0"/>
                <a:cs typeface="Times New Roman" panose="02020603050405020304" pitchFamily="18" charset="0"/>
              </a:rPr>
              <a:t>BAYES </a:t>
            </a:r>
          </a:p>
          <a:p>
            <a:pPr fontAlgn="base">
              <a:spcBef>
                <a:spcPct val="0"/>
              </a:spcBef>
              <a:spcAft>
                <a:spcPct val="0"/>
              </a:spcAft>
            </a:pPr>
            <a:r>
              <a:rPr lang="en-US" altLang="en-US" sz="2000" dirty="0" smtClean="0">
                <a:solidFill>
                  <a:srgbClr val="FF0000"/>
                </a:solidFill>
                <a:latin typeface="Arial" panose="020B0604020202020204" pitchFamily="34" charset="0"/>
                <a:cs typeface="Times New Roman" panose="02020603050405020304" pitchFamily="18" charset="0"/>
              </a:rPr>
              <a:t>with pooled covariance matrix</a:t>
            </a:r>
            <a:r>
              <a:rPr lang="en-US" altLang="en-US" sz="2000" dirty="0" smtClean="0">
                <a:solidFill>
                  <a:srgbClr val="000000"/>
                </a:solidFill>
                <a:latin typeface="Arial" panose="020B0604020202020204" pitchFamily="34" charset="0"/>
              </a:rPr>
              <a:t> </a:t>
            </a:r>
            <a:endParaRPr lang="en-US" altLang="en-US" sz="2000" dirty="0">
              <a:solidFill>
                <a:srgbClr val="000000"/>
              </a:solidFill>
              <a:latin typeface="Arial" panose="020B0604020202020204" pitchFamily="34" charset="0"/>
            </a:endParaRPr>
          </a:p>
        </p:txBody>
      </p:sp>
      <p:sp>
        <p:nvSpPr>
          <p:cNvPr id="5176" name="Text Box 56"/>
          <p:cNvSpPr txBox="1">
            <a:spLocks noChangeArrowheads="1"/>
          </p:cNvSpPr>
          <p:nvPr/>
        </p:nvSpPr>
        <p:spPr bwMode="auto">
          <a:xfrm>
            <a:off x="729673" y="2114550"/>
            <a:ext cx="28224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000">
                <a:solidFill>
                  <a:srgbClr val="993366"/>
                </a:solidFill>
                <a:latin typeface="Arial" panose="020B0604020202020204" pitchFamily="34" charset="0"/>
                <a:cs typeface="Times New Roman" panose="02020603050405020304" pitchFamily="18" charset="0"/>
              </a:rPr>
              <a:t>MULTILAYER </a:t>
            </a:r>
            <a:br>
              <a:rPr lang="en-US" altLang="en-US" sz="2000">
                <a:solidFill>
                  <a:srgbClr val="993366"/>
                </a:solidFill>
                <a:latin typeface="Arial" panose="020B0604020202020204" pitchFamily="34" charset="0"/>
                <a:cs typeface="Times New Roman" panose="02020603050405020304" pitchFamily="18" charset="0"/>
              </a:rPr>
            </a:br>
            <a:r>
              <a:rPr lang="en-US" altLang="en-US" sz="2000">
                <a:solidFill>
                  <a:srgbClr val="993366"/>
                </a:solidFill>
                <a:latin typeface="Arial" panose="020B0604020202020204" pitchFamily="34" charset="0"/>
                <a:cs typeface="Times New Roman" panose="02020603050405020304" pitchFamily="18" charset="0"/>
              </a:rPr>
              <a:t>NEURAL </a:t>
            </a:r>
            <a:r>
              <a:rPr lang="en-US" altLang="en-US" sz="2000" smtClean="0">
                <a:solidFill>
                  <a:srgbClr val="993366"/>
                </a:solidFill>
                <a:latin typeface="Arial" panose="020B0604020202020204" pitchFamily="34" charset="0"/>
                <a:cs typeface="Times New Roman" panose="02020603050405020304" pitchFamily="18" charset="0"/>
              </a:rPr>
              <a:t>NETWORK</a:t>
            </a:r>
            <a:r>
              <a:rPr lang="en-US" altLang="en-US" sz="2000" smtClean="0">
                <a:solidFill>
                  <a:srgbClr val="000000"/>
                </a:solidFill>
                <a:latin typeface="Arial" panose="020B0604020202020204" pitchFamily="34" charset="0"/>
              </a:rPr>
              <a:t> </a:t>
            </a:r>
            <a:endParaRPr lang="en-US" altLang="en-US" sz="2000">
              <a:solidFill>
                <a:srgbClr val="000000"/>
              </a:solidFill>
              <a:latin typeface="Arial" panose="020B0604020202020204" pitchFamily="34" charset="0"/>
            </a:endParaRPr>
          </a:p>
        </p:txBody>
      </p:sp>
      <p:sp>
        <p:nvSpPr>
          <p:cNvPr id="5177" name="Text Box 57"/>
          <p:cNvSpPr txBox="1">
            <a:spLocks noChangeArrowheads="1"/>
          </p:cNvSpPr>
          <p:nvPr/>
        </p:nvSpPr>
        <p:spPr bwMode="auto">
          <a:xfrm>
            <a:off x="2693939" y="5150980"/>
            <a:ext cx="16241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dirty="0">
                <a:solidFill>
                  <a:srgbClr val="000000"/>
                </a:solidFill>
                <a:latin typeface="Arial" panose="020B0604020202020204" pitchFamily="34" charset="0"/>
                <a:cs typeface="Times New Roman" panose="02020603050405020304" pitchFamily="18" charset="0"/>
              </a:rPr>
              <a:t>NEAREST</a:t>
            </a:r>
            <a:br>
              <a:rPr lang="en-US" altLang="en-US" sz="2000" dirty="0">
                <a:solidFill>
                  <a:srgbClr val="000000"/>
                </a:solidFill>
                <a:latin typeface="Arial" panose="020B0604020202020204" pitchFamily="34" charset="0"/>
                <a:cs typeface="Times New Roman" panose="02020603050405020304" pitchFamily="18" charset="0"/>
              </a:rPr>
            </a:br>
            <a:r>
              <a:rPr lang="en-US" altLang="en-US" sz="2000" dirty="0">
                <a:solidFill>
                  <a:srgbClr val="000000"/>
                </a:solidFill>
                <a:latin typeface="Arial" panose="020B0604020202020204" pitchFamily="34" charset="0"/>
                <a:cs typeface="Times New Roman" panose="02020603050405020304" pitchFamily="18" charset="0"/>
              </a:rPr>
              <a:t>NEIGHBOR</a:t>
            </a:r>
            <a:r>
              <a:rPr lang="en-US" altLang="en-US" sz="2000" dirty="0">
                <a:solidFill>
                  <a:srgbClr val="000000"/>
                </a:solidFill>
                <a:latin typeface="Helvetica" panose="020B0604020202020204" pitchFamily="34" charset="0"/>
                <a:cs typeface="Times New Roman" panose="02020603050405020304" pitchFamily="18" charset="0"/>
              </a:rPr>
              <a:t> </a:t>
            </a:r>
          </a:p>
        </p:txBody>
      </p:sp>
      <p:sp>
        <p:nvSpPr>
          <p:cNvPr id="5178" name="Text Box 58"/>
          <p:cNvSpPr txBox="1">
            <a:spLocks noChangeArrowheads="1"/>
          </p:cNvSpPr>
          <p:nvPr/>
        </p:nvSpPr>
        <p:spPr bwMode="auto">
          <a:xfrm>
            <a:off x="5148262" y="4572000"/>
            <a:ext cx="27303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000" dirty="0" smtClean="0">
                <a:solidFill>
                  <a:srgbClr val="0000FF"/>
                </a:solidFill>
                <a:latin typeface="Arial" panose="020B0604020202020204" pitchFamily="34" charset="0"/>
                <a:cs typeface="Times New Roman" panose="02020603050405020304" pitchFamily="18" charset="0"/>
              </a:rPr>
              <a:t>SUPPORT  </a:t>
            </a:r>
            <a:r>
              <a:rPr lang="en-US" altLang="en-US" sz="2000" dirty="0">
                <a:solidFill>
                  <a:srgbClr val="0000FF"/>
                </a:solidFill>
                <a:latin typeface="Arial" panose="020B0604020202020204" pitchFamily="34" charset="0"/>
                <a:cs typeface="Times New Roman" panose="02020603050405020304" pitchFamily="18" charset="0"/>
              </a:rPr>
              <a:t>VECTOR</a:t>
            </a:r>
            <a:br>
              <a:rPr lang="en-US" altLang="en-US" sz="2000" dirty="0">
                <a:solidFill>
                  <a:srgbClr val="0000FF"/>
                </a:solidFill>
                <a:latin typeface="Arial" panose="020B0604020202020204" pitchFamily="34" charset="0"/>
                <a:cs typeface="Times New Roman" panose="02020603050405020304" pitchFamily="18" charset="0"/>
              </a:rPr>
            </a:br>
            <a:r>
              <a:rPr lang="en-US" altLang="en-US" sz="2000" dirty="0">
                <a:solidFill>
                  <a:srgbClr val="0000FF"/>
                </a:solidFill>
                <a:latin typeface="Arial" panose="020B0604020202020204" pitchFamily="34" charset="0"/>
                <a:cs typeface="Times New Roman" panose="02020603050405020304" pitchFamily="18" charset="0"/>
              </a:rPr>
              <a:t> </a:t>
            </a:r>
            <a:r>
              <a:rPr lang="en-US" altLang="en-US" sz="2000" dirty="0" smtClean="0">
                <a:solidFill>
                  <a:srgbClr val="0000FF"/>
                </a:solidFill>
                <a:latin typeface="Arial" panose="020B0604020202020204" pitchFamily="34" charset="0"/>
                <a:cs typeface="Times New Roman" panose="02020603050405020304" pitchFamily="18" charset="0"/>
              </a:rPr>
              <a:t>MACHINE</a:t>
            </a:r>
            <a:endParaRPr lang="en-US" altLang="en-US" dirty="0">
              <a:solidFill>
                <a:srgbClr val="000000"/>
              </a:solidFill>
              <a:latin typeface="Arial" panose="020B0604020202020204" pitchFamily="34" charset="0"/>
            </a:endParaRPr>
          </a:p>
        </p:txBody>
      </p:sp>
      <p:sp>
        <p:nvSpPr>
          <p:cNvPr id="5180" name="Oval 60"/>
          <p:cNvSpPr>
            <a:spLocks noChangeArrowheads="1"/>
          </p:cNvSpPr>
          <p:nvPr/>
        </p:nvSpPr>
        <p:spPr bwMode="auto">
          <a:xfrm>
            <a:off x="3314700" y="274320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1" name="Oval 61"/>
          <p:cNvSpPr>
            <a:spLocks noChangeArrowheads="1"/>
          </p:cNvSpPr>
          <p:nvPr/>
        </p:nvSpPr>
        <p:spPr bwMode="auto">
          <a:xfrm>
            <a:off x="3943350" y="291465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2" name="Oval 62"/>
          <p:cNvSpPr>
            <a:spLocks noChangeArrowheads="1"/>
          </p:cNvSpPr>
          <p:nvPr/>
        </p:nvSpPr>
        <p:spPr bwMode="auto">
          <a:xfrm>
            <a:off x="2514600" y="337185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3" name="Oval 63"/>
          <p:cNvSpPr>
            <a:spLocks noChangeArrowheads="1"/>
          </p:cNvSpPr>
          <p:nvPr/>
        </p:nvSpPr>
        <p:spPr bwMode="auto">
          <a:xfrm>
            <a:off x="3028950" y="348615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4" name="Oval 64"/>
          <p:cNvSpPr>
            <a:spLocks noChangeArrowheads="1"/>
          </p:cNvSpPr>
          <p:nvPr/>
        </p:nvSpPr>
        <p:spPr bwMode="auto">
          <a:xfrm>
            <a:off x="3314700" y="360045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5" name="Oval 65"/>
          <p:cNvSpPr>
            <a:spLocks noChangeArrowheads="1"/>
          </p:cNvSpPr>
          <p:nvPr/>
        </p:nvSpPr>
        <p:spPr bwMode="auto">
          <a:xfrm>
            <a:off x="4114800" y="320040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6" name="Oval 66"/>
          <p:cNvSpPr>
            <a:spLocks noChangeArrowheads="1"/>
          </p:cNvSpPr>
          <p:nvPr/>
        </p:nvSpPr>
        <p:spPr bwMode="auto">
          <a:xfrm>
            <a:off x="2286000" y="291465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7" name="Oval 67"/>
          <p:cNvSpPr>
            <a:spLocks noChangeArrowheads="1"/>
          </p:cNvSpPr>
          <p:nvPr/>
        </p:nvSpPr>
        <p:spPr bwMode="auto">
          <a:xfrm>
            <a:off x="2628900" y="320040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8" name="Oval 68"/>
          <p:cNvSpPr>
            <a:spLocks noChangeArrowheads="1"/>
          </p:cNvSpPr>
          <p:nvPr/>
        </p:nvSpPr>
        <p:spPr bwMode="auto">
          <a:xfrm>
            <a:off x="3486150" y="3143250"/>
            <a:ext cx="114300" cy="114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89" name="AutoShape 69"/>
          <p:cNvSpPr>
            <a:spLocks noChangeArrowheads="1"/>
          </p:cNvSpPr>
          <p:nvPr/>
        </p:nvSpPr>
        <p:spPr bwMode="auto">
          <a:xfrm>
            <a:off x="4914900" y="3143251"/>
            <a:ext cx="285750" cy="24526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0" name="AutoShape 70"/>
          <p:cNvSpPr>
            <a:spLocks noChangeArrowheads="1"/>
          </p:cNvSpPr>
          <p:nvPr/>
        </p:nvSpPr>
        <p:spPr bwMode="auto">
          <a:xfrm>
            <a:off x="4914900" y="2800350"/>
            <a:ext cx="285750" cy="24407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1" name="AutoShape 71"/>
          <p:cNvSpPr>
            <a:spLocks noChangeArrowheads="1"/>
          </p:cNvSpPr>
          <p:nvPr/>
        </p:nvSpPr>
        <p:spPr bwMode="auto">
          <a:xfrm>
            <a:off x="4572000" y="2628901"/>
            <a:ext cx="285750" cy="24526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2" name="AutoShape 72"/>
          <p:cNvSpPr>
            <a:spLocks noChangeArrowheads="1"/>
          </p:cNvSpPr>
          <p:nvPr/>
        </p:nvSpPr>
        <p:spPr bwMode="auto">
          <a:xfrm>
            <a:off x="5257800" y="2400301"/>
            <a:ext cx="285750" cy="24526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3" name="AutoShape 73"/>
          <p:cNvSpPr>
            <a:spLocks noChangeArrowheads="1"/>
          </p:cNvSpPr>
          <p:nvPr/>
        </p:nvSpPr>
        <p:spPr bwMode="auto">
          <a:xfrm>
            <a:off x="5314950" y="3771901"/>
            <a:ext cx="285750" cy="24526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4" name="AutoShape 74"/>
          <p:cNvSpPr>
            <a:spLocks noChangeArrowheads="1"/>
          </p:cNvSpPr>
          <p:nvPr/>
        </p:nvSpPr>
        <p:spPr bwMode="auto">
          <a:xfrm>
            <a:off x="4629150" y="2114551"/>
            <a:ext cx="285750" cy="24526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5" name="AutoShape 75"/>
          <p:cNvSpPr>
            <a:spLocks noChangeArrowheads="1"/>
          </p:cNvSpPr>
          <p:nvPr/>
        </p:nvSpPr>
        <p:spPr bwMode="auto">
          <a:xfrm>
            <a:off x="5372100" y="3086100"/>
            <a:ext cx="285750" cy="24407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6" name="AutoShape 76"/>
          <p:cNvSpPr>
            <a:spLocks noChangeArrowheads="1"/>
          </p:cNvSpPr>
          <p:nvPr/>
        </p:nvSpPr>
        <p:spPr bwMode="auto">
          <a:xfrm>
            <a:off x="5657850" y="4229100"/>
            <a:ext cx="285750" cy="24407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7" name="AutoShape 77"/>
          <p:cNvSpPr>
            <a:spLocks noChangeArrowheads="1"/>
          </p:cNvSpPr>
          <p:nvPr/>
        </p:nvSpPr>
        <p:spPr bwMode="auto">
          <a:xfrm>
            <a:off x="5657850" y="3486151"/>
            <a:ext cx="285750" cy="24526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8" name="AutoShape 78"/>
          <p:cNvSpPr>
            <a:spLocks noChangeArrowheads="1"/>
          </p:cNvSpPr>
          <p:nvPr/>
        </p:nvSpPr>
        <p:spPr bwMode="auto">
          <a:xfrm>
            <a:off x="5829300" y="3657600"/>
            <a:ext cx="285750" cy="244079"/>
          </a:xfrm>
          <a:prstGeom prst="star4">
            <a:avLst>
              <a:gd name="adj" fmla="val 1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199" name="Text Box 79"/>
          <p:cNvSpPr txBox="1">
            <a:spLocks noChangeArrowheads="1"/>
          </p:cNvSpPr>
          <p:nvPr/>
        </p:nvSpPr>
        <p:spPr bwMode="auto">
          <a:xfrm>
            <a:off x="1665578" y="3917489"/>
            <a:ext cx="20409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dirty="0">
                <a:solidFill>
                  <a:schemeClr val="accent6"/>
                </a:solidFill>
                <a:latin typeface="Arial" panose="020B0604020202020204" pitchFamily="34" charset="0"/>
                <a:cs typeface="Times New Roman" panose="02020603050405020304" pitchFamily="18" charset="0"/>
              </a:rPr>
              <a:t>SIMPLE </a:t>
            </a:r>
            <a:br>
              <a:rPr lang="en-US" altLang="en-US" sz="2000" dirty="0">
                <a:solidFill>
                  <a:schemeClr val="accent6"/>
                </a:solidFill>
                <a:latin typeface="Arial" panose="020B0604020202020204" pitchFamily="34" charset="0"/>
                <a:cs typeface="Times New Roman" panose="02020603050405020304" pitchFamily="18" charset="0"/>
              </a:rPr>
            </a:br>
            <a:r>
              <a:rPr lang="en-US" altLang="en-US" sz="2000" dirty="0">
                <a:solidFill>
                  <a:schemeClr val="accent6"/>
                </a:solidFill>
                <a:latin typeface="Arial" panose="020B0604020202020204" pitchFamily="34" charset="0"/>
                <a:cs typeface="Times New Roman" panose="02020603050405020304" pitchFamily="18" charset="0"/>
              </a:rPr>
              <a:t>PERCEPTRON</a:t>
            </a:r>
            <a:r>
              <a:rPr lang="en-US" altLang="en-US" sz="2000" dirty="0">
                <a:solidFill>
                  <a:srgbClr val="000000"/>
                </a:solidFill>
                <a:latin typeface="Arial" panose="020B0604020202020204" pitchFamily="34" charset="0"/>
              </a:rPr>
              <a:t> </a:t>
            </a:r>
          </a:p>
        </p:txBody>
      </p:sp>
      <p:sp>
        <p:nvSpPr>
          <p:cNvPr id="5200" name="Line 80"/>
          <p:cNvSpPr>
            <a:spLocks noChangeShapeType="1"/>
          </p:cNvSpPr>
          <p:nvPr/>
        </p:nvSpPr>
        <p:spPr bwMode="auto">
          <a:xfrm>
            <a:off x="4387333" y="1878610"/>
            <a:ext cx="127517" cy="337919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201" name="Line 81"/>
          <p:cNvSpPr>
            <a:spLocks noChangeShapeType="1"/>
          </p:cNvSpPr>
          <p:nvPr/>
        </p:nvSpPr>
        <p:spPr bwMode="auto">
          <a:xfrm flipH="1" flipV="1">
            <a:off x="3886200" y="2114550"/>
            <a:ext cx="3429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5207" name="Arc 87"/>
          <p:cNvSpPr>
            <a:spLocks/>
          </p:cNvSpPr>
          <p:nvPr/>
        </p:nvSpPr>
        <p:spPr bwMode="auto">
          <a:xfrm rot="2107809">
            <a:off x="2429314" y="2256985"/>
            <a:ext cx="2451076" cy="23467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cxnSp>
        <p:nvCxnSpPr>
          <p:cNvPr id="5" name="Straight Connector 4"/>
          <p:cNvCxnSpPr/>
          <p:nvPr/>
        </p:nvCxnSpPr>
        <p:spPr>
          <a:xfrm>
            <a:off x="3114675" y="2099935"/>
            <a:ext cx="2782494" cy="248738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533400" y="1583089"/>
            <a:ext cx="0" cy="4271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58800" y="5858866"/>
            <a:ext cx="8242300" cy="212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91015" y="5935861"/>
            <a:ext cx="1535485" cy="523220"/>
          </a:xfrm>
          <a:prstGeom prst="rect">
            <a:avLst/>
          </a:prstGeom>
          <a:noFill/>
        </p:spPr>
        <p:txBody>
          <a:bodyPr wrap="none" rtlCol="0">
            <a:spAutoFit/>
          </a:bodyPr>
          <a:lstStyle/>
          <a:p>
            <a:r>
              <a:rPr lang="en-US" sz="2800" dirty="0" smtClean="0"/>
              <a:t>Feature x</a:t>
            </a:r>
            <a:endParaRPr lang="en-US" sz="2800" dirty="0"/>
          </a:p>
        </p:txBody>
      </p:sp>
      <p:sp>
        <p:nvSpPr>
          <p:cNvPr id="8" name="Rectangle 7"/>
          <p:cNvSpPr/>
          <p:nvPr/>
        </p:nvSpPr>
        <p:spPr>
          <a:xfrm>
            <a:off x="121865" y="1073505"/>
            <a:ext cx="1535485" cy="523220"/>
          </a:xfrm>
          <a:prstGeom prst="rect">
            <a:avLst/>
          </a:prstGeom>
        </p:spPr>
        <p:txBody>
          <a:bodyPr wrap="none">
            <a:spAutoFit/>
          </a:bodyPr>
          <a:lstStyle/>
          <a:p>
            <a:r>
              <a:rPr lang="en-US" sz="2800" dirty="0">
                <a:solidFill>
                  <a:prstClr val="black"/>
                </a:solidFill>
              </a:rPr>
              <a:t>Feature </a:t>
            </a:r>
            <a:r>
              <a:rPr lang="en-US" sz="2800" dirty="0" smtClean="0">
                <a:solidFill>
                  <a:prstClr val="black"/>
                </a:solidFill>
              </a:rPr>
              <a:t>y</a:t>
            </a:r>
            <a:endParaRPr lang="en-US" dirty="0"/>
          </a:p>
        </p:txBody>
      </p:sp>
      <p:cxnSp>
        <p:nvCxnSpPr>
          <p:cNvPr id="9" name="Straight Arrow Connector 8"/>
          <p:cNvCxnSpPr>
            <a:endCxn id="5186" idx="3"/>
          </p:cNvCxnSpPr>
          <p:nvPr/>
        </p:nvCxnSpPr>
        <p:spPr>
          <a:xfrm flipV="1">
            <a:off x="558800" y="3012211"/>
            <a:ext cx="1743939" cy="28424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087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19030D00-446D-4E10-BE44-2B51CFCFD9A5}" type="slidenum">
              <a:rPr lang="en-US" altLang="en-US" smtClean="0">
                <a:solidFill>
                  <a:srgbClr val="000000"/>
                </a:solidFill>
              </a:rPr>
              <a:pPr/>
              <a:t>12</a:t>
            </a:fld>
            <a:endParaRPr lang="en-US" altLang="en-US">
              <a:solidFill>
                <a:srgbClr val="000000"/>
              </a:solidFill>
            </a:endParaRPr>
          </a:p>
        </p:txBody>
      </p:sp>
      <p:sp>
        <p:nvSpPr>
          <p:cNvPr id="9" name="Title 8"/>
          <p:cNvSpPr>
            <a:spLocks noGrp="1"/>
          </p:cNvSpPr>
          <p:nvPr>
            <p:ph type="title"/>
          </p:nvPr>
        </p:nvSpPr>
        <p:spPr>
          <a:xfrm>
            <a:off x="155588" y="84057"/>
            <a:ext cx="8842497" cy="885454"/>
          </a:xfrm>
        </p:spPr>
        <p:txBody>
          <a:bodyPr/>
          <a:lstStyle/>
          <a:p>
            <a:r>
              <a:rPr lang="en-US" sz="3200" dirty="0" smtClean="0">
                <a:latin typeface="+mn-lt"/>
              </a:rPr>
              <a:t>Gaussian class-conditional feature distributions</a:t>
            </a:r>
            <a:br>
              <a:rPr lang="en-US" sz="3200" dirty="0" smtClean="0">
                <a:latin typeface="+mn-lt"/>
              </a:rPr>
            </a:br>
            <a:r>
              <a:rPr lang="en-US" sz="2400" dirty="0" smtClean="0">
                <a:solidFill>
                  <a:srgbClr val="0070C0"/>
                </a:solidFill>
                <a:latin typeface="+mn-lt"/>
              </a:rPr>
              <a:t>parameters set equal to sample mean and covariance of each class</a:t>
            </a:r>
            <a:endParaRPr lang="en-US" sz="2400" dirty="0">
              <a:solidFill>
                <a:srgbClr val="0070C0"/>
              </a:solidFill>
              <a:latin typeface="+mn-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39" y="1139391"/>
            <a:ext cx="2558142" cy="165958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592" y="989183"/>
            <a:ext cx="2793529" cy="20995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1043528"/>
            <a:ext cx="2014373" cy="1785852"/>
          </a:xfrm>
          <a:prstGeom prst="rect">
            <a:avLst/>
          </a:prstGeom>
        </p:spPr>
      </p:pic>
      <p:sp>
        <p:nvSpPr>
          <p:cNvPr id="13" name="AutoShape 2" descr="Image result for gaussian classificat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5148" y="3537109"/>
            <a:ext cx="8877787" cy="1803691"/>
            <a:chOff x="155588" y="3349544"/>
            <a:chExt cx="8877787" cy="1803691"/>
          </a:xfrm>
        </p:grpSpPr>
        <p:pic>
          <p:nvPicPr>
            <p:cNvPr id="15" name="Picture 14"/>
            <p:cNvPicPr>
              <a:picLocks noChangeAspect="1"/>
            </p:cNvPicPr>
            <p:nvPr/>
          </p:nvPicPr>
          <p:blipFill>
            <a:blip r:embed="rId6"/>
            <a:stretch>
              <a:fillRect/>
            </a:stretch>
          </p:blipFill>
          <p:spPr>
            <a:xfrm>
              <a:off x="7269697" y="3590655"/>
              <a:ext cx="1763678" cy="1501646"/>
            </a:xfrm>
            <a:prstGeom prst="rect">
              <a:avLst/>
            </a:prstGeom>
          </p:spPr>
        </p:pic>
        <p:pic>
          <p:nvPicPr>
            <p:cNvPr id="14" name="Picture 13"/>
            <p:cNvPicPr>
              <a:picLocks noChangeAspect="1"/>
            </p:cNvPicPr>
            <p:nvPr/>
          </p:nvPicPr>
          <p:blipFill>
            <a:blip r:embed="rId7"/>
            <a:stretch>
              <a:fillRect/>
            </a:stretch>
          </p:blipFill>
          <p:spPr>
            <a:xfrm>
              <a:off x="155588" y="3679512"/>
              <a:ext cx="1915092" cy="147372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2819" y="3373570"/>
              <a:ext cx="2242652" cy="1639299"/>
            </a:xfrm>
            <a:prstGeom prst="rect">
              <a:avLst/>
            </a:prstGeom>
          </p:spPr>
        </p:pic>
        <p:pic>
          <p:nvPicPr>
            <p:cNvPr id="17" name="Picture 16"/>
            <p:cNvPicPr>
              <a:picLocks noChangeAspect="1"/>
            </p:cNvPicPr>
            <p:nvPr/>
          </p:nvPicPr>
          <p:blipFill>
            <a:blip r:embed="rId9"/>
            <a:stretch>
              <a:fillRect/>
            </a:stretch>
          </p:blipFill>
          <p:spPr>
            <a:xfrm>
              <a:off x="2697825" y="3349544"/>
              <a:ext cx="1770338" cy="1687353"/>
            </a:xfrm>
            <a:prstGeom prst="rect">
              <a:avLst/>
            </a:prstGeom>
          </p:spPr>
        </p:pic>
      </p:grpSp>
      <p:sp>
        <p:nvSpPr>
          <p:cNvPr id="18" name="TextBox 17"/>
          <p:cNvSpPr txBox="1"/>
          <p:nvPr/>
        </p:nvSpPr>
        <p:spPr>
          <a:xfrm>
            <a:off x="628650" y="2947009"/>
            <a:ext cx="7538346" cy="369332"/>
          </a:xfrm>
          <a:prstGeom prst="rect">
            <a:avLst/>
          </a:prstGeom>
          <a:noFill/>
        </p:spPr>
        <p:txBody>
          <a:bodyPr wrap="none" rtlCol="0">
            <a:spAutoFit/>
          </a:bodyPr>
          <a:lstStyle/>
          <a:p>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 0.2, 1.0, 5,0			2-D		Correlated features</a:t>
            </a:r>
            <a:endParaRPr lang="en-US" dirty="0"/>
          </a:p>
        </p:txBody>
      </p:sp>
      <p:sp>
        <p:nvSpPr>
          <p:cNvPr id="19" name="TextBox 18"/>
          <p:cNvSpPr txBox="1"/>
          <p:nvPr/>
        </p:nvSpPr>
        <p:spPr>
          <a:xfrm>
            <a:off x="155588" y="5340800"/>
            <a:ext cx="8944341" cy="923330"/>
          </a:xfrm>
          <a:prstGeom prst="rect">
            <a:avLst/>
          </a:prstGeom>
          <a:noFill/>
        </p:spPr>
        <p:txBody>
          <a:bodyPr wrap="square" rtlCol="0">
            <a:spAutoFit/>
          </a:bodyPr>
          <a:lstStyle/>
          <a:p>
            <a:r>
              <a:rPr lang="en-US" dirty="0" smtClean="0">
                <a:solidFill>
                  <a:srgbClr val="002060"/>
                </a:solidFill>
              </a:rPr>
              <a:t>Diagonal covariance matrices</a:t>
            </a:r>
            <a:r>
              <a:rPr lang="en-US" dirty="0" smtClean="0"/>
              <a:t>	    6 classes with polynomial </a:t>
            </a:r>
            <a:r>
              <a:rPr lang="en-US" dirty="0"/>
              <a:t>boundaries </a:t>
            </a:r>
            <a:r>
              <a:rPr lang="en-US" dirty="0" smtClean="0"/>
              <a:t>        </a:t>
            </a:r>
            <a:r>
              <a:rPr lang="en-US" dirty="0" smtClean="0">
                <a:solidFill>
                  <a:srgbClr val="002060"/>
                </a:solidFill>
              </a:rPr>
              <a:t>Gaussian mixture </a:t>
            </a:r>
          </a:p>
          <a:p>
            <a:r>
              <a:rPr lang="en-US" dirty="0">
                <a:solidFill>
                  <a:srgbClr val="002060"/>
                </a:solidFill>
              </a:rPr>
              <a:t>q</a:t>
            </a:r>
            <a:r>
              <a:rPr lang="en-US" dirty="0" smtClean="0">
                <a:solidFill>
                  <a:srgbClr val="002060"/>
                </a:solidFill>
              </a:rPr>
              <a:t>uadratic decision boundary</a:t>
            </a:r>
            <a:r>
              <a:rPr lang="en-US" dirty="0" smtClean="0"/>
              <a:t>					</a:t>
            </a:r>
            <a:r>
              <a:rPr lang="en-US" dirty="0" smtClean="0">
                <a:solidFill>
                  <a:srgbClr val="002060"/>
                </a:solidFill>
              </a:rPr>
              <a:t>Latent </a:t>
            </a:r>
            <a:r>
              <a:rPr lang="en-US" dirty="0">
                <a:solidFill>
                  <a:srgbClr val="002060"/>
                </a:solidFill>
              </a:rPr>
              <a:t>Variable Gaussian </a:t>
            </a:r>
            <a:r>
              <a:rPr lang="en-US" dirty="0" smtClean="0">
                <a:solidFill>
                  <a:srgbClr val="002060"/>
                </a:solidFill>
              </a:rPr>
              <a:t>							Process </a:t>
            </a:r>
            <a:r>
              <a:rPr lang="en-US" dirty="0">
                <a:solidFill>
                  <a:srgbClr val="002060"/>
                </a:solidFill>
              </a:rPr>
              <a:t>Classification</a:t>
            </a:r>
          </a:p>
        </p:txBody>
      </p:sp>
      <p:sp>
        <p:nvSpPr>
          <p:cNvPr id="22" name="TextBox 21"/>
          <p:cNvSpPr txBox="1"/>
          <p:nvPr/>
        </p:nvSpPr>
        <p:spPr>
          <a:xfrm>
            <a:off x="8401946" y="1497195"/>
            <a:ext cx="708848" cy="830997"/>
          </a:xfrm>
          <a:prstGeom prst="rect">
            <a:avLst/>
          </a:prstGeom>
          <a:noFill/>
        </p:spPr>
        <p:txBody>
          <a:bodyPr wrap="none" rtlCol="0">
            <a:spAutoFit/>
          </a:bodyPr>
          <a:lstStyle/>
          <a:p>
            <a:r>
              <a:rPr lang="en-US" sz="4800" dirty="0" smtClean="0">
                <a:sym typeface="Symbol" panose="05050102010706020507" pitchFamily="18" charset="2"/>
              </a:rPr>
              <a:t></a:t>
            </a:r>
            <a:r>
              <a:rPr lang="en-US" sz="4800" baseline="-25000" dirty="0" smtClean="0">
                <a:sym typeface="Symbol" panose="05050102010706020507" pitchFamily="18" charset="2"/>
              </a:rPr>
              <a:t>k</a:t>
            </a:r>
            <a:endParaRPr lang="en-US" sz="4800" baseline="-25000" dirty="0"/>
          </a:p>
        </p:txBody>
      </p:sp>
    </p:spTree>
    <p:extLst>
      <p:ext uri="{BB962C8B-B14F-4D97-AF65-F5344CB8AC3E}">
        <p14:creationId xmlns:p14="http://schemas.microsoft.com/office/powerpoint/2010/main" val="3715558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7354" y="263591"/>
            <a:ext cx="6290825" cy="2492990"/>
          </a:xfrm>
          <a:prstGeom prst="rect">
            <a:avLst/>
          </a:prstGeom>
          <a:noFill/>
        </p:spPr>
        <p:txBody>
          <a:bodyPr wrap="none" rtlCol="0">
            <a:spAutoFit/>
          </a:bodyPr>
          <a:lstStyle/>
          <a:p>
            <a:pPr algn="ctr"/>
            <a:r>
              <a:rPr lang="en-US" sz="3200" dirty="0" smtClean="0"/>
              <a:t>Maximum Likelihood (ML) Classifier</a:t>
            </a:r>
          </a:p>
          <a:p>
            <a:pPr algn="ctr"/>
            <a:r>
              <a:rPr lang="en-US" sz="2800" dirty="0"/>
              <a:t>Class C = </a:t>
            </a:r>
            <a:r>
              <a:rPr lang="en-US" sz="2800" dirty="0" smtClean="0">
                <a:sym typeface="Symbol" panose="05050102010706020507" pitchFamily="18" charset="2"/>
              </a:rPr>
              <a:t></a:t>
            </a:r>
            <a:r>
              <a:rPr lang="en-US" sz="2800" dirty="0" smtClean="0"/>
              <a:t>1 </a:t>
            </a:r>
            <a:r>
              <a:rPr lang="en-US" sz="2800" dirty="0"/>
              <a:t>or </a:t>
            </a:r>
            <a:r>
              <a:rPr lang="en-US" sz="2800" dirty="0">
                <a:sym typeface="Symbol" panose="05050102010706020507" pitchFamily="18" charset="2"/>
              </a:rPr>
              <a:t></a:t>
            </a:r>
            <a:r>
              <a:rPr lang="en-US" sz="2800" dirty="0" smtClean="0"/>
              <a:t>2</a:t>
            </a:r>
            <a:r>
              <a:rPr lang="en-US" sz="2800" dirty="0"/>
              <a:t>;    feature </a:t>
            </a:r>
            <a:r>
              <a:rPr lang="en-US" sz="2800" b="1" dirty="0"/>
              <a:t>x</a:t>
            </a:r>
            <a:r>
              <a:rPr lang="en-US" sz="2800" dirty="0"/>
              <a:t> = (</a:t>
            </a:r>
            <a:r>
              <a:rPr lang="en-US" sz="2800" dirty="0" err="1"/>
              <a:t>x</a:t>
            </a:r>
            <a:r>
              <a:rPr lang="en-US" sz="2800" baseline="-25000" dirty="0" err="1"/>
              <a:t>1</a:t>
            </a:r>
            <a:r>
              <a:rPr lang="en-US" sz="2800" dirty="0"/>
              <a:t>, </a:t>
            </a:r>
            <a:r>
              <a:rPr lang="en-US" sz="2800" dirty="0" err="1"/>
              <a:t>x</a:t>
            </a:r>
            <a:r>
              <a:rPr lang="en-US" sz="2800" baseline="-25000" dirty="0" err="1"/>
              <a:t>2</a:t>
            </a:r>
            <a:r>
              <a:rPr lang="en-US" sz="2800" dirty="0"/>
              <a:t>)</a:t>
            </a:r>
          </a:p>
          <a:p>
            <a:endParaRPr lang="en-US" sz="2800" dirty="0"/>
          </a:p>
          <a:p>
            <a:r>
              <a:rPr lang="en-US" sz="2800" dirty="0" smtClean="0">
                <a:solidFill>
                  <a:srgbClr val="FF0000"/>
                </a:solidFill>
              </a:rPr>
              <a:t>Select  class with </a:t>
            </a:r>
            <a:r>
              <a:rPr lang="en-US" sz="2800" dirty="0">
                <a:solidFill>
                  <a:srgbClr val="FF0000"/>
                </a:solidFill>
              </a:rPr>
              <a:t>	max P(</a:t>
            </a:r>
            <a:r>
              <a:rPr lang="en-US" sz="2800" b="1" dirty="0" err="1">
                <a:solidFill>
                  <a:srgbClr val="FF0000"/>
                </a:solidFill>
              </a:rPr>
              <a:t>x</a:t>
            </a:r>
            <a:r>
              <a:rPr lang="en-US" sz="2800" dirty="0" err="1">
                <a:solidFill>
                  <a:srgbClr val="FF0000"/>
                </a:solidFill>
              </a:rPr>
              <a:t>|C</a:t>
            </a:r>
            <a:r>
              <a:rPr lang="en-US" sz="2800" dirty="0" smtClean="0">
                <a:solidFill>
                  <a:srgbClr val="FF0000"/>
                </a:solidFill>
              </a:rPr>
              <a:t>)</a:t>
            </a:r>
          </a:p>
          <a:p>
            <a:r>
              <a:rPr lang="en-US" sz="2800" dirty="0" smtClean="0">
                <a:solidFill>
                  <a:srgbClr val="0070C0"/>
                </a:solidFill>
              </a:rPr>
              <a:t>	Linear if covariance matrices equal </a:t>
            </a:r>
          </a:p>
          <a:p>
            <a:endParaRPr lang="en-US" sz="1200" dirty="0" smtClean="0"/>
          </a:p>
        </p:txBody>
      </p:sp>
      <p:grpSp>
        <p:nvGrpSpPr>
          <p:cNvPr id="7" name="Group 6"/>
          <p:cNvGrpSpPr/>
          <p:nvPr/>
        </p:nvGrpSpPr>
        <p:grpSpPr>
          <a:xfrm>
            <a:off x="1112393" y="2867553"/>
            <a:ext cx="6919215" cy="3593234"/>
            <a:chOff x="919569" y="1627621"/>
            <a:chExt cx="6919215" cy="3593234"/>
          </a:xfrm>
        </p:grpSpPr>
        <p:pic>
          <p:nvPicPr>
            <p:cNvPr id="3" name="Picture 2"/>
            <p:cNvPicPr>
              <a:picLocks noChangeAspect="1"/>
            </p:cNvPicPr>
            <p:nvPr/>
          </p:nvPicPr>
          <p:blipFill rotWithShape="1">
            <a:blip r:embed="rId3"/>
            <a:srcRect l="-1" r="-2332" b="36670"/>
            <a:stretch/>
          </p:blipFill>
          <p:spPr>
            <a:xfrm>
              <a:off x="919569" y="1627621"/>
              <a:ext cx="6919215" cy="3593234"/>
            </a:xfrm>
            <a:prstGeom prst="rect">
              <a:avLst/>
            </a:prstGeom>
          </p:spPr>
        </p:pic>
        <p:cxnSp>
          <p:nvCxnSpPr>
            <p:cNvPr id="5" name="Straight Arrow Connector 4"/>
            <p:cNvCxnSpPr/>
            <p:nvPr/>
          </p:nvCxnSpPr>
          <p:spPr>
            <a:xfrm flipH="1">
              <a:off x="4089977" y="2523836"/>
              <a:ext cx="683491" cy="2697019"/>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8" name="Date Placeholder 7"/>
          <p:cNvSpPr>
            <a:spLocks noGrp="1"/>
          </p:cNvSpPr>
          <p:nvPr>
            <p:ph type="dt" sz="half" idx="10"/>
          </p:nvPr>
        </p:nvSpPr>
        <p:spPr/>
        <p:txBody>
          <a:bodyPr/>
          <a:lstStyle/>
          <a:p>
            <a:r>
              <a:rPr lang="en-US" smtClean="0"/>
              <a:t>6/9/2016</a:t>
            </a:r>
            <a:endParaRPr lang="en-US"/>
          </a:p>
        </p:txBody>
      </p:sp>
      <p:sp>
        <p:nvSpPr>
          <p:cNvPr id="9" name="Slide Number Placeholder 8"/>
          <p:cNvSpPr>
            <a:spLocks noGrp="1"/>
          </p:cNvSpPr>
          <p:nvPr>
            <p:ph type="sldNum" sz="quarter" idx="12"/>
          </p:nvPr>
        </p:nvSpPr>
        <p:spPr/>
        <p:txBody>
          <a:bodyPr/>
          <a:lstStyle/>
          <a:p>
            <a:fld id="{970E2D04-84C5-408C-98CC-3D34E6F80BA5}" type="slidenum">
              <a:rPr lang="en-US" smtClean="0"/>
              <a:t>13</a:t>
            </a:fld>
            <a:endParaRPr lang="en-US"/>
          </a:p>
        </p:txBody>
      </p:sp>
      <p:sp>
        <p:nvSpPr>
          <p:cNvPr id="4" name="TextBox 3"/>
          <p:cNvSpPr txBox="1"/>
          <p:nvPr/>
        </p:nvSpPr>
        <p:spPr>
          <a:xfrm>
            <a:off x="3683726" y="5368834"/>
            <a:ext cx="421910" cy="707886"/>
          </a:xfrm>
          <a:prstGeom prst="rect">
            <a:avLst/>
          </a:prstGeom>
          <a:noFill/>
        </p:spPr>
        <p:txBody>
          <a:bodyPr wrap="none" rtlCol="0">
            <a:spAutoFit/>
          </a:bodyPr>
          <a:lstStyle/>
          <a:p>
            <a:r>
              <a:rPr lang="en-US" sz="4000" dirty="0" smtClean="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2294350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20686" y="3383280"/>
            <a:ext cx="3605349" cy="3234009"/>
            <a:chOff x="2505075" y="2715780"/>
            <a:chExt cx="4381500" cy="3676650"/>
          </a:xfrm>
        </p:grpSpPr>
        <p:pic>
          <p:nvPicPr>
            <p:cNvPr id="3" name="Picture 2"/>
            <p:cNvPicPr>
              <a:picLocks noChangeAspect="1"/>
            </p:cNvPicPr>
            <p:nvPr/>
          </p:nvPicPr>
          <p:blipFill>
            <a:blip r:embed="rId3"/>
            <a:stretch>
              <a:fillRect/>
            </a:stretch>
          </p:blipFill>
          <p:spPr>
            <a:xfrm>
              <a:off x="2505075" y="2715780"/>
              <a:ext cx="4381500" cy="3676650"/>
            </a:xfrm>
            <a:prstGeom prst="rect">
              <a:avLst/>
            </a:prstGeom>
          </p:spPr>
        </p:pic>
        <p:cxnSp>
          <p:nvCxnSpPr>
            <p:cNvPr id="5" name="Straight Connector 4"/>
            <p:cNvCxnSpPr/>
            <p:nvPr/>
          </p:nvCxnSpPr>
          <p:spPr>
            <a:xfrm flipH="1">
              <a:off x="5600700" y="3190875"/>
              <a:ext cx="704850" cy="2809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Date Placeholder 6"/>
          <p:cNvSpPr>
            <a:spLocks noGrp="1"/>
          </p:cNvSpPr>
          <p:nvPr>
            <p:ph type="dt" sz="half" idx="10"/>
          </p:nvPr>
        </p:nvSpPr>
        <p:spPr/>
        <p:txBody>
          <a:bodyPr/>
          <a:lstStyle/>
          <a:p>
            <a:r>
              <a:rPr lang="en-US" smtClean="0"/>
              <a:t>6/9/2016</a:t>
            </a:r>
            <a:endParaRPr lang="en-US"/>
          </a:p>
        </p:txBody>
      </p:sp>
      <p:sp>
        <p:nvSpPr>
          <p:cNvPr id="8" name="Slide Number Placeholder 7"/>
          <p:cNvSpPr>
            <a:spLocks noGrp="1"/>
          </p:cNvSpPr>
          <p:nvPr>
            <p:ph type="sldNum" sz="quarter" idx="12"/>
          </p:nvPr>
        </p:nvSpPr>
        <p:spPr/>
        <p:txBody>
          <a:bodyPr/>
          <a:lstStyle/>
          <a:p>
            <a:fld id="{970E2D04-84C5-408C-98CC-3D34E6F80BA5}" type="slidenum">
              <a:rPr lang="en-US" smtClean="0"/>
              <a:t>14</a:t>
            </a:fld>
            <a:endParaRPr lang="en-US"/>
          </a:p>
        </p:txBody>
      </p:sp>
      <p:grpSp>
        <p:nvGrpSpPr>
          <p:cNvPr id="10" name="Group 9"/>
          <p:cNvGrpSpPr/>
          <p:nvPr/>
        </p:nvGrpSpPr>
        <p:grpSpPr>
          <a:xfrm>
            <a:off x="95794" y="420323"/>
            <a:ext cx="8969829" cy="3293209"/>
            <a:chOff x="95794" y="420323"/>
            <a:chExt cx="8969829" cy="3293209"/>
          </a:xfrm>
        </p:grpSpPr>
        <p:sp>
          <p:nvSpPr>
            <p:cNvPr id="2" name="TextBox 1"/>
            <p:cNvSpPr txBox="1"/>
            <p:nvPr/>
          </p:nvSpPr>
          <p:spPr>
            <a:xfrm>
              <a:off x="95794" y="420323"/>
              <a:ext cx="8969829" cy="3293209"/>
            </a:xfrm>
            <a:prstGeom prst="rect">
              <a:avLst/>
            </a:prstGeom>
            <a:noFill/>
          </p:spPr>
          <p:txBody>
            <a:bodyPr wrap="square" rtlCol="0">
              <a:spAutoFit/>
            </a:bodyPr>
            <a:lstStyle/>
            <a:p>
              <a:pPr algn="ctr"/>
              <a:r>
                <a:rPr lang="en-US" sz="3200" dirty="0" smtClean="0"/>
                <a:t>Maximum a Posteriori (MAP) Classifier</a:t>
              </a:r>
            </a:p>
            <a:p>
              <a:endParaRPr lang="en-US" sz="2800" dirty="0"/>
            </a:p>
            <a:p>
              <a:r>
                <a:rPr lang="en-US" sz="2800" dirty="0" smtClean="0">
                  <a:solidFill>
                    <a:schemeClr val="bg1">
                      <a:lumMod val="65000"/>
                    </a:schemeClr>
                  </a:solidFill>
                </a:rPr>
                <a:t>Maximum  Likelihood (ML)  	</a:t>
              </a:r>
              <a:r>
                <a:rPr lang="en-US" sz="2800" dirty="0">
                  <a:solidFill>
                    <a:schemeClr val="bg1">
                      <a:lumMod val="65000"/>
                    </a:schemeClr>
                  </a:solidFill>
                </a:rPr>
                <a:t> 	max P(</a:t>
              </a:r>
              <a:r>
                <a:rPr lang="en-US" sz="2800" b="1" dirty="0" err="1">
                  <a:solidFill>
                    <a:schemeClr val="bg1">
                      <a:lumMod val="65000"/>
                    </a:schemeClr>
                  </a:solidFill>
                </a:rPr>
                <a:t>x</a:t>
              </a:r>
              <a:r>
                <a:rPr lang="en-US" sz="2800" dirty="0" err="1">
                  <a:solidFill>
                    <a:schemeClr val="bg1">
                      <a:lumMod val="65000"/>
                    </a:schemeClr>
                  </a:solidFill>
                </a:rPr>
                <a:t>|C</a:t>
              </a:r>
              <a:r>
                <a:rPr lang="en-US" sz="2800" dirty="0" smtClean="0">
                  <a:solidFill>
                    <a:schemeClr val="bg1">
                      <a:lumMod val="65000"/>
                    </a:schemeClr>
                  </a:solidFill>
                </a:rPr>
                <a:t>)</a:t>
              </a:r>
            </a:p>
            <a:p>
              <a:endParaRPr lang="en-US" sz="1200" dirty="0" smtClean="0"/>
            </a:p>
            <a:p>
              <a:r>
                <a:rPr lang="en-US" sz="2800" dirty="0" smtClean="0">
                  <a:solidFill>
                    <a:srgbClr val="FF0000"/>
                  </a:solidFill>
                </a:rPr>
                <a:t>Select C with max </a:t>
              </a:r>
              <a:r>
                <a:rPr lang="en-US" sz="2800" dirty="0">
                  <a:solidFill>
                    <a:srgbClr val="FF0000"/>
                  </a:solidFill>
                </a:rPr>
                <a:t>P(</a:t>
              </a:r>
              <a:r>
                <a:rPr lang="en-US" sz="2800" dirty="0" err="1">
                  <a:solidFill>
                    <a:srgbClr val="FF0000"/>
                  </a:solidFill>
                </a:rPr>
                <a:t>C|</a:t>
              </a:r>
              <a:r>
                <a:rPr lang="en-US" sz="2800" b="1" dirty="0" err="1">
                  <a:solidFill>
                    <a:srgbClr val="FF0000"/>
                  </a:solidFill>
                </a:rPr>
                <a:t>x</a:t>
              </a:r>
              <a:r>
                <a:rPr lang="en-US" sz="2800" dirty="0" smtClean="0">
                  <a:solidFill>
                    <a:srgbClr val="FF0000"/>
                  </a:solidFill>
                </a:rPr>
                <a:t>)</a:t>
              </a:r>
              <a:r>
                <a:rPr lang="en-US" sz="2800" dirty="0" smtClean="0"/>
                <a:t>         </a:t>
              </a:r>
              <a:r>
                <a:rPr lang="en-US" sz="2000" dirty="0" smtClean="0"/>
                <a:t>Bayes for</a:t>
              </a:r>
              <a:r>
                <a:rPr lang="en-US" sz="2000" b="1" dirty="0" smtClean="0"/>
                <a:t>mula: </a:t>
              </a:r>
              <a:r>
                <a:rPr lang="en-US" sz="2400" dirty="0"/>
                <a:t>P(</a:t>
              </a:r>
              <a:r>
                <a:rPr lang="en-US" sz="2400" dirty="0" err="1"/>
                <a:t>C|x</a:t>
              </a:r>
              <a:r>
                <a:rPr lang="en-US" sz="2400" dirty="0"/>
                <a:t>)</a:t>
              </a:r>
              <a:r>
                <a:rPr lang="en-US" sz="2000" b="1" dirty="0"/>
                <a:t> </a:t>
              </a:r>
              <a:r>
                <a:rPr lang="en-US" sz="2800" dirty="0" smtClean="0"/>
                <a:t>=</a:t>
              </a:r>
              <a:r>
                <a:rPr lang="en-US" sz="2000" dirty="0" smtClean="0"/>
                <a:t> </a:t>
              </a:r>
              <a:r>
                <a:rPr lang="en-US" sz="4000" dirty="0" smtClean="0"/>
                <a:t>  </a:t>
              </a:r>
              <a:r>
                <a:rPr lang="en-US" sz="4000" baseline="30000" dirty="0" smtClean="0"/>
                <a:t>P(</a:t>
              </a:r>
              <a:r>
                <a:rPr lang="en-US" sz="4000" b="1" baseline="30000" dirty="0" err="1" smtClean="0"/>
                <a:t>x</a:t>
              </a:r>
              <a:r>
                <a:rPr lang="en-US" sz="4000" baseline="30000" dirty="0" err="1" smtClean="0"/>
                <a:t>|C</a:t>
              </a:r>
              <a:r>
                <a:rPr lang="en-US" sz="4000" baseline="30000" dirty="0" smtClean="0"/>
                <a:t>) </a:t>
              </a:r>
              <a:r>
                <a:rPr lang="en-US" sz="4000" baseline="30000" dirty="0" smtClean="0">
                  <a:solidFill>
                    <a:srgbClr val="FF0000"/>
                  </a:solidFill>
                </a:rPr>
                <a:t>P(C)</a:t>
              </a:r>
              <a:r>
                <a:rPr lang="en-US" sz="4000" baseline="30000" dirty="0" smtClean="0"/>
                <a:t> </a:t>
              </a:r>
            </a:p>
            <a:p>
              <a:r>
                <a:rPr lang="en-US" sz="2800" dirty="0" smtClean="0">
                  <a:solidFill>
                    <a:srgbClr val="0070C0"/>
                  </a:solidFill>
                </a:rPr>
                <a:t>same </a:t>
              </a:r>
              <a:r>
                <a:rPr lang="en-US" sz="2800" dirty="0" smtClean="0">
                  <a:solidFill>
                    <a:srgbClr val="0070C0"/>
                  </a:solidFill>
                </a:rPr>
                <a:t>as ML if</a:t>
              </a:r>
              <a:r>
                <a:rPr lang="en-US" sz="2800" i="1" dirty="0" smtClean="0">
                  <a:solidFill>
                    <a:srgbClr val="0070C0"/>
                  </a:solidFill>
                </a:rPr>
                <a:t> priors</a:t>
              </a:r>
              <a:r>
                <a:rPr lang="en-US" sz="2800" dirty="0">
                  <a:solidFill>
                    <a:srgbClr val="0070C0"/>
                  </a:solidFill>
                </a:rPr>
                <a:t> equal </a:t>
              </a:r>
              <a:r>
                <a:rPr lang="en-US" sz="2800" dirty="0" smtClean="0">
                  <a:solidFill>
                    <a:srgbClr val="0070C0"/>
                  </a:solidFill>
                </a:rPr>
                <a:t>, but </a:t>
              </a:r>
              <a:r>
                <a:rPr lang="en-US" sz="2800" dirty="0">
                  <a:solidFill>
                    <a:srgbClr val="FF0000"/>
                  </a:solidFill>
                </a:rPr>
                <a:t>priors</a:t>
              </a:r>
              <a:r>
                <a:rPr lang="en-US" sz="2800" dirty="0">
                  <a:solidFill>
                    <a:srgbClr val="0070C0"/>
                  </a:solidFill>
                </a:rPr>
                <a:t> can </a:t>
              </a:r>
              <a:r>
                <a:rPr lang="en-US" sz="2800" dirty="0" smtClean="0">
                  <a:solidFill>
                    <a:srgbClr val="0070C0"/>
                  </a:solidFill>
                </a:rPr>
                <a:t>	</a:t>
              </a:r>
              <a:r>
                <a:rPr lang="en-US" sz="2800" dirty="0" smtClean="0"/>
                <a:t> </a:t>
              </a:r>
              <a:r>
                <a:rPr lang="en-US" sz="4000" baseline="30000" dirty="0" smtClean="0"/>
                <a:t> </a:t>
              </a:r>
              <a:r>
                <a:rPr lang="en-US" sz="4000" baseline="30000" dirty="0" smtClean="0"/>
                <a:t>	    </a:t>
              </a:r>
              <a:r>
                <a:rPr lang="en-US" sz="4000" baseline="30000" dirty="0" smtClean="0"/>
                <a:t>P(</a:t>
              </a:r>
              <a:r>
                <a:rPr lang="en-US" sz="4000" b="1" baseline="30000" dirty="0" smtClean="0"/>
                <a:t>x</a:t>
              </a:r>
              <a:r>
                <a:rPr lang="en-US" sz="4000" baseline="30000" dirty="0" smtClean="0"/>
                <a:t>)</a:t>
              </a:r>
            </a:p>
            <a:p>
              <a:r>
                <a:rPr lang="en-US" sz="2800" dirty="0" smtClean="0">
                  <a:solidFill>
                    <a:srgbClr val="0070C0"/>
                  </a:solidFill>
                </a:rPr>
                <a:t>make </a:t>
              </a:r>
              <a:r>
                <a:rPr lang="en-US" sz="2800" dirty="0">
                  <a:solidFill>
                    <a:srgbClr val="0070C0"/>
                  </a:solidFill>
                </a:rPr>
                <a:t>a huge difference when the </a:t>
              </a:r>
              <a:r>
                <a:rPr lang="en-US" sz="2800" dirty="0" smtClean="0">
                  <a:solidFill>
                    <a:srgbClr val="0070C0"/>
                  </a:solidFill>
                </a:rPr>
                <a:t>populations </a:t>
              </a:r>
              <a:r>
                <a:rPr lang="en-US" sz="2800" dirty="0">
                  <a:solidFill>
                    <a:srgbClr val="0070C0"/>
                  </a:solidFill>
                </a:rPr>
                <a:t>are unequal!</a:t>
              </a:r>
            </a:p>
            <a:p>
              <a:endParaRPr lang="en-US" sz="1200" dirty="0" smtClean="0"/>
            </a:p>
          </p:txBody>
        </p:sp>
        <p:cxnSp>
          <p:nvCxnSpPr>
            <p:cNvPr id="9" name="Straight Connector 8"/>
            <p:cNvCxnSpPr/>
            <p:nvPr/>
          </p:nvCxnSpPr>
          <p:spPr>
            <a:xfrm>
              <a:off x="7106195" y="2426062"/>
              <a:ext cx="17159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394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0145"/>
            <a:ext cx="7341946" cy="4832092"/>
          </a:xfrm>
          <a:prstGeom prst="rect">
            <a:avLst/>
          </a:prstGeom>
          <a:noFill/>
        </p:spPr>
        <p:txBody>
          <a:bodyPr wrap="none" rtlCol="0">
            <a:spAutoFit/>
          </a:bodyPr>
          <a:lstStyle/>
          <a:p>
            <a:pPr algn="ctr"/>
            <a:r>
              <a:rPr lang="en-US" sz="3200" dirty="0" smtClean="0"/>
              <a:t>Bayesian Classifier</a:t>
            </a:r>
          </a:p>
          <a:p>
            <a:endParaRPr lang="en-US" sz="2800" dirty="0"/>
          </a:p>
          <a:p>
            <a:r>
              <a:rPr lang="en-US" sz="2800" dirty="0" smtClean="0">
                <a:solidFill>
                  <a:schemeClr val="bg1">
                    <a:lumMod val="65000"/>
                  </a:schemeClr>
                </a:solidFill>
              </a:rPr>
              <a:t>Maximum  Likelihood (ML)  	</a:t>
            </a:r>
            <a:r>
              <a:rPr lang="en-US" sz="2800" dirty="0">
                <a:solidFill>
                  <a:schemeClr val="bg1">
                    <a:lumMod val="65000"/>
                  </a:schemeClr>
                </a:solidFill>
              </a:rPr>
              <a:t> 	max P(</a:t>
            </a:r>
            <a:r>
              <a:rPr lang="en-US" sz="2800" b="1" dirty="0" err="1">
                <a:solidFill>
                  <a:schemeClr val="bg1">
                    <a:lumMod val="65000"/>
                  </a:schemeClr>
                </a:solidFill>
              </a:rPr>
              <a:t>x</a:t>
            </a:r>
            <a:r>
              <a:rPr lang="en-US" sz="2800" dirty="0" err="1">
                <a:solidFill>
                  <a:schemeClr val="bg1">
                    <a:lumMod val="65000"/>
                  </a:schemeClr>
                </a:solidFill>
              </a:rPr>
              <a:t>|C</a:t>
            </a:r>
            <a:r>
              <a:rPr lang="en-US" sz="2800" dirty="0" smtClean="0">
                <a:solidFill>
                  <a:schemeClr val="bg1">
                    <a:lumMod val="65000"/>
                  </a:schemeClr>
                </a:solidFill>
              </a:rPr>
              <a:t>)</a:t>
            </a:r>
          </a:p>
          <a:p>
            <a:endParaRPr lang="en-US" sz="1200" dirty="0" smtClean="0">
              <a:solidFill>
                <a:schemeClr val="bg1">
                  <a:lumMod val="65000"/>
                </a:schemeClr>
              </a:solidFill>
            </a:endParaRPr>
          </a:p>
          <a:p>
            <a:r>
              <a:rPr lang="en-US" sz="2800" dirty="0" smtClean="0">
                <a:solidFill>
                  <a:schemeClr val="bg1">
                    <a:lumMod val="65000"/>
                  </a:schemeClr>
                </a:solidFill>
              </a:rPr>
              <a:t>Maximum a Posteriori </a:t>
            </a:r>
            <a:r>
              <a:rPr lang="en-US" sz="2800" dirty="0">
                <a:solidFill>
                  <a:schemeClr val="bg1">
                    <a:lumMod val="65000"/>
                  </a:schemeClr>
                </a:solidFill>
              </a:rPr>
              <a:t>max </a:t>
            </a:r>
            <a:r>
              <a:rPr lang="en-US" sz="2800" dirty="0" smtClean="0">
                <a:solidFill>
                  <a:schemeClr val="bg1">
                    <a:lumMod val="65000"/>
                  </a:schemeClr>
                </a:solidFill>
              </a:rPr>
              <a:t>(MAP) 	max </a:t>
            </a:r>
            <a:r>
              <a:rPr lang="en-US" sz="2800" dirty="0">
                <a:solidFill>
                  <a:schemeClr val="bg1">
                    <a:lumMod val="65000"/>
                  </a:schemeClr>
                </a:solidFill>
              </a:rPr>
              <a:t>P(</a:t>
            </a:r>
            <a:r>
              <a:rPr lang="en-US" sz="2800" dirty="0" err="1">
                <a:solidFill>
                  <a:schemeClr val="bg1">
                    <a:lumMod val="65000"/>
                  </a:schemeClr>
                </a:solidFill>
              </a:rPr>
              <a:t>C|</a:t>
            </a:r>
            <a:r>
              <a:rPr lang="en-US" sz="2800" b="1" dirty="0" err="1">
                <a:solidFill>
                  <a:schemeClr val="bg1">
                    <a:lumMod val="65000"/>
                  </a:schemeClr>
                </a:solidFill>
              </a:rPr>
              <a:t>x</a:t>
            </a:r>
            <a:r>
              <a:rPr lang="en-US" sz="2800" dirty="0">
                <a:solidFill>
                  <a:schemeClr val="bg1">
                    <a:lumMod val="65000"/>
                  </a:schemeClr>
                </a:solidFill>
              </a:rPr>
              <a:t>)</a:t>
            </a:r>
            <a:endParaRPr lang="en-US" sz="2800" dirty="0" smtClean="0">
              <a:solidFill>
                <a:schemeClr val="bg1">
                  <a:lumMod val="65000"/>
                </a:schemeClr>
              </a:solidFill>
            </a:endParaRPr>
          </a:p>
          <a:p>
            <a:r>
              <a:rPr lang="en-US" sz="2800" dirty="0">
                <a:solidFill>
                  <a:schemeClr val="bg1">
                    <a:lumMod val="65000"/>
                  </a:schemeClr>
                </a:solidFill>
              </a:rPr>
              <a:t>	</a:t>
            </a:r>
            <a:r>
              <a:rPr lang="en-US" sz="2800" dirty="0" smtClean="0">
                <a:solidFill>
                  <a:schemeClr val="bg1">
                    <a:lumMod val="65000"/>
                  </a:schemeClr>
                </a:solidFill>
              </a:rPr>
              <a:t>same as ML if priors</a:t>
            </a:r>
            <a:r>
              <a:rPr lang="en-US" sz="2800" dirty="0">
                <a:solidFill>
                  <a:schemeClr val="bg1">
                    <a:lumMod val="65000"/>
                  </a:schemeClr>
                </a:solidFill>
              </a:rPr>
              <a:t> equal </a:t>
            </a:r>
            <a:endParaRPr lang="en-US" sz="2800" dirty="0" smtClean="0">
              <a:solidFill>
                <a:schemeClr val="bg1">
                  <a:lumMod val="65000"/>
                </a:schemeClr>
              </a:solidFill>
            </a:endParaRPr>
          </a:p>
          <a:p>
            <a:endParaRPr lang="en-US" sz="1200" dirty="0" smtClean="0"/>
          </a:p>
          <a:p>
            <a:r>
              <a:rPr lang="en-US" sz="2800" dirty="0" smtClean="0">
                <a:solidFill>
                  <a:srgbClr val="FF0000"/>
                </a:solidFill>
              </a:rPr>
              <a:t>Select C with</a:t>
            </a:r>
            <a:r>
              <a:rPr lang="en-US" sz="2800" dirty="0" smtClean="0"/>
              <a:t> </a:t>
            </a:r>
            <a:r>
              <a:rPr lang="en-US" sz="2800" dirty="0" smtClean="0">
                <a:solidFill>
                  <a:srgbClr val="FF0000"/>
                </a:solidFill>
              </a:rPr>
              <a:t>minimum Risk </a:t>
            </a:r>
          </a:p>
          <a:p>
            <a:r>
              <a:rPr lang="en-US" sz="2800" dirty="0"/>
              <a:t>(</a:t>
            </a:r>
            <a:r>
              <a:rPr lang="en-US" sz="2800" dirty="0" smtClean="0"/>
              <a:t>Expected Loss)</a:t>
            </a:r>
          </a:p>
          <a:p>
            <a:r>
              <a:rPr lang="en-US" sz="2800" dirty="0" smtClean="0">
                <a:solidFill>
                  <a:srgbClr val="FF0000"/>
                </a:solidFill>
              </a:rPr>
              <a:t>Optimal!</a:t>
            </a:r>
          </a:p>
          <a:p>
            <a:endParaRPr lang="en-US" sz="2800" dirty="0" smtClean="0">
              <a:sym typeface="Symbol" panose="05050102010706020507" pitchFamily="18" charset="2"/>
            </a:endParaRPr>
          </a:p>
          <a:p>
            <a:r>
              <a:rPr lang="en-US" sz="2800" dirty="0" smtClean="0">
                <a:solidFill>
                  <a:srgbClr val="0070C0"/>
                </a:solidFill>
                <a:sym typeface="Symbol" panose="05050102010706020507" pitchFamily="18" charset="2"/>
              </a:rPr>
              <a:t>     same as MAP if </a:t>
            </a:r>
            <a:r>
              <a:rPr lang="en-US" sz="2800" dirty="0">
                <a:solidFill>
                  <a:srgbClr val="0070C0"/>
                </a:solidFill>
                <a:sym typeface="Symbol" panose="05050102010706020507" pitchFamily="18" charset="2"/>
              </a:rPr>
              <a:t>(</a:t>
            </a:r>
            <a:r>
              <a:rPr lang="en-US" sz="2800" dirty="0" err="1">
                <a:solidFill>
                  <a:srgbClr val="0070C0"/>
                </a:solidFill>
                <a:sym typeface="Symbol" panose="05050102010706020507" pitchFamily="18" charset="2"/>
              </a:rPr>
              <a:t>i|j</a:t>
            </a:r>
            <a:r>
              <a:rPr lang="en-US" sz="2800" dirty="0" smtClean="0">
                <a:solidFill>
                  <a:srgbClr val="0070C0"/>
                </a:solidFill>
                <a:sym typeface="Symbol" panose="05050102010706020507" pitchFamily="18" charset="2"/>
              </a:rPr>
              <a:t>) = </a:t>
            </a:r>
            <a:r>
              <a:rPr lang="en-US" sz="2800" baseline="-25000" dirty="0" err="1" smtClean="0">
                <a:solidFill>
                  <a:srgbClr val="0070C0"/>
                </a:solidFill>
                <a:sym typeface="Symbol" panose="05050102010706020507" pitchFamily="18" charset="2"/>
              </a:rPr>
              <a:t>ij</a:t>
            </a:r>
            <a:endParaRPr lang="en-US" sz="2800" baseline="-25000" dirty="0" smtClean="0">
              <a:solidFill>
                <a:srgbClr val="0070C0"/>
              </a:solidFill>
              <a:sym typeface="Symbol" panose="05050102010706020507" pitchFamily="18" charset="2"/>
            </a:endParaRPr>
          </a:p>
        </p:txBody>
      </p:sp>
      <p:sp>
        <p:nvSpPr>
          <p:cNvPr id="5" name="Rectangle 4"/>
          <p:cNvSpPr/>
          <p:nvPr/>
        </p:nvSpPr>
        <p:spPr>
          <a:xfrm>
            <a:off x="4762500" y="5915228"/>
            <a:ext cx="4233851" cy="523220"/>
          </a:xfrm>
          <a:prstGeom prst="rect">
            <a:avLst/>
          </a:prstGeom>
        </p:spPr>
        <p:txBody>
          <a:bodyPr wrap="none">
            <a:spAutoFit/>
          </a:bodyPr>
          <a:lstStyle/>
          <a:p>
            <a:r>
              <a:rPr lang="en-US" sz="2800">
                <a:solidFill>
                  <a:prstClr val="black"/>
                </a:solidFill>
                <a:sym typeface="Symbol" panose="05050102010706020507" pitchFamily="18" charset="2"/>
              </a:rPr>
              <a:t> </a:t>
            </a:r>
            <a:r>
              <a:rPr lang="en-US" sz="2800" smtClean="0">
                <a:solidFill>
                  <a:prstClr val="black"/>
                </a:solidFill>
                <a:sym typeface="Symbol" panose="05050102010706020507" pitchFamily="18" charset="2"/>
              </a:rPr>
              <a:t>(1|2) </a:t>
            </a:r>
            <a:r>
              <a:rPr lang="en-US" sz="2800">
                <a:solidFill>
                  <a:prstClr val="black"/>
                </a:solidFill>
                <a:sym typeface="Symbol" panose="05050102010706020507" pitchFamily="18" charset="2"/>
              </a:rPr>
              <a:t>= </a:t>
            </a:r>
            <a:r>
              <a:rPr lang="en-US" sz="2800" smtClean="0">
                <a:solidFill>
                  <a:prstClr val="black"/>
                </a:solidFill>
                <a:sym typeface="Symbol" panose="05050102010706020507" pitchFamily="18" charset="2"/>
              </a:rPr>
              <a:t>$ 1;  </a:t>
            </a:r>
            <a:r>
              <a:rPr lang="en-US" smtClean="0">
                <a:solidFill>
                  <a:prstClr val="black"/>
                </a:solidFill>
                <a:sym typeface="Symbol" panose="05050102010706020507" pitchFamily="18" charset="2"/>
              </a:rPr>
              <a:t> </a:t>
            </a:r>
            <a:r>
              <a:rPr lang="en-US" sz="2800">
                <a:solidFill>
                  <a:prstClr val="black"/>
                </a:solidFill>
                <a:sym typeface="Symbol" panose="05050102010706020507" pitchFamily="18" charset="2"/>
              </a:rPr>
              <a:t>(2|1) = $ 10</a:t>
            </a:r>
            <a:endParaRPr lang="en-US" sz="2800">
              <a:solidFill>
                <a:prstClr val="black"/>
              </a:solidFill>
            </a:endParaRPr>
          </a:p>
        </p:txBody>
      </p:sp>
      <p:grpSp>
        <p:nvGrpSpPr>
          <p:cNvPr id="11" name="Group 10"/>
          <p:cNvGrpSpPr/>
          <p:nvPr/>
        </p:nvGrpSpPr>
        <p:grpSpPr>
          <a:xfrm>
            <a:off x="4762500" y="2468130"/>
            <a:ext cx="4371975" cy="3255005"/>
            <a:chOff x="4762500" y="2468130"/>
            <a:chExt cx="4371975" cy="3255005"/>
          </a:xfrm>
        </p:grpSpPr>
        <p:pic>
          <p:nvPicPr>
            <p:cNvPr id="3" name="Picture 2"/>
            <p:cNvPicPr>
              <a:picLocks noChangeAspect="1"/>
            </p:cNvPicPr>
            <p:nvPr/>
          </p:nvPicPr>
          <p:blipFill rotWithShape="1">
            <a:blip r:embed="rId3"/>
            <a:srcRect r="218" b="15835"/>
            <a:stretch/>
          </p:blipFill>
          <p:spPr>
            <a:xfrm>
              <a:off x="4762500" y="2468130"/>
              <a:ext cx="4371975" cy="3094470"/>
            </a:xfrm>
            <a:prstGeom prst="rect">
              <a:avLst/>
            </a:prstGeom>
          </p:spPr>
        </p:pic>
        <p:cxnSp>
          <p:nvCxnSpPr>
            <p:cNvPr id="8" name="Straight Connector 7"/>
            <p:cNvCxnSpPr/>
            <p:nvPr/>
          </p:nvCxnSpPr>
          <p:spPr>
            <a:xfrm flipH="1">
              <a:off x="7823798" y="2889775"/>
              <a:ext cx="542925" cy="2833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Date Placeholder 8"/>
          <p:cNvSpPr>
            <a:spLocks noGrp="1"/>
          </p:cNvSpPr>
          <p:nvPr>
            <p:ph type="dt" sz="half" idx="10"/>
          </p:nvPr>
        </p:nvSpPr>
        <p:spPr/>
        <p:txBody>
          <a:bodyPr/>
          <a:lstStyle/>
          <a:p>
            <a:r>
              <a:rPr lang="en-US" smtClean="0"/>
              <a:t>6/9/2016</a:t>
            </a:r>
            <a:endParaRPr lang="en-US"/>
          </a:p>
        </p:txBody>
      </p:sp>
      <p:sp>
        <p:nvSpPr>
          <p:cNvPr id="10" name="Slide Number Placeholder 9"/>
          <p:cNvSpPr>
            <a:spLocks noGrp="1"/>
          </p:cNvSpPr>
          <p:nvPr>
            <p:ph type="sldNum" sz="quarter" idx="12"/>
          </p:nvPr>
        </p:nvSpPr>
        <p:spPr/>
        <p:txBody>
          <a:bodyPr/>
          <a:lstStyle/>
          <a:p>
            <a:fld id="{970E2D04-84C5-408C-98CC-3D34E6F80BA5}" type="slidenum">
              <a:rPr lang="en-US" smtClean="0"/>
              <a:t>15</a:t>
            </a:fld>
            <a:endParaRPr lang="en-US"/>
          </a:p>
        </p:txBody>
      </p:sp>
    </p:spTree>
    <p:extLst>
      <p:ext uri="{BB962C8B-B14F-4D97-AF65-F5344CB8AC3E}">
        <p14:creationId xmlns:p14="http://schemas.microsoft.com/office/powerpoint/2010/main" val="116312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3" name="Slide Number Placeholder 2"/>
          <p:cNvSpPr>
            <a:spLocks noGrp="1"/>
          </p:cNvSpPr>
          <p:nvPr>
            <p:ph type="sldNum" sz="quarter" idx="12"/>
          </p:nvPr>
        </p:nvSpPr>
        <p:spPr>
          <a:xfrm>
            <a:off x="6457949" y="6356351"/>
            <a:ext cx="2057400" cy="365125"/>
          </a:xfrm>
        </p:spPr>
        <p:txBody>
          <a:bodyPr/>
          <a:lstStyle/>
          <a:p>
            <a:fld id="{5B4B56C8-1564-4FAF-A974-FA993BA36C34}" type="slidenum">
              <a:rPr lang="en-US" altLang="en-US" smtClean="0">
                <a:solidFill>
                  <a:srgbClr val="000000"/>
                </a:solidFill>
              </a:rPr>
              <a:pPr/>
              <a:t>16</a:t>
            </a:fld>
            <a:endParaRPr lang="en-US" altLang="en-US">
              <a:solidFill>
                <a:srgbClr val="000000"/>
              </a:solidFill>
            </a:endParaRPr>
          </a:p>
        </p:txBody>
      </p:sp>
      <p:sp>
        <p:nvSpPr>
          <p:cNvPr id="4" name="TextBox 3"/>
          <p:cNvSpPr txBox="1"/>
          <p:nvPr/>
        </p:nvSpPr>
        <p:spPr>
          <a:xfrm>
            <a:off x="447472" y="0"/>
            <a:ext cx="8466462" cy="5786199"/>
          </a:xfrm>
          <a:prstGeom prst="rect">
            <a:avLst/>
          </a:prstGeom>
          <a:noFill/>
        </p:spPr>
        <p:txBody>
          <a:bodyPr wrap="square" rtlCol="0">
            <a:spAutoFit/>
          </a:bodyPr>
          <a:lstStyle/>
          <a:p>
            <a:pPr algn="ctr"/>
            <a:r>
              <a:rPr lang="en-US" sz="3200" dirty="0" smtClean="0"/>
              <a:t>Other probability distributions used in statistical classification</a:t>
            </a:r>
          </a:p>
          <a:p>
            <a:endParaRPr lang="en-US" dirty="0"/>
          </a:p>
          <a:p>
            <a:r>
              <a:rPr lang="en-US" sz="2400" dirty="0" smtClean="0">
                <a:solidFill>
                  <a:srgbClr val="FF0000"/>
                </a:solidFill>
              </a:rPr>
              <a:t>Bernoulli/ Beta 	</a:t>
            </a:r>
            <a:r>
              <a:rPr lang="en-US" sz="2400" dirty="0">
                <a:solidFill>
                  <a:srgbClr val="FF0000"/>
                </a:solidFill>
              </a:rPr>
              <a:t>Multinomial</a:t>
            </a:r>
            <a:r>
              <a:rPr lang="en-US" sz="2400" dirty="0" smtClean="0">
                <a:solidFill>
                  <a:srgbClr val="FF0000"/>
                </a:solidFill>
              </a:rPr>
              <a:t>/Dirichlet </a:t>
            </a:r>
            <a:r>
              <a:rPr lang="en-US" sz="2400" dirty="0" smtClean="0"/>
              <a:t>(</a:t>
            </a:r>
            <a:r>
              <a:rPr lang="en-US" sz="2400" i="1" dirty="0" smtClean="0"/>
              <a:t>conjugates</a:t>
            </a:r>
            <a:r>
              <a:rPr lang="en-US" sz="2400" dirty="0" smtClean="0"/>
              <a:t> </a:t>
            </a:r>
            <a:r>
              <a:rPr lang="en-US" sz="2400" dirty="0"/>
              <a:t>for </a:t>
            </a:r>
            <a:r>
              <a:rPr lang="en-US" sz="2400" dirty="0" smtClean="0"/>
              <a:t>0/1)</a:t>
            </a:r>
          </a:p>
          <a:p>
            <a:endParaRPr lang="en-US" sz="2400" dirty="0" smtClean="0"/>
          </a:p>
          <a:p>
            <a:r>
              <a:rPr lang="en-US" sz="2400" dirty="0" smtClean="0">
                <a:solidFill>
                  <a:srgbClr val="FF0000"/>
                </a:solidFill>
              </a:rPr>
              <a:t>Lognormal </a:t>
            </a:r>
            <a:r>
              <a:rPr lang="en-US" sz="2400" dirty="0" smtClean="0"/>
              <a:t>(for product of independent Gaussian variables)</a:t>
            </a:r>
          </a:p>
          <a:p>
            <a:r>
              <a:rPr lang="en-US" sz="2400" dirty="0" smtClean="0">
                <a:solidFill>
                  <a:srgbClr val="FF0000"/>
                </a:solidFill>
              </a:rPr>
              <a:t>Chi-square </a:t>
            </a:r>
            <a:r>
              <a:rPr lang="en-US" sz="2400" dirty="0" smtClean="0"/>
              <a:t>(sum of squares of </a:t>
            </a:r>
            <a:r>
              <a:rPr lang="en-US" sz="2400" dirty="0" err="1" smtClean="0"/>
              <a:t>Gausians</a:t>
            </a:r>
            <a:r>
              <a:rPr lang="en-US" sz="2400" dirty="0" smtClean="0"/>
              <a:t>)</a:t>
            </a:r>
            <a:endParaRPr lang="en-US" sz="2400" dirty="0"/>
          </a:p>
          <a:p>
            <a:endParaRPr lang="en-US" sz="2400" dirty="0"/>
          </a:p>
          <a:p>
            <a:r>
              <a:rPr lang="en-US" sz="2400" dirty="0" smtClean="0">
                <a:solidFill>
                  <a:srgbClr val="FF0000"/>
                </a:solidFill>
              </a:rPr>
              <a:t>Logistic</a:t>
            </a:r>
            <a:r>
              <a:rPr lang="en-US" sz="2400" dirty="0" smtClean="0"/>
              <a:t> for categorical dependent variables</a:t>
            </a:r>
          </a:p>
          <a:p>
            <a:endParaRPr lang="en-US" sz="2400" dirty="0"/>
          </a:p>
          <a:p>
            <a:r>
              <a:rPr lang="en-US" sz="2400" dirty="0" smtClean="0">
                <a:solidFill>
                  <a:srgbClr val="FF0000"/>
                </a:solidFill>
              </a:rPr>
              <a:t>Poisson </a:t>
            </a:r>
            <a:r>
              <a:rPr lang="en-US" sz="2400" dirty="0"/>
              <a:t>and </a:t>
            </a:r>
            <a:r>
              <a:rPr lang="en-US" sz="2400" dirty="0" smtClean="0">
                <a:solidFill>
                  <a:srgbClr val="FF0000"/>
                </a:solidFill>
              </a:rPr>
              <a:t>Exponentia</a:t>
            </a:r>
            <a:r>
              <a:rPr lang="en-US" sz="2400" dirty="0" smtClean="0"/>
              <a:t>l distributions in sequence </a:t>
            </a:r>
            <a:r>
              <a:rPr lang="en-US" sz="2400" dirty="0"/>
              <a:t>analysis </a:t>
            </a:r>
            <a:endParaRPr lang="en-US" sz="2400" dirty="0" smtClean="0"/>
          </a:p>
          <a:p>
            <a:r>
              <a:rPr lang="en-US" sz="2400" dirty="0" smtClean="0"/>
              <a:t>(</a:t>
            </a:r>
            <a:r>
              <a:rPr lang="en-US" sz="2400" dirty="0"/>
              <a:t>e.g. internet traffic) </a:t>
            </a:r>
            <a:endParaRPr lang="en-US" sz="2400" dirty="0" smtClean="0"/>
          </a:p>
          <a:p>
            <a:endParaRPr lang="en-US" sz="2400" dirty="0"/>
          </a:p>
          <a:p>
            <a:r>
              <a:rPr lang="en-US" sz="2400" dirty="0">
                <a:solidFill>
                  <a:srgbClr val="FF0000"/>
                </a:solidFill>
              </a:rPr>
              <a:t>Uniform</a:t>
            </a:r>
            <a:r>
              <a:rPr lang="en-US" sz="2400" dirty="0"/>
              <a:t>  - </a:t>
            </a:r>
            <a:r>
              <a:rPr lang="en-US" sz="2400" dirty="0" smtClean="0"/>
              <a:t>special case of </a:t>
            </a:r>
            <a:r>
              <a:rPr lang="en-US" sz="2400" i="1" dirty="0" smtClean="0"/>
              <a:t>Beta</a:t>
            </a:r>
            <a:r>
              <a:rPr lang="en-US" sz="2400" dirty="0" smtClean="0"/>
              <a:t>, mainly </a:t>
            </a:r>
            <a:r>
              <a:rPr lang="en-US" sz="2400" dirty="0"/>
              <a:t>for illustrative examples</a:t>
            </a:r>
          </a:p>
          <a:p>
            <a:r>
              <a:rPr lang="en-US" sz="2400" dirty="0">
                <a:solidFill>
                  <a:srgbClr val="0070C0"/>
                </a:solidFill>
              </a:rPr>
              <a:t>In nature, uniform distributions are rarer than a hen’s tooth!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069" y="2374168"/>
            <a:ext cx="1805190" cy="1540052"/>
          </a:xfrm>
          <a:prstGeom prst="rect">
            <a:avLst/>
          </a:prstGeom>
        </p:spPr>
      </p:pic>
    </p:spTree>
    <p:extLst>
      <p:ext uri="{BB962C8B-B14F-4D97-AF65-F5344CB8AC3E}">
        <p14:creationId xmlns:p14="http://schemas.microsoft.com/office/powerpoint/2010/main" val="3550221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6/9/2016</a:t>
            </a:r>
            <a:endParaRPr lang="en-US">
              <a:solidFill>
                <a:srgbClr val="000000"/>
              </a:solidFill>
            </a:endParaRPr>
          </a:p>
        </p:txBody>
      </p:sp>
      <p:sp>
        <p:nvSpPr>
          <p:cNvPr id="3" name="Slide Number Placeholder 2"/>
          <p:cNvSpPr>
            <a:spLocks noGrp="1"/>
          </p:cNvSpPr>
          <p:nvPr>
            <p:ph type="sldNum" sz="quarter" idx="12"/>
          </p:nvPr>
        </p:nvSpPr>
        <p:spPr/>
        <p:txBody>
          <a:bodyPr/>
          <a:lstStyle/>
          <a:p>
            <a:fld id="{E4E33580-9EE4-40B4-9625-DA609D81F59B}" type="slidenum">
              <a:rPr lang="en-US" smtClean="0">
                <a:solidFill>
                  <a:srgbClr val="000000"/>
                </a:solidFill>
              </a:rPr>
              <a:pPr/>
              <a:t>17</a:t>
            </a:fld>
            <a:endParaRPr lang="en-US">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1296056"/>
            <a:ext cx="6432550" cy="5157131"/>
          </a:xfrm>
          <a:prstGeom prst="rect">
            <a:avLst/>
          </a:prstGeom>
        </p:spPr>
      </p:pic>
      <p:sp>
        <p:nvSpPr>
          <p:cNvPr id="5" name="TextBox 4"/>
          <p:cNvSpPr txBox="1"/>
          <p:nvPr/>
        </p:nvSpPr>
        <p:spPr>
          <a:xfrm>
            <a:off x="1912942" y="137219"/>
            <a:ext cx="5719836" cy="1077218"/>
          </a:xfrm>
          <a:prstGeom prst="rect">
            <a:avLst/>
          </a:prstGeom>
          <a:noFill/>
        </p:spPr>
        <p:txBody>
          <a:bodyPr wrap="none" rtlCol="0">
            <a:spAutoFit/>
          </a:bodyPr>
          <a:lstStyle/>
          <a:p>
            <a:r>
              <a:rPr lang="en-US" sz="3200" dirty="0" err="1" smtClean="0"/>
              <a:t>Parzen</a:t>
            </a:r>
            <a:r>
              <a:rPr lang="en-US" sz="3200" dirty="0" smtClean="0"/>
              <a:t> Widows for estimating </a:t>
            </a:r>
          </a:p>
          <a:p>
            <a:r>
              <a:rPr lang="en-US" sz="3200" dirty="0" smtClean="0"/>
              <a:t>empirical probability density</a:t>
            </a:r>
            <a:r>
              <a:rPr lang="en-US" dirty="0" smtClean="0"/>
              <a:t> </a:t>
            </a:r>
            <a:endParaRPr lang="en-US" dirty="0"/>
          </a:p>
        </p:txBody>
      </p:sp>
    </p:spTree>
    <p:extLst>
      <p:ext uri="{BB962C8B-B14F-4D97-AF65-F5344CB8AC3E}">
        <p14:creationId xmlns:p14="http://schemas.microsoft.com/office/powerpoint/2010/main" val="367956105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6/9/2016</a:t>
            </a:r>
            <a:endParaRPr lang="en-US"/>
          </a:p>
        </p:txBody>
      </p:sp>
      <p:sp>
        <p:nvSpPr>
          <p:cNvPr id="3" name="Slide Number Placeholder 2"/>
          <p:cNvSpPr>
            <a:spLocks noGrp="1"/>
          </p:cNvSpPr>
          <p:nvPr>
            <p:ph type="sldNum" sz="quarter" idx="12"/>
          </p:nvPr>
        </p:nvSpPr>
        <p:spPr/>
        <p:txBody>
          <a:bodyPr/>
          <a:lstStyle/>
          <a:p>
            <a:fld id="{970E2D04-84C5-408C-98CC-3D34E6F80BA5}" type="slidenum">
              <a:rPr lang="en-US" smtClean="0"/>
              <a:t>18</a:t>
            </a:fld>
            <a:endParaRPr lang="en-US"/>
          </a:p>
        </p:txBody>
      </p:sp>
      <p:sp>
        <p:nvSpPr>
          <p:cNvPr id="4" name="TextBox 3"/>
          <p:cNvSpPr txBox="1"/>
          <p:nvPr/>
        </p:nvSpPr>
        <p:spPr>
          <a:xfrm>
            <a:off x="1657350" y="106219"/>
            <a:ext cx="6589304" cy="584775"/>
          </a:xfrm>
          <a:prstGeom prst="rect">
            <a:avLst/>
          </a:prstGeom>
          <a:noFill/>
        </p:spPr>
        <p:txBody>
          <a:bodyPr wrap="none" rtlCol="0">
            <a:spAutoFit/>
          </a:bodyPr>
          <a:lstStyle/>
          <a:p>
            <a:r>
              <a:rPr lang="en-US" sz="3200" dirty="0" smtClean="0"/>
              <a:t>Generative vs. Discriminative Training</a:t>
            </a:r>
            <a:endParaRPr lang="en-US" sz="3200" dirty="0"/>
          </a:p>
        </p:txBody>
      </p:sp>
      <p:sp>
        <p:nvSpPr>
          <p:cNvPr id="5" name="TextBox 4"/>
          <p:cNvSpPr txBox="1"/>
          <p:nvPr/>
        </p:nvSpPr>
        <p:spPr>
          <a:xfrm>
            <a:off x="628650" y="1028700"/>
            <a:ext cx="8035635" cy="4678204"/>
          </a:xfrm>
          <a:prstGeom prst="rect">
            <a:avLst/>
          </a:prstGeom>
          <a:noFill/>
        </p:spPr>
        <p:txBody>
          <a:bodyPr wrap="square" rtlCol="0">
            <a:spAutoFit/>
          </a:bodyPr>
          <a:lstStyle/>
          <a:p>
            <a:r>
              <a:rPr lang="en-US" sz="2800" b="1" dirty="0" smtClean="0"/>
              <a:t>Generative:</a:t>
            </a:r>
          </a:p>
          <a:p>
            <a:r>
              <a:rPr lang="en-US" sz="2800" dirty="0" smtClean="0"/>
              <a:t>Estimate class-conditional feature probabilities and class priors, then use Bayes formula to calculate  posterior probabilities and decision boundaries.</a:t>
            </a:r>
          </a:p>
          <a:p>
            <a:endParaRPr lang="en-US" sz="2800" b="1" dirty="0" smtClean="0"/>
          </a:p>
          <a:p>
            <a:r>
              <a:rPr lang="en-US" sz="2800" b="1" dirty="0" smtClean="0"/>
              <a:t>Discriminative:</a:t>
            </a:r>
          </a:p>
          <a:p>
            <a:r>
              <a:rPr lang="en-US" sz="2800" dirty="0" smtClean="0"/>
              <a:t>Estimate </a:t>
            </a:r>
          </a:p>
          <a:p>
            <a:r>
              <a:rPr lang="en-US" sz="2800" dirty="0" smtClean="0">
                <a:solidFill>
                  <a:srgbClr val="FF0000"/>
                </a:solidFill>
              </a:rPr>
              <a:t>posterior </a:t>
            </a:r>
            <a:r>
              <a:rPr lang="en-US" sz="2800" dirty="0">
                <a:solidFill>
                  <a:srgbClr val="FF0000"/>
                </a:solidFill>
              </a:rPr>
              <a:t>probabilities</a:t>
            </a:r>
            <a:r>
              <a:rPr lang="en-US" sz="2800" dirty="0"/>
              <a:t> </a:t>
            </a:r>
            <a:endParaRPr lang="en-US" sz="2800" dirty="0" smtClean="0"/>
          </a:p>
          <a:p>
            <a:r>
              <a:rPr lang="en-US" sz="2800" dirty="0" smtClean="0"/>
              <a:t>or </a:t>
            </a:r>
            <a:r>
              <a:rPr lang="en-US" sz="2800" dirty="0">
                <a:solidFill>
                  <a:srgbClr val="FF0000"/>
                </a:solidFill>
              </a:rPr>
              <a:t>decision </a:t>
            </a:r>
            <a:r>
              <a:rPr lang="en-US" sz="2800" dirty="0" smtClean="0">
                <a:solidFill>
                  <a:srgbClr val="FF0000"/>
                </a:solidFill>
              </a:rPr>
              <a:t>boundaries</a:t>
            </a:r>
            <a:r>
              <a:rPr lang="en-US" sz="2800" dirty="0" smtClean="0"/>
              <a:t> </a:t>
            </a:r>
          </a:p>
          <a:p>
            <a:r>
              <a:rPr lang="en-US" sz="2800" dirty="0" smtClean="0"/>
              <a:t>directly.</a:t>
            </a:r>
            <a:endParaRPr lang="en-US" sz="2800" dirty="0"/>
          </a:p>
          <a:p>
            <a:pPr marL="342900" indent="-342900">
              <a:buAutoNum type="arabicPeriod"/>
            </a:pPr>
            <a:endParaRPr lang="en-US" dirty="0"/>
          </a:p>
        </p:txBody>
      </p:sp>
      <p:pic>
        <p:nvPicPr>
          <p:cNvPr id="6" name="Picture 5"/>
          <p:cNvPicPr>
            <a:picLocks noChangeAspect="1"/>
          </p:cNvPicPr>
          <p:nvPr/>
        </p:nvPicPr>
        <p:blipFill>
          <a:blip r:embed="rId3"/>
          <a:stretch>
            <a:fillRect/>
          </a:stretch>
        </p:blipFill>
        <p:spPr>
          <a:xfrm>
            <a:off x="4178300" y="2889251"/>
            <a:ext cx="4622800" cy="3467100"/>
          </a:xfrm>
          <a:prstGeom prst="rect">
            <a:avLst/>
          </a:prstGeom>
        </p:spPr>
      </p:pic>
    </p:spTree>
    <p:extLst>
      <p:ext uri="{BB962C8B-B14F-4D97-AF65-F5344CB8AC3E}">
        <p14:creationId xmlns:p14="http://schemas.microsoft.com/office/powerpoint/2010/main" val="741816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5169" y="1128352"/>
            <a:ext cx="3071892" cy="571500"/>
            <a:chOff x="73888" y="1102937"/>
            <a:chExt cx="3071892" cy="571500"/>
          </a:xfrm>
        </p:grpSpPr>
        <p:grpSp>
          <p:nvGrpSpPr>
            <p:cNvPr id="4" name="Group 3"/>
            <p:cNvGrpSpPr/>
            <p:nvPr/>
          </p:nvGrpSpPr>
          <p:grpSpPr>
            <a:xfrm>
              <a:off x="73888" y="1364578"/>
              <a:ext cx="2765178" cy="114300"/>
              <a:chOff x="1465077" y="2914650"/>
              <a:chExt cx="2765178" cy="114300"/>
            </a:xfrm>
          </p:grpSpPr>
          <p:sp>
            <p:nvSpPr>
              <p:cNvPr id="109571" name="Line 3"/>
              <p:cNvSpPr>
                <a:spLocks noChangeShapeType="1"/>
              </p:cNvSpPr>
              <p:nvPr/>
            </p:nvSpPr>
            <p:spPr bwMode="auto">
              <a:xfrm>
                <a:off x="1465077" y="3016276"/>
                <a:ext cx="2765178" cy="7912"/>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109572" name="Line 4"/>
              <p:cNvSpPr>
                <a:spLocks noChangeShapeType="1"/>
              </p:cNvSpPr>
              <p:nvPr/>
            </p:nvSpPr>
            <p:spPr bwMode="auto">
              <a:xfrm>
                <a:off x="2686050" y="2914650"/>
                <a:ext cx="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grpSp>
        <p:grpSp>
          <p:nvGrpSpPr>
            <p:cNvPr id="3" name="Group 2"/>
            <p:cNvGrpSpPr/>
            <p:nvPr/>
          </p:nvGrpSpPr>
          <p:grpSpPr>
            <a:xfrm>
              <a:off x="357837" y="1102937"/>
              <a:ext cx="2787943" cy="571500"/>
              <a:chOff x="1729075" y="2686050"/>
              <a:chExt cx="2787943" cy="571500"/>
            </a:xfrm>
          </p:grpSpPr>
          <p:sp>
            <p:nvSpPr>
              <p:cNvPr id="109573" name="Text Box 5"/>
              <p:cNvSpPr txBox="1">
                <a:spLocks noChangeArrowheads="1"/>
              </p:cNvSpPr>
              <p:nvPr/>
            </p:nvSpPr>
            <p:spPr bwMode="auto">
              <a:xfrm>
                <a:off x="1729075" y="2841983"/>
                <a:ext cx="27879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dirty="0">
                    <a:solidFill>
                      <a:srgbClr val="000000"/>
                    </a:solidFill>
                    <a:latin typeface="AvantGarde" pitchFamily="34" charset="0"/>
                  </a:rPr>
                  <a:t>o</a:t>
                </a:r>
                <a:r>
                  <a:rPr lang="en-US" altLang="en-US" b="1" dirty="0" smtClean="0">
                    <a:solidFill>
                      <a:srgbClr val="000000"/>
                    </a:solidFill>
                    <a:latin typeface="AvantGarde" pitchFamily="34" charset="0"/>
                  </a:rPr>
                  <a:t>     +       +          o        x</a:t>
                </a:r>
                <a:endParaRPr lang="en-US" altLang="en-US" b="1" dirty="0">
                  <a:solidFill>
                    <a:srgbClr val="000000"/>
                  </a:solidFill>
                  <a:latin typeface="AvantGarde" pitchFamily="34" charset="0"/>
                </a:endParaRPr>
              </a:p>
            </p:txBody>
          </p:sp>
          <p:grpSp>
            <p:nvGrpSpPr>
              <p:cNvPr id="109599" name="Group 31"/>
              <p:cNvGrpSpPr>
                <a:grpSpLocks/>
              </p:cNvGrpSpPr>
              <p:nvPr/>
            </p:nvGrpSpPr>
            <p:grpSpPr bwMode="auto">
              <a:xfrm>
                <a:off x="2057400" y="2686050"/>
                <a:ext cx="1276350" cy="571500"/>
                <a:chOff x="768" y="1536"/>
                <a:chExt cx="1072" cy="480"/>
              </a:xfrm>
            </p:grpSpPr>
            <p:sp>
              <p:nvSpPr>
                <p:cNvPr id="109600" name="Line 32"/>
                <p:cNvSpPr>
                  <a:spLocks noChangeShapeType="1"/>
                </p:cNvSpPr>
                <p:nvPr/>
              </p:nvSpPr>
              <p:spPr bwMode="auto">
                <a:xfrm>
                  <a:off x="768" y="1536"/>
                  <a:ext cx="0" cy="48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109601" name="Line 33"/>
                <p:cNvSpPr>
                  <a:spLocks noChangeShapeType="1"/>
                </p:cNvSpPr>
                <p:nvPr/>
              </p:nvSpPr>
              <p:spPr bwMode="auto">
                <a:xfrm>
                  <a:off x="1840" y="1584"/>
                  <a:ext cx="0" cy="38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grpSp>
        </p:grpSp>
      </p:grpSp>
      <p:sp>
        <p:nvSpPr>
          <p:cNvPr id="35" name="Slide Number Placeholder 3"/>
          <p:cNvSpPr>
            <a:spLocks noGrp="1"/>
          </p:cNvSpPr>
          <p:nvPr>
            <p:ph type="sldNum" sz="quarter" idx="12"/>
          </p:nvPr>
        </p:nvSpPr>
        <p:spPr/>
        <p:txBody>
          <a:bodyPr/>
          <a:lstStyle/>
          <a:p>
            <a:fld id="{74F8CC00-0F69-4573-AA1E-9039C67C9CC0}" type="slidenum">
              <a:rPr lang="en-US" altLang="en-US">
                <a:solidFill>
                  <a:srgbClr val="000000"/>
                </a:solidFill>
              </a:rPr>
              <a:pPr/>
              <a:t>19</a:t>
            </a:fld>
            <a:endParaRPr lang="en-US" altLang="en-US" dirty="0">
              <a:solidFill>
                <a:srgbClr val="000000"/>
              </a:solidFill>
            </a:endParaRPr>
          </a:p>
        </p:txBody>
      </p:sp>
      <p:sp>
        <p:nvSpPr>
          <p:cNvPr id="109570" name="Text Box 2"/>
          <p:cNvSpPr txBox="1">
            <a:spLocks noChangeArrowheads="1"/>
          </p:cNvSpPr>
          <p:nvPr/>
        </p:nvSpPr>
        <p:spPr bwMode="auto">
          <a:xfrm>
            <a:off x="1397448" y="284493"/>
            <a:ext cx="6463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200" dirty="0" smtClean="0">
                <a:solidFill>
                  <a:srgbClr val="000000"/>
                </a:solidFill>
                <a:latin typeface="Arial" panose="020B0604020202020204" pitchFamily="34" charset="0"/>
              </a:rPr>
              <a:t>Support Vector Machine: </a:t>
            </a:r>
            <a:r>
              <a:rPr lang="en-US" altLang="en-US" sz="3200" dirty="0" err="1" smtClean="0">
                <a:solidFill>
                  <a:srgbClr val="000000"/>
                </a:solidFill>
                <a:latin typeface="Arial" panose="020B0604020202020204" pitchFamily="34" charset="0"/>
              </a:rPr>
              <a:t>1D</a:t>
            </a:r>
            <a:r>
              <a:rPr lang="en-US" altLang="en-US" sz="3200" dirty="0" smtClean="0">
                <a:solidFill>
                  <a:srgbClr val="000000"/>
                </a:solidFill>
                <a:latin typeface="Arial" panose="020B0604020202020204" pitchFamily="34" charset="0"/>
              </a:rPr>
              <a:t> </a:t>
            </a:r>
            <a:r>
              <a:rPr lang="en-US" altLang="en-US" sz="3200" dirty="0" smtClean="0">
                <a:solidFill>
                  <a:srgbClr val="000000"/>
                </a:solidFill>
                <a:latin typeface="Arial" panose="020B0604020202020204" pitchFamily="34" charset="0"/>
                <a:sym typeface="Wingdings" panose="05000000000000000000" pitchFamily="2" charset="2"/>
              </a:rPr>
              <a:t> </a:t>
            </a:r>
            <a:r>
              <a:rPr lang="en-US" altLang="en-US" sz="3200" dirty="0" err="1" smtClean="0">
                <a:solidFill>
                  <a:srgbClr val="000000"/>
                </a:solidFill>
                <a:latin typeface="Arial" panose="020B0604020202020204" pitchFamily="34" charset="0"/>
                <a:sym typeface="Wingdings" panose="05000000000000000000" pitchFamily="2" charset="2"/>
              </a:rPr>
              <a:t>2D</a:t>
            </a:r>
            <a:endParaRPr lang="en-US" altLang="en-US" sz="3200" dirty="0">
              <a:solidFill>
                <a:srgbClr val="000000"/>
              </a:solidFill>
              <a:latin typeface="Arial" panose="020B0604020202020204" pitchFamily="34" charset="0"/>
            </a:endParaRPr>
          </a:p>
        </p:txBody>
      </p:sp>
      <p:sp>
        <p:nvSpPr>
          <p:cNvPr id="109576" name="AutoShape 8"/>
          <p:cNvSpPr>
            <a:spLocks noChangeArrowheads="1"/>
          </p:cNvSpPr>
          <p:nvPr/>
        </p:nvSpPr>
        <p:spPr bwMode="auto">
          <a:xfrm rot="1482570">
            <a:off x="3497905" y="1532193"/>
            <a:ext cx="1316516" cy="391964"/>
          </a:xfrm>
          <a:prstGeom prst="right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109577" name="Text Box 9"/>
          <p:cNvSpPr txBox="1">
            <a:spLocks noChangeArrowheads="1"/>
          </p:cNvSpPr>
          <p:nvPr/>
        </p:nvSpPr>
        <p:spPr bwMode="auto">
          <a:xfrm>
            <a:off x="-33863" y="2664694"/>
            <a:ext cx="4310904" cy="83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panose="020B0604020202020204" pitchFamily="34" charset="0"/>
              </a:rPr>
              <a:t>Kernel-induced transformation</a:t>
            </a:r>
          </a:p>
          <a:p>
            <a:pPr fontAlgn="base">
              <a:spcBef>
                <a:spcPct val="0"/>
              </a:spcBef>
              <a:spcAft>
                <a:spcPct val="0"/>
              </a:spcAft>
            </a:pPr>
            <a:r>
              <a:rPr lang="en-US" altLang="en-US" sz="2400" dirty="0">
                <a:solidFill>
                  <a:srgbClr val="000000"/>
                </a:solidFill>
                <a:latin typeface="Arial" panose="020B0604020202020204" pitchFamily="34" charset="0"/>
              </a:rPr>
              <a:t>	</a:t>
            </a:r>
            <a:r>
              <a:rPr lang="en-US" altLang="en-US" sz="2400" dirty="0" smtClean="0">
                <a:solidFill>
                  <a:srgbClr val="000000"/>
                </a:solidFill>
                <a:latin typeface="Arial" panose="020B0604020202020204" pitchFamily="34" charset="0"/>
              </a:rPr>
              <a:t>x </a:t>
            </a:r>
            <a:r>
              <a:rPr lang="en-US" altLang="en-US" sz="2400" dirty="0">
                <a:solidFill>
                  <a:srgbClr val="000000"/>
                </a:solidFill>
                <a:latin typeface="Arial" panose="020B0604020202020204" pitchFamily="34" charset="0"/>
                <a:sym typeface="Wingdings" panose="05000000000000000000" pitchFamily="2" charset="2"/>
              </a:rPr>
              <a:t> </a:t>
            </a:r>
            <a:r>
              <a:rPr lang="en-US" altLang="en-US" sz="2400" b="1" dirty="0">
                <a:solidFill>
                  <a:srgbClr val="000000"/>
                </a:solidFill>
                <a:latin typeface="Arial" panose="020B0604020202020204" pitchFamily="34" charset="0"/>
                <a:sym typeface="Wingdings" panose="05000000000000000000" pitchFamily="2" charset="2"/>
              </a:rPr>
              <a:t>v</a:t>
            </a:r>
            <a:r>
              <a:rPr lang="en-US" altLang="en-US" sz="2400" dirty="0">
                <a:solidFill>
                  <a:srgbClr val="000000"/>
                </a:solidFill>
                <a:latin typeface="Arial" panose="020B0604020202020204" pitchFamily="34" charset="0"/>
                <a:sym typeface="Wingdings" panose="05000000000000000000" pitchFamily="2" charset="2"/>
              </a:rPr>
              <a:t> </a:t>
            </a:r>
            <a:r>
              <a:rPr lang="en-US" altLang="en-US" sz="2400" dirty="0">
                <a:solidFill>
                  <a:srgbClr val="000000"/>
                </a:solidFill>
                <a:latin typeface="Arial" panose="020B0604020202020204" pitchFamily="34" charset="0"/>
              </a:rPr>
              <a:t>= (</a:t>
            </a:r>
            <a:r>
              <a:rPr lang="en-US" altLang="en-US" sz="2400" dirty="0" smtClean="0">
                <a:solidFill>
                  <a:srgbClr val="000000"/>
                </a:solidFill>
                <a:latin typeface="Arial" panose="020B0604020202020204" pitchFamily="34" charset="0"/>
              </a:rPr>
              <a:t>y, z) = (x, </a:t>
            </a:r>
            <a:r>
              <a:rPr lang="en-US" altLang="en-US" sz="2400" dirty="0" err="1" smtClean="0">
                <a:solidFill>
                  <a:srgbClr val="000000"/>
                </a:solidFill>
                <a:latin typeface="Arial" panose="020B0604020202020204" pitchFamily="34" charset="0"/>
              </a:rPr>
              <a:t>x</a:t>
            </a:r>
            <a:r>
              <a:rPr lang="en-US" altLang="en-US" sz="2400" baseline="30000" dirty="0" err="1" smtClean="0">
                <a:solidFill>
                  <a:srgbClr val="000000"/>
                </a:solidFill>
                <a:latin typeface="Arial" panose="020B0604020202020204" pitchFamily="34" charset="0"/>
              </a:rPr>
              <a:t>2</a:t>
            </a:r>
            <a:r>
              <a:rPr lang="en-US" altLang="en-US" sz="2400" dirty="0" smtClean="0">
                <a:solidFill>
                  <a:srgbClr val="000000"/>
                </a:solidFill>
                <a:latin typeface="Arial" panose="020B0604020202020204" pitchFamily="34" charset="0"/>
              </a:rPr>
              <a:t>)</a:t>
            </a:r>
            <a:endParaRPr lang="en-US" altLang="en-US" sz="2400" dirty="0">
              <a:solidFill>
                <a:srgbClr val="000000"/>
              </a:solidFill>
              <a:latin typeface="Arial" panose="020B0604020202020204" pitchFamily="34" charset="0"/>
            </a:endParaRPr>
          </a:p>
        </p:txBody>
      </p:sp>
      <p:grpSp>
        <p:nvGrpSpPr>
          <p:cNvPr id="6" name="Group 5"/>
          <p:cNvGrpSpPr/>
          <p:nvPr/>
        </p:nvGrpSpPr>
        <p:grpSpPr>
          <a:xfrm>
            <a:off x="4464463" y="1428104"/>
            <a:ext cx="2957445" cy="2055019"/>
            <a:chOff x="4332485" y="1428104"/>
            <a:chExt cx="2957445" cy="2055019"/>
          </a:xfrm>
        </p:grpSpPr>
        <p:sp>
          <p:nvSpPr>
            <p:cNvPr id="109579" name="Line 11"/>
            <p:cNvSpPr>
              <a:spLocks noChangeShapeType="1"/>
            </p:cNvSpPr>
            <p:nvPr/>
          </p:nvSpPr>
          <p:spPr bwMode="auto">
            <a:xfrm>
              <a:off x="5299916" y="1825773"/>
              <a:ext cx="0" cy="165735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109580" name="Line 12"/>
            <p:cNvSpPr>
              <a:spLocks noChangeShapeType="1"/>
            </p:cNvSpPr>
            <p:nvPr/>
          </p:nvSpPr>
          <p:spPr bwMode="auto">
            <a:xfrm>
              <a:off x="4442972" y="3025923"/>
              <a:ext cx="239944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109582" name="Text Box 14"/>
            <p:cNvSpPr txBox="1">
              <a:spLocks noChangeArrowheads="1"/>
            </p:cNvSpPr>
            <p:nvPr/>
          </p:nvSpPr>
          <p:spPr bwMode="auto">
            <a:xfrm>
              <a:off x="4556041" y="2622301"/>
              <a:ext cx="1273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dirty="0">
                  <a:solidFill>
                    <a:srgbClr val="000000"/>
                  </a:solidFill>
                </a:rPr>
                <a:t>       </a:t>
              </a:r>
              <a:r>
                <a:rPr lang="en-US" altLang="en-US" b="1" dirty="0">
                  <a:solidFill>
                    <a:srgbClr val="000000"/>
                  </a:solidFill>
                  <a:latin typeface="AvantGarde" pitchFamily="34" charset="0"/>
                </a:rPr>
                <a:t>+</a:t>
              </a:r>
              <a:r>
                <a:rPr lang="en-US" altLang="en-US" b="1" dirty="0" smtClean="0">
                  <a:solidFill>
                    <a:srgbClr val="000000"/>
                  </a:solidFill>
                  <a:latin typeface="AvantGarde" pitchFamily="34" charset="0"/>
                </a:rPr>
                <a:t>       </a:t>
              </a:r>
              <a:r>
                <a:rPr lang="en-US" altLang="en-US" b="1" dirty="0">
                  <a:solidFill>
                    <a:srgbClr val="000000"/>
                  </a:solidFill>
                  <a:latin typeface="AvantGarde" pitchFamily="34" charset="0"/>
                </a:rPr>
                <a:t>+</a:t>
              </a:r>
            </a:p>
          </p:txBody>
        </p:sp>
        <p:sp>
          <p:nvSpPr>
            <p:cNvPr id="109583" name="Text Box 15"/>
            <p:cNvSpPr txBox="1">
              <a:spLocks noChangeArrowheads="1"/>
            </p:cNvSpPr>
            <p:nvPr/>
          </p:nvSpPr>
          <p:spPr bwMode="auto">
            <a:xfrm>
              <a:off x="5185657" y="1428104"/>
              <a:ext cx="364201" cy="3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z </a:t>
              </a:r>
              <a:endParaRPr lang="en-US" altLang="en-US" baseline="30000">
                <a:solidFill>
                  <a:srgbClr val="000000"/>
                </a:solidFill>
                <a:latin typeface="Arial" panose="020B0604020202020204" pitchFamily="34" charset="0"/>
              </a:endParaRPr>
            </a:p>
          </p:txBody>
        </p:sp>
        <p:sp>
          <p:nvSpPr>
            <p:cNvPr id="109584" name="Text Box 16"/>
            <p:cNvSpPr txBox="1">
              <a:spLocks noChangeArrowheads="1"/>
            </p:cNvSpPr>
            <p:nvPr/>
          </p:nvSpPr>
          <p:spPr bwMode="auto">
            <a:xfrm>
              <a:off x="6990000" y="2827089"/>
              <a:ext cx="299930" cy="3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y</a:t>
              </a:r>
            </a:p>
          </p:txBody>
        </p:sp>
        <p:sp>
          <p:nvSpPr>
            <p:cNvPr id="109585" name="Text Box 17"/>
            <p:cNvSpPr txBox="1">
              <a:spLocks noChangeArrowheads="1"/>
            </p:cNvSpPr>
            <p:nvPr/>
          </p:nvSpPr>
          <p:spPr bwMode="auto">
            <a:xfrm>
              <a:off x="4575682" y="1943252"/>
              <a:ext cx="25824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b="1" dirty="0" smtClean="0">
                  <a:solidFill>
                    <a:srgbClr val="000000"/>
                  </a:solidFill>
                  <a:latin typeface="AvantGarde" pitchFamily="34" charset="0"/>
                </a:rPr>
                <a:t>                       o                </a:t>
              </a:r>
            </a:p>
            <a:p>
              <a:pPr fontAlgn="base">
                <a:spcBef>
                  <a:spcPct val="0"/>
                </a:spcBef>
                <a:spcAft>
                  <a:spcPct val="0"/>
                </a:spcAft>
              </a:pPr>
              <a:r>
                <a:rPr lang="en-US" altLang="en-US" b="1" dirty="0">
                  <a:solidFill>
                    <a:srgbClr val="000000"/>
                  </a:solidFill>
                  <a:latin typeface="AvantGarde" pitchFamily="34" charset="0"/>
                </a:rPr>
                <a:t>o</a:t>
              </a:r>
              <a:r>
                <a:rPr lang="en-US" altLang="en-US" b="1" dirty="0" smtClean="0">
                  <a:solidFill>
                    <a:srgbClr val="000000"/>
                  </a:solidFill>
                  <a:latin typeface="AvantGarde" pitchFamily="34" charset="0"/>
                </a:rPr>
                <a:t>                </a:t>
              </a:r>
              <a:endParaRPr lang="en-US" altLang="en-US" b="1" dirty="0">
                <a:solidFill>
                  <a:srgbClr val="000000"/>
                </a:solidFill>
                <a:latin typeface="AvantGarde" pitchFamily="34" charset="0"/>
              </a:endParaRPr>
            </a:p>
          </p:txBody>
        </p:sp>
        <p:sp>
          <p:nvSpPr>
            <p:cNvPr id="109586" name="Line 18"/>
            <p:cNvSpPr>
              <a:spLocks noChangeShapeType="1"/>
            </p:cNvSpPr>
            <p:nvPr/>
          </p:nvSpPr>
          <p:spPr bwMode="auto">
            <a:xfrm flipV="1">
              <a:off x="4332485" y="1786424"/>
              <a:ext cx="2695803" cy="129812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grpSp>
      <p:sp>
        <p:nvSpPr>
          <p:cNvPr id="109598" name="Text Box 30"/>
          <p:cNvSpPr txBox="1">
            <a:spLocks noChangeArrowheads="1"/>
          </p:cNvSpPr>
          <p:nvPr/>
        </p:nvSpPr>
        <p:spPr bwMode="auto">
          <a:xfrm>
            <a:off x="3271209" y="689640"/>
            <a:ext cx="28729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70C0"/>
                </a:solidFill>
                <a:latin typeface="Arial" panose="020B0604020202020204" pitchFamily="34" charset="0"/>
              </a:rPr>
              <a:t>resists over-training</a:t>
            </a: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grpSp>
        <p:nvGrpSpPr>
          <p:cNvPr id="7" name="Group 6"/>
          <p:cNvGrpSpPr/>
          <p:nvPr/>
        </p:nvGrpSpPr>
        <p:grpSpPr>
          <a:xfrm>
            <a:off x="4268377" y="4554865"/>
            <a:ext cx="3087974" cy="2055019"/>
            <a:chOff x="4276823" y="3600602"/>
            <a:chExt cx="3087974" cy="2055019"/>
          </a:xfrm>
        </p:grpSpPr>
        <p:grpSp>
          <p:nvGrpSpPr>
            <p:cNvPr id="40" name="Group 39"/>
            <p:cNvGrpSpPr/>
            <p:nvPr/>
          </p:nvGrpSpPr>
          <p:grpSpPr>
            <a:xfrm>
              <a:off x="4294197" y="3600602"/>
              <a:ext cx="3070600" cy="2055019"/>
              <a:chOff x="4219330" y="1428104"/>
              <a:chExt cx="3070600" cy="2055019"/>
            </a:xfrm>
          </p:grpSpPr>
          <p:sp>
            <p:nvSpPr>
              <p:cNvPr id="41" name="Line 11"/>
              <p:cNvSpPr>
                <a:spLocks noChangeShapeType="1"/>
              </p:cNvSpPr>
              <p:nvPr/>
            </p:nvSpPr>
            <p:spPr bwMode="auto">
              <a:xfrm>
                <a:off x="5299916" y="1825773"/>
                <a:ext cx="0" cy="165735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42" name="Line 12"/>
              <p:cNvSpPr>
                <a:spLocks noChangeShapeType="1"/>
              </p:cNvSpPr>
              <p:nvPr/>
            </p:nvSpPr>
            <p:spPr bwMode="auto">
              <a:xfrm>
                <a:off x="4442972" y="3025923"/>
                <a:ext cx="239944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43" name="Text Box 14"/>
              <p:cNvSpPr txBox="1">
                <a:spLocks noChangeArrowheads="1"/>
              </p:cNvSpPr>
              <p:nvPr/>
            </p:nvSpPr>
            <p:spPr bwMode="auto">
              <a:xfrm>
                <a:off x="4556041" y="2622301"/>
                <a:ext cx="1273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dirty="0">
                    <a:solidFill>
                      <a:srgbClr val="000000"/>
                    </a:solidFill>
                  </a:rPr>
                  <a:t>       </a:t>
                </a:r>
                <a:r>
                  <a:rPr lang="en-US" altLang="en-US" b="1" dirty="0">
                    <a:solidFill>
                      <a:srgbClr val="FF0000"/>
                    </a:solidFill>
                    <a:latin typeface="AvantGarde" pitchFamily="34" charset="0"/>
                  </a:rPr>
                  <a:t>+</a:t>
                </a:r>
                <a:r>
                  <a:rPr lang="en-US" altLang="en-US" b="1" dirty="0" smtClean="0">
                    <a:solidFill>
                      <a:srgbClr val="FF0000"/>
                    </a:solidFill>
                    <a:latin typeface="AvantGarde" pitchFamily="34" charset="0"/>
                  </a:rPr>
                  <a:t>       </a:t>
                </a:r>
                <a:r>
                  <a:rPr lang="en-US" altLang="en-US" b="1" dirty="0" smtClean="0">
                    <a:latin typeface="AvantGarde" pitchFamily="34" charset="0"/>
                  </a:rPr>
                  <a:t>+</a:t>
                </a:r>
                <a:endParaRPr lang="en-US" altLang="en-US" b="1" dirty="0">
                  <a:latin typeface="AvantGarde" pitchFamily="34" charset="0"/>
                </a:endParaRPr>
              </a:p>
            </p:txBody>
          </p:sp>
          <p:sp>
            <p:nvSpPr>
              <p:cNvPr id="44" name="Text Box 15"/>
              <p:cNvSpPr txBox="1">
                <a:spLocks noChangeArrowheads="1"/>
              </p:cNvSpPr>
              <p:nvPr/>
            </p:nvSpPr>
            <p:spPr bwMode="auto">
              <a:xfrm>
                <a:off x="5185657" y="1428104"/>
                <a:ext cx="364201" cy="3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z </a:t>
                </a:r>
                <a:endParaRPr lang="en-US" altLang="en-US" baseline="30000">
                  <a:solidFill>
                    <a:srgbClr val="000000"/>
                  </a:solidFill>
                  <a:latin typeface="Arial" panose="020B0604020202020204" pitchFamily="34" charset="0"/>
                </a:endParaRPr>
              </a:p>
            </p:txBody>
          </p:sp>
          <p:sp>
            <p:nvSpPr>
              <p:cNvPr id="45" name="Text Box 16"/>
              <p:cNvSpPr txBox="1">
                <a:spLocks noChangeArrowheads="1"/>
              </p:cNvSpPr>
              <p:nvPr/>
            </p:nvSpPr>
            <p:spPr bwMode="auto">
              <a:xfrm>
                <a:off x="6990000" y="2827089"/>
                <a:ext cx="299930" cy="3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y</a:t>
                </a:r>
              </a:p>
            </p:txBody>
          </p:sp>
          <p:sp>
            <p:nvSpPr>
              <p:cNvPr id="46" name="Text Box 17"/>
              <p:cNvSpPr txBox="1">
                <a:spLocks noChangeArrowheads="1"/>
              </p:cNvSpPr>
              <p:nvPr/>
            </p:nvSpPr>
            <p:spPr bwMode="auto">
              <a:xfrm>
                <a:off x="4575682" y="1943252"/>
                <a:ext cx="25824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b="1" dirty="0" smtClean="0">
                    <a:solidFill>
                      <a:srgbClr val="000000"/>
                    </a:solidFill>
                    <a:latin typeface="AvantGarde" pitchFamily="34" charset="0"/>
                  </a:rPr>
                  <a:t>                       o                </a:t>
                </a:r>
              </a:p>
              <a:p>
                <a:pPr fontAlgn="base">
                  <a:spcBef>
                    <a:spcPct val="0"/>
                  </a:spcBef>
                  <a:spcAft>
                    <a:spcPct val="0"/>
                  </a:spcAft>
                </a:pPr>
                <a:r>
                  <a:rPr lang="en-US" altLang="en-US" b="1" dirty="0">
                    <a:solidFill>
                      <a:srgbClr val="FF0000"/>
                    </a:solidFill>
                    <a:latin typeface="AvantGarde" pitchFamily="34" charset="0"/>
                  </a:rPr>
                  <a:t>o</a:t>
                </a:r>
                <a:r>
                  <a:rPr lang="en-US" altLang="en-US" b="1" dirty="0" smtClean="0">
                    <a:solidFill>
                      <a:srgbClr val="000000"/>
                    </a:solidFill>
                    <a:latin typeface="AvantGarde" pitchFamily="34" charset="0"/>
                  </a:rPr>
                  <a:t>                </a:t>
                </a:r>
                <a:endParaRPr lang="en-US" altLang="en-US" b="1" dirty="0">
                  <a:solidFill>
                    <a:srgbClr val="000000"/>
                  </a:solidFill>
                  <a:latin typeface="AvantGarde" pitchFamily="34" charset="0"/>
                </a:endParaRPr>
              </a:p>
            </p:txBody>
          </p:sp>
          <p:sp>
            <p:nvSpPr>
              <p:cNvPr id="47" name="Line 18"/>
              <p:cNvSpPr>
                <a:spLocks noChangeShapeType="1"/>
              </p:cNvSpPr>
              <p:nvPr/>
            </p:nvSpPr>
            <p:spPr bwMode="auto">
              <a:xfrm flipV="1">
                <a:off x="4219330" y="2321337"/>
                <a:ext cx="2695804" cy="408491"/>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grpSp>
        <p:sp>
          <p:nvSpPr>
            <p:cNvPr id="48" name="Line 18"/>
            <p:cNvSpPr>
              <a:spLocks noChangeShapeType="1"/>
            </p:cNvSpPr>
            <p:nvPr/>
          </p:nvSpPr>
          <p:spPr bwMode="auto">
            <a:xfrm flipV="1">
              <a:off x="4276823" y="4328373"/>
              <a:ext cx="2695804" cy="408491"/>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49" name="Line 18"/>
            <p:cNvSpPr>
              <a:spLocks noChangeShapeType="1"/>
            </p:cNvSpPr>
            <p:nvPr/>
          </p:nvSpPr>
          <p:spPr bwMode="auto">
            <a:xfrm flipV="1">
              <a:off x="4398347" y="4657992"/>
              <a:ext cx="2695804" cy="408491"/>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grpSp>
      <p:sp>
        <p:nvSpPr>
          <p:cNvPr id="8" name="TextBox 7"/>
          <p:cNvSpPr txBox="1"/>
          <p:nvPr/>
        </p:nvSpPr>
        <p:spPr>
          <a:xfrm>
            <a:off x="106220" y="3617415"/>
            <a:ext cx="6037891" cy="707886"/>
          </a:xfrm>
          <a:prstGeom prst="rect">
            <a:avLst/>
          </a:prstGeom>
          <a:noFill/>
        </p:spPr>
        <p:txBody>
          <a:bodyPr wrap="square" rtlCol="0">
            <a:spAutoFit/>
          </a:bodyPr>
          <a:lstStyle/>
          <a:p>
            <a:r>
              <a:rPr lang="en-US" sz="2400" dirty="0" smtClean="0">
                <a:solidFill>
                  <a:srgbClr val="0070C0"/>
                </a:solidFill>
                <a:latin typeface="Arial" panose="020B0604020202020204" pitchFamily="34" charset="0"/>
                <a:cs typeface="Arial" panose="020B0604020202020204" pitchFamily="34" charset="0"/>
              </a:rPr>
              <a:t>with kernel : </a:t>
            </a:r>
            <a:r>
              <a:rPr lang="en-US" sz="2400" dirty="0">
                <a:solidFill>
                  <a:srgbClr val="0070C0"/>
                </a:solidFill>
                <a:latin typeface="Arial" panose="020B0604020202020204" pitchFamily="34" charset="0"/>
                <a:cs typeface="Arial" panose="020B0604020202020204" pitchFamily="34" charset="0"/>
              </a:rPr>
              <a:t>K(</a:t>
            </a:r>
            <a:r>
              <a:rPr lang="en-US" sz="2400" dirty="0" err="1">
                <a:solidFill>
                  <a:srgbClr val="0070C0"/>
                </a:solidFill>
                <a:latin typeface="Arial" panose="020B0604020202020204" pitchFamily="34" charset="0"/>
                <a:cs typeface="Arial" panose="020B0604020202020204" pitchFamily="34" charset="0"/>
              </a:rPr>
              <a:t>x</a:t>
            </a:r>
            <a:r>
              <a:rPr lang="en-US" sz="2400" baseline="-25000" dirty="0" err="1" smtClean="0">
                <a:solidFill>
                  <a:srgbClr val="0070C0"/>
                </a:solidFill>
                <a:latin typeface="Arial" panose="020B0604020202020204" pitchFamily="34" charset="0"/>
                <a:cs typeface="Arial" panose="020B0604020202020204" pitchFamily="34" charset="0"/>
              </a:rPr>
              <a:t>i,</a:t>
            </a:r>
            <a:r>
              <a:rPr lang="en-US" sz="2400" dirty="0" err="1" smtClean="0">
                <a:solidFill>
                  <a:srgbClr val="0070C0"/>
                </a:solidFill>
                <a:latin typeface="Arial" panose="020B0604020202020204" pitchFamily="34" charset="0"/>
                <a:cs typeface="Arial" panose="020B0604020202020204" pitchFamily="34" charset="0"/>
              </a:rPr>
              <a:t>x</a:t>
            </a:r>
            <a:r>
              <a:rPr lang="en-US" sz="2400" baseline="-25000" dirty="0" err="1" smtClean="0">
                <a:solidFill>
                  <a:srgbClr val="0070C0"/>
                </a:solidFill>
                <a:latin typeface="Arial" panose="020B0604020202020204" pitchFamily="34" charset="0"/>
                <a:cs typeface="Arial" panose="020B0604020202020204" pitchFamily="34" charset="0"/>
              </a:rPr>
              <a:t>j</a:t>
            </a:r>
            <a:r>
              <a:rPr lang="en-US" sz="2400" dirty="0" smtClean="0">
                <a:solidFill>
                  <a:srgbClr val="0070C0"/>
                </a:solidFill>
                <a:latin typeface="Arial" panose="020B0604020202020204" pitchFamily="34" charset="0"/>
                <a:cs typeface="Arial" panose="020B0604020202020204" pitchFamily="34" charset="0"/>
              </a:rPr>
              <a:t>) = (x</a:t>
            </a:r>
            <a:r>
              <a:rPr lang="en-US" sz="2400" baseline="-25000" dirty="0" smtClean="0">
                <a:solidFill>
                  <a:srgbClr val="0070C0"/>
                </a:solidFill>
                <a:latin typeface="Arial" panose="020B0604020202020204" pitchFamily="34" charset="0"/>
                <a:cs typeface="Arial" panose="020B0604020202020204" pitchFamily="34" charset="0"/>
              </a:rPr>
              <a:t>i</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x</a:t>
            </a:r>
            <a:r>
              <a:rPr lang="en-US" sz="2400" baseline="-25000" dirty="0" err="1" smtClean="0">
                <a:solidFill>
                  <a:srgbClr val="0070C0"/>
                </a:solidFill>
                <a:latin typeface="Arial" panose="020B0604020202020204" pitchFamily="34" charset="0"/>
                <a:cs typeface="Arial" panose="020B0604020202020204" pitchFamily="34" charset="0"/>
              </a:rPr>
              <a:t>i</a:t>
            </a:r>
            <a:r>
              <a:rPr lang="en-US" sz="2400" baseline="30000" dirty="0" err="1">
                <a:solidFill>
                  <a:srgbClr val="0070C0"/>
                </a:solidFill>
                <a:latin typeface="Arial" panose="020B0604020202020204" pitchFamily="34" charset="0"/>
                <a:cs typeface="Arial" panose="020B0604020202020204" pitchFamily="34" charset="0"/>
              </a:rPr>
              <a:t>2</a:t>
            </a:r>
            <a:r>
              <a:rPr lang="en-US" sz="2400" dirty="0" smtClean="0">
                <a:solidFill>
                  <a:srgbClr val="0070C0"/>
                </a:solidFill>
                <a:latin typeface="Arial" panose="020B0604020202020204" pitchFamily="34" charset="0"/>
                <a:cs typeface="Arial" panose="020B0604020202020204" pitchFamily="34" charset="0"/>
              </a:rPr>
              <a:t>)(</a:t>
            </a:r>
            <a:r>
              <a:rPr lang="en-US" sz="2400" dirty="0" err="1" smtClean="0">
                <a:solidFill>
                  <a:srgbClr val="0070C0"/>
                </a:solidFill>
                <a:latin typeface="Arial" panose="020B0604020202020204" pitchFamily="34" charset="0"/>
                <a:cs typeface="Arial" panose="020B0604020202020204" pitchFamily="34" charset="0"/>
              </a:rPr>
              <a:t>x</a:t>
            </a:r>
            <a:r>
              <a:rPr lang="en-US" sz="2400" baseline="-25000" dirty="0" err="1" smtClean="0">
                <a:solidFill>
                  <a:srgbClr val="0070C0"/>
                </a:solidFill>
                <a:latin typeface="Arial" panose="020B0604020202020204" pitchFamily="34" charset="0"/>
                <a:cs typeface="Arial" panose="020B0604020202020204" pitchFamily="34" charset="0"/>
              </a:rPr>
              <a:t>j</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x</a:t>
            </a:r>
            <a:r>
              <a:rPr lang="en-US" sz="2400" baseline="-25000" dirty="0" err="1" smtClean="0">
                <a:solidFill>
                  <a:srgbClr val="0070C0"/>
                </a:solidFill>
                <a:latin typeface="Arial" panose="020B0604020202020204" pitchFamily="34" charset="0"/>
                <a:cs typeface="Arial" panose="020B0604020202020204" pitchFamily="34" charset="0"/>
              </a:rPr>
              <a:t>j</a:t>
            </a:r>
            <a:r>
              <a:rPr lang="en-US" sz="2400" baseline="30000" dirty="0" err="1" smtClean="0">
                <a:solidFill>
                  <a:srgbClr val="0070C0"/>
                </a:solidFill>
                <a:latin typeface="Arial" panose="020B0604020202020204" pitchFamily="34" charset="0"/>
                <a:cs typeface="Arial" panose="020B0604020202020204" pitchFamily="34" charset="0"/>
              </a:rPr>
              <a:t>2</a:t>
            </a:r>
            <a:r>
              <a:rPr lang="en-US" sz="2400" dirty="0" smtClean="0">
                <a:solidFill>
                  <a:srgbClr val="0070C0"/>
                </a:solidFill>
                <a:latin typeface="Arial" panose="020B0604020202020204" pitchFamily="34" charset="0"/>
                <a:cs typeface="Arial" panose="020B0604020202020204" pitchFamily="34" charset="0"/>
              </a:rPr>
              <a:t>)</a:t>
            </a:r>
            <a:r>
              <a:rPr lang="en-US" sz="2400" baseline="30000" dirty="0" smtClean="0">
                <a:solidFill>
                  <a:srgbClr val="0070C0"/>
                </a:solidFill>
                <a:latin typeface="Arial" panose="020B0604020202020204" pitchFamily="34" charset="0"/>
                <a:cs typeface="Arial" panose="020B0604020202020204" pitchFamily="34" charset="0"/>
              </a:rPr>
              <a:t>t</a:t>
            </a:r>
            <a:r>
              <a:rPr lang="en-US" sz="2400" dirty="0" smtClean="0">
                <a:solidFill>
                  <a:srgbClr val="0070C0"/>
                </a:solidFill>
                <a:latin typeface="Arial" panose="020B0604020202020204" pitchFamily="34" charset="0"/>
                <a:cs typeface="Arial" panose="020B0604020202020204" pitchFamily="34" charset="0"/>
              </a:rPr>
              <a:t> =</a:t>
            </a:r>
            <a:r>
              <a:rPr lang="en-US" sz="2400" baseline="30000" dirty="0" smtClean="0">
                <a:solidFill>
                  <a:srgbClr val="0070C0"/>
                </a:solidFill>
                <a:latin typeface="Arial" panose="020B0604020202020204" pitchFamily="34" charset="0"/>
                <a:cs typeface="Arial" panose="020B0604020202020204" pitchFamily="34" charset="0"/>
              </a:rPr>
              <a:t> </a:t>
            </a:r>
            <a:r>
              <a:rPr lang="en-US" altLang="en-US" sz="2400" b="1" dirty="0" err="1" smtClean="0">
                <a:solidFill>
                  <a:srgbClr val="0070C0"/>
                </a:solidFill>
                <a:latin typeface="Arial" panose="020B0604020202020204" pitchFamily="34" charset="0"/>
              </a:rPr>
              <a:t>v</a:t>
            </a:r>
            <a:r>
              <a:rPr lang="en-US" altLang="en-US" sz="2400" baseline="-25000" dirty="0" err="1" smtClean="0">
                <a:solidFill>
                  <a:srgbClr val="0070C0"/>
                </a:solidFill>
                <a:latin typeface="Arial" panose="020B0604020202020204" pitchFamily="34" charset="0"/>
              </a:rPr>
              <a:t>i</a:t>
            </a:r>
            <a:r>
              <a:rPr lang="en-US" altLang="en-US" sz="2400" dirty="0" err="1" smtClean="0">
                <a:solidFill>
                  <a:srgbClr val="0070C0"/>
                </a:solidFill>
                <a:latin typeface="Arial" panose="020B0604020202020204" pitchFamily="34" charset="0"/>
                <a:cs typeface="Arial" panose="020B0604020202020204" pitchFamily="34" charset="0"/>
              </a:rPr>
              <a:t>•</a:t>
            </a:r>
            <a:r>
              <a:rPr lang="en-US" altLang="en-US" sz="2400" b="1" dirty="0" err="1" smtClean="0">
                <a:solidFill>
                  <a:srgbClr val="0070C0"/>
                </a:solidFill>
                <a:latin typeface="Arial" panose="020B0604020202020204" pitchFamily="34" charset="0"/>
              </a:rPr>
              <a:t>v</a:t>
            </a:r>
            <a:r>
              <a:rPr lang="en-US" altLang="en-US" sz="2400" baseline="-25000" dirty="0" err="1" smtClean="0">
                <a:solidFill>
                  <a:srgbClr val="0070C0"/>
                </a:solidFill>
                <a:latin typeface="Arial" panose="020B0604020202020204" pitchFamily="34" charset="0"/>
              </a:rPr>
              <a:t>j</a:t>
            </a:r>
            <a:r>
              <a:rPr lang="en-US" altLang="en-US" sz="2400" baseline="-25000" dirty="0" smtClean="0">
                <a:solidFill>
                  <a:srgbClr val="0070C0"/>
                </a:solidFill>
                <a:latin typeface="Arial" panose="020B0604020202020204" pitchFamily="34" charset="0"/>
              </a:rPr>
              <a:t>   </a:t>
            </a:r>
            <a:endParaRPr lang="en-US" sz="2400" dirty="0">
              <a:solidFill>
                <a:srgbClr val="0070C0"/>
              </a:solidFill>
              <a:latin typeface="Arial" panose="020B0604020202020204" pitchFamily="34" charset="0"/>
              <a:cs typeface="Arial" panose="020B0604020202020204" pitchFamily="34" charset="0"/>
            </a:endParaRPr>
          </a:p>
          <a:p>
            <a:endParaRPr lang="en-US" sz="2400" baseline="300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7626762" y="4673231"/>
            <a:ext cx="1336200" cy="1846659"/>
          </a:xfrm>
          <a:prstGeom prst="rect">
            <a:avLst/>
          </a:prstGeom>
          <a:noFill/>
        </p:spPr>
        <p:txBody>
          <a:bodyPr wrap="none" rtlCol="0">
            <a:spAutoFit/>
          </a:bodyPr>
          <a:lstStyle/>
          <a:p>
            <a:r>
              <a:rPr lang="en-US" sz="2400" dirty="0">
                <a:solidFill>
                  <a:srgbClr val="FF0000"/>
                </a:solidFill>
              </a:rPr>
              <a:t>m</a:t>
            </a:r>
            <a:r>
              <a:rPr lang="en-US" sz="2400" dirty="0" smtClean="0">
                <a:solidFill>
                  <a:srgbClr val="FF0000"/>
                </a:solidFill>
              </a:rPr>
              <a:t>ax</a:t>
            </a:r>
          </a:p>
          <a:p>
            <a:r>
              <a:rPr lang="en-US" sz="2400" dirty="0" smtClean="0">
                <a:solidFill>
                  <a:srgbClr val="FF0000"/>
                </a:solidFill>
              </a:rPr>
              <a:t>margin &amp;</a:t>
            </a:r>
          </a:p>
          <a:p>
            <a:r>
              <a:rPr lang="en-US" sz="2400" dirty="0" smtClean="0">
                <a:solidFill>
                  <a:srgbClr val="FF0000"/>
                </a:solidFill>
              </a:rPr>
              <a:t>support</a:t>
            </a:r>
            <a:br>
              <a:rPr lang="en-US" sz="2400" dirty="0" smtClean="0">
                <a:solidFill>
                  <a:srgbClr val="FF0000"/>
                </a:solidFill>
              </a:rPr>
            </a:br>
            <a:r>
              <a:rPr lang="en-US" sz="2400" dirty="0" smtClean="0">
                <a:solidFill>
                  <a:srgbClr val="FF0000"/>
                </a:solidFill>
              </a:rPr>
              <a:t>vectors</a:t>
            </a:r>
          </a:p>
          <a:p>
            <a:endParaRPr lang="en-US" dirty="0"/>
          </a:p>
        </p:txBody>
      </p:sp>
    </p:spTree>
    <p:extLst>
      <p:ext uri="{BB962C8B-B14F-4D97-AF65-F5344CB8AC3E}">
        <p14:creationId xmlns:p14="http://schemas.microsoft.com/office/powerpoint/2010/main" val="604358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1185863"/>
            <a:ext cx="8242299" cy="5265737"/>
          </a:xfrm>
        </p:spPr>
        <p:txBody>
          <a:bodyPr/>
          <a:lstStyle/>
          <a:p>
            <a:pPr marL="609600" indent="-609600" eaLnBrk="1" hangingPunct="1">
              <a:buFont typeface="Wingdings" pitchFamily="2" charset="2"/>
              <a:buNone/>
            </a:pPr>
            <a:r>
              <a:rPr lang="en-US" altLang="zh-CN" sz="3400" i="1" dirty="0" smtClean="0">
                <a:solidFill>
                  <a:srgbClr val="000099"/>
                </a:solidFill>
                <a:latin typeface="Times New Roman" pitchFamily="18" charset="0"/>
                <a:ea typeface="宋体" pitchFamily="2" charset="-122"/>
                <a:cs typeface="Times New Roman" pitchFamily="18" charset="0"/>
              </a:rPr>
              <a:t>   </a:t>
            </a:r>
            <a:r>
              <a:rPr lang="en-US" altLang="zh-CN" sz="2400" i="1" dirty="0" smtClean="0">
                <a:solidFill>
                  <a:srgbClr val="000066"/>
                </a:solidFill>
                <a:ea typeface="宋体" pitchFamily="2" charset="-122"/>
                <a:cs typeface="Times New Roman" pitchFamily="18" charset="0"/>
              </a:rPr>
              <a:t>Pattern recognition is the study of </a:t>
            </a:r>
          </a:p>
          <a:p>
            <a:pPr marL="609600" indent="-609600" eaLnBrk="1" hangingPunct="1">
              <a:spcBef>
                <a:spcPts val="1200"/>
              </a:spcBef>
              <a:buFont typeface="Wingdings" pitchFamily="2" charset="2"/>
              <a:buAutoNum type="arabicPeriod"/>
            </a:pPr>
            <a:r>
              <a:rPr lang="en-US" altLang="zh-CN" sz="2400" i="1" dirty="0" smtClean="0">
                <a:solidFill>
                  <a:srgbClr val="000066"/>
                </a:solidFill>
                <a:ea typeface="宋体" pitchFamily="2" charset="-122"/>
                <a:cs typeface="Times New Roman" pitchFamily="18" charset="0"/>
              </a:rPr>
              <a:t>how machines can observe the environment, learn to </a:t>
            </a:r>
            <a:r>
              <a:rPr lang="en-US" altLang="zh-CN" sz="2400" i="1" dirty="0" smtClean="0">
                <a:solidFill>
                  <a:srgbClr val="0000FF"/>
                </a:solidFill>
                <a:ea typeface="宋体" pitchFamily="2" charset="-122"/>
                <a:cs typeface="Times New Roman" pitchFamily="18" charset="0"/>
              </a:rPr>
              <a:t>distinguish patterns of interest from their background</a:t>
            </a:r>
          </a:p>
          <a:p>
            <a:pPr marL="609600" indent="-609600" eaLnBrk="1" hangingPunct="1">
              <a:buFont typeface="Wingdings" pitchFamily="2" charset="2"/>
              <a:buAutoNum type="arabicPeriod"/>
            </a:pPr>
            <a:r>
              <a:rPr lang="en-US" altLang="zh-CN" sz="2400" i="1" dirty="0" smtClean="0">
                <a:solidFill>
                  <a:srgbClr val="000066"/>
                </a:solidFill>
                <a:ea typeface="宋体" pitchFamily="2" charset="-122"/>
                <a:cs typeface="Times New Roman" pitchFamily="18" charset="0"/>
              </a:rPr>
              <a:t> and make </a:t>
            </a:r>
            <a:r>
              <a:rPr lang="en-US" altLang="zh-CN" sz="2400" i="1" dirty="0" smtClean="0">
                <a:solidFill>
                  <a:srgbClr val="0000FF"/>
                </a:solidFill>
                <a:ea typeface="宋体" pitchFamily="2" charset="-122"/>
                <a:cs typeface="Times New Roman" pitchFamily="18" charset="0"/>
              </a:rPr>
              <a:t>sound and reasonable  decisions </a:t>
            </a:r>
            <a:r>
              <a:rPr lang="en-US" altLang="zh-CN" sz="2400" i="1" dirty="0" smtClean="0">
                <a:solidFill>
                  <a:srgbClr val="000066"/>
                </a:solidFill>
                <a:ea typeface="宋体" pitchFamily="2" charset="-122"/>
                <a:cs typeface="Times New Roman" pitchFamily="18" charset="0"/>
              </a:rPr>
              <a:t>about the categories of the patterns.</a:t>
            </a:r>
          </a:p>
          <a:p>
            <a:pPr marL="609600" indent="-609600" eaLnBrk="1" hangingPunct="1">
              <a:buFont typeface="Wingdings" pitchFamily="2" charset="2"/>
              <a:buNone/>
            </a:pPr>
            <a:r>
              <a:rPr lang="en-US" altLang="zh-CN" sz="2400" dirty="0" smtClean="0">
                <a:ea typeface="宋体" pitchFamily="2" charset="-122"/>
                <a:cs typeface="Times New Roman" pitchFamily="18" charset="0"/>
              </a:rPr>
              <a:t>      	</a:t>
            </a:r>
            <a:r>
              <a:rPr lang="en-US" altLang="zh-CN" sz="2400" b="0" i="1" dirty="0" smtClean="0">
                <a:ea typeface="宋体" pitchFamily="2" charset="-122"/>
                <a:cs typeface="Times New Roman" pitchFamily="18" charset="0"/>
              </a:rPr>
              <a:t>- Anil K. Jain</a:t>
            </a:r>
          </a:p>
          <a:p>
            <a:pPr marL="609600" indent="-609600" eaLnBrk="1" hangingPunct="1">
              <a:buFont typeface="Wingdings" pitchFamily="2" charset="2"/>
              <a:buNone/>
            </a:pPr>
            <a:endParaRPr lang="en-US" altLang="zh-CN" sz="3200" i="1" dirty="0">
              <a:ea typeface="宋体" pitchFamily="2" charset="-122"/>
              <a:cs typeface="Times New Roman" pitchFamily="18" charset="0"/>
            </a:endParaRPr>
          </a:p>
          <a:p>
            <a:pPr marL="609600" indent="-609600">
              <a:buNone/>
            </a:pPr>
            <a:r>
              <a:rPr lang="en-US" sz="2400" dirty="0" smtClean="0"/>
              <a:t>	</a:t>
            </a:r>
            <a:r>
              <a:rPr lang="en-US" sz="2400" i="1" dirty="0">
                <a:solidFill>
                  <a:srgbClr val="000066"/>
                </a:solidFill>
                <a:ea typeface="宋体" pitchFamily="2" charset="-122"/>
                <a:cs typeface="Times New Roman" pitchFamily="18" charset="0"/>
              </a:rPr>
              <a:t>Machine </a:t>
            </a:r>
            <a:r>
              <a:rPr lang="en-US" sz="2400" i="1" dirty="0" smtClean="0">
                <a:solidFill>
                  <a:srgbClr val="000066"/>
                </a:solidFill>
                <a:ea typeface="宋体" pitchFamily="2" charset="-122"/>
                <a:cs typeface="Times New Roman" pitchFamily="18" charset="0"/>
              </a:rPr>
              <a:t>Learning </a:t>
            </a:r>
            <a:r>
              <a:rPr lang="en-US" sz="2400" i="1" dirty="0">
                <a:solidFill>
                  <a:srgbClr val="000066"/>
                </a:solidFill>
                <a:ea typeface="宋体" pitchFamily="2" charset="-122"/>
                <a:cs typeface="Times New Roman" pitchFamily="18" charset="0"/>
              </a:rPr>
              <a:t>is the field of study that gives computers the ability to </a:t>
            </a:r>
            <a:r>
              <a:rPr lang="en-US" sz="2400" i="1" dirty="0">
                <a:solidFill>
                  <a:srgbClr val="0000FF"/>
                </a:solidFill>
                <a:ea typeface="宋体" pitchFamily="2" charset="-122"/>
                <a:cs typeface="Times New Roman" pitchFamily="18" charset="0"/>
              </a:rPr>
              <a:t>learn</a:t>
            </a:r>
            <a:r>
              <a:rPr lang="en-US" sz="2400" i="1" dirty="0">
                <a:solidFill>
                  <a:srgbClr val="000066"/>
                </a:solidFill>
                <a:ea typeface="宋体" pitchFamily="2" charset="-122"/>
                <a:cs typeface="Times New Roman" pitchFamily="18" charset="0"/>
              </a:rPr>
              <a:t> without being explicitly </a:t>
            </a:r>
            <a:r>
              <a:rPr lang="en-US" sz="2400" i="1" dirty="0" smtClean="0">
                <a:solidFill>
                  <a:srgbClr val="000066"/>
                </a:solidFill>
                <a:ea typeface="宋体" pitchFamily="2" charset="-122"/>
                <a:cs typeface="Times New Roman" pitchFamily="18" charset="0"/>
              </a:rPr>
              <a:t>programmed.</a:t>
            </a:r>
          </a:p>
          <a:p>
            <a:pPr marL="609600" indent="-609600">
              <a:buNone/>
            </a:pPr>
            <a:r>
              <a:rPr lang="en-US" altLang="zh-CN" sz="2400" i="1" dirty="0" smtClean="0">
                <a:solidFill>
                  <a:srgbClr val="000066"/>
                </a:solidFill>
                <a:ea typeface="宋体" pitchFamily="2" charset="-122"/>
                <a:cs typeface="Times New Roman" pitchFamily="18" charset="0"/>
              </a:rPr>
              <a:t>	</a:t>
            </a:r>
            <a:r>
              <a:rPr lang="en-US" altLang="zh-CN" sz="2400" i="1" dirty="0">
                <a:ea typeface="宋体" pitchFamily="2" charset="-122"/>
                <a:cs typeface="Times New Roman" pitchFamily="18" charset="0"/>
              </a:rPr>
              <a:t>- </a:t>
            </a:r>
            <a:r>
              <a:rPr lang="en-US" altLang="zh-CN" sz="2400" i="1" dirty="0" smtClean="0">
                <a:ea typeface="宋体" pitchFamily="2" charset="-122"/>
                <a:cs typeface="Times New Roman" pitchFamily="18" charset="0"/>
              </a:rPr>
              <a:t>Arthur Samuel</a:t>
            </a:r>
            <a:endParaRPr lang="en-US" altLang="zh-CN" sz="2400" i="1" dirty="0">
              <a:ea typeface="宋体" pitchFamily="2" charset="-122"/>
              <a:cs typeface="Times New Roman" pitchFamily="18" charset="0"/>
            </a:endParaRPr>
          </a:p>
          <a:p>
            <a:pPr marL="609600" indent="-609600">
              <a:buNone/>
            </a:pPr>
            <a:endParaRPr lang="en-US" altLang="zh-CN" sz="2400" i="1" dirty="0">
              <a:solidFill>
                <a:srgbClr val="000066"/>
              </a:solidFill>
              <a:ea typeface="宋体" pitchFamily="2" charset="-122"/>
              <a:cs typeface="Times New Roman" pitchFamily="18" charset="0"/>
            </a:endParaRPr>
          </a:p>
        </p:txBody>
      </p:sp>
      <p:sp>
        <p:nvSpPr>
          <p:cNvPr id="3" name="Date Placeholder 2"/>
          <p:cNvSpPr>
            <a:spLocks noGrp="1"/>
          </p:cNvSpPr>
          <p:nvPr>
            <p:ph type="dt" sz="half" idx="10"/>
          </p:nvPr>
        </p:nvSpPr>
        <p:spPr/>
        <p:txBody>
          <a:bodyPr/>
          <a:lstStyle/>
          <a:p>
            <a:r>
              <a:rPr lang="en-US" smtClean="0"/>
              <a:t>6/9/2016</a:t>
            </a:r>
            <a:endParaRPr lang="en-US"/>
          </a:p>
        </p:txBody>
      </p:sp>
      <p:sp>
        <p:nvSpPr>
          <p:cNvPr id="4" name="Slide Number Placeholder 3"/>
          <p:cNvSpPr>
            <a:spLocks noGrp="1"/>
          </p:cNvSpPr>
          <p:nvPr>
            <p:ph type="sldNum" sz="quarter" idx="12"/>
          </p:nvPr>
        </p:nvSpPr>
        <p:spPr/>
        <p:txBody>
          <a:bodyPr/>
          <a:lstStyle/>
          <a:p>
            <a:fld id="{970E2D04-84C5-408C-98CC-3D34E6F80BA5}" type="slidenum">
              <a:rPr lang="en-US" smtClean="0"/>
              <a:t>2</a:t>
            </a:fld>
            <a:endParaRPr lang="en-US"/>
          </a:p>
        </p:txBody>
      </p:sp>
      <p:sp>
        <p:nvSpPr>
          <p:cNvPr id="2" name="TextBox 1"/>
          <p:cNvSpPr txBox="1"/>
          <p:nvPr/>
        </p:nvSpPr>
        <p:spPr>
          <a:xfrm>
            <a:off x="3467100" y="177800"/>
            <a:ext cx="1994072" cy="584775"/>
          </a:xfrm>
          <a:prstGeom prst="rect">
            <a:avLst/>
          </a:prstGeom>
          <a:noFill/>
        </p:spPr>
        <p:txBody>
          <a:bodyPr wrap="none" rtlCol="0">
            <a:spAutoFit/>
          </a:bodyPr>
          <a:lstStyle/>
          <a:p>
            <a:r>
              <a:rPr lang="en-US" sz="3200" dirty="0" smtClean="0"/>
              <a:t>Definitions</a:t>
            </a:r>
            <a:endParaRPr lang="en-US" sz="3200" dirty="0"/>
          </a:p>
        </p:txBody>
      </p:sp>
    </p:spTree>
    <p:extLst>
      <p:ext uri="{BB962C8B-B14F-4D97-AF65-F5344CB8AC3E}">
        <p14:creationId xmlns:p14="http://schemas.microsoft.com/office/powerpoint/2010/main" val="91897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3" name="Slide Number Placeholder 2"/>
          <p:cNvSpPr>
            <a:spLocks noGrp="1"/>
          </p:cNvSpPr>
          <p:nvPr>
            <p:ph type="sldNum" sz="quarter" idx="12"/>
          </p:nvPr>
        </p:nvSpPr>
        <p:spPr/>
        <p:txBody>
          <a:bodyPr/>
          <a:lstStyle/>
          <a:p>
            <a:fld id="{5B4B56C8-1564-4FAF-A974-FA993BA36C34}" type="slidenum">
              <a:rPr lang="en-US" altLang="en-US" smtClean="0">
                <a:solidFill>
                  <a:srgbClr val="000000"/>
                </a:solidFill>
              </a:rPr>
              <a:pPr/>
              <a:t>20</a:t>
            </a:fld>
            <a:endParaRPr lang="en-US" altLang="en-US">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08" y="527944"/>
            <a:ext cx="5900075" cy="4425056"/>
          </a:xfrm>
          <a:prstGeom prst="rect">
            <a:avLst/>
          </a:prstGeom>
        </p:spPr>
      </p:pic>
      <p:sp>
        <p:nvSpPr>
          <p:cNvPr id="5" name="TextBox 4"/>
          <p:cNvSpPr txBox="1"/>
          <p:nvPr/>
        </p:nvSpPr>
        <p:spPr>
          <a:xfrm>
            <a:off x="2686050" y="15062"/>
            <a:ext cx="3521157" cy="584775"/>
          </a:xfrm>
          <a:prstGeom prst="rect">
            <a:avLst/>
          </a:prstGeom>
          <a:noFill/>
        </p:spPr>
        <p:txBody>
          <a:bodyPr wrap="none" rtlCol="0">
            <a:spAutoFit/>
          </a:bodyPr>
          <a:lstStyle/>
          <a:p>
            <a:r>
              <a:rPr lang="en-US" sz="3200" dirty="0" smtClean="0"/>
              <a:t>K-nearest neighbors</a:t>
            </a:r>
            <a:endParaRPr lang="en-US" sz="3200" dirty="0"/>
          </a:p>
        </p:txBody>
      </p:sp>
      <p:sp>
        <p:nvSpPr>
          <p:cNvPr id="7" name="TextBox 6"/>
          <p:cNvSpPr txBox="1"/>
          <p:nvPr/>
        </p:nvSpPr>
        <p:spPr>
          <a:xfrm>
            <a:off x="505060" y="5156022"/>
            <a:ext cx="7506826" cy="1200329"/>
          </a:xfrm>
          <a:prstGeom prst="rect">
            <a:avLst/>
          </a:prstGeom>
          <a:noFill/>
        </p:spPr>
        <p:txBody>
          <a:bodyPr wrap="square" rtlCol="0">
            <a:spAutoFit/>
          </a:bodyPr>
          <a:lstStyle/>
          <a:p>
            <a:r>
              <a:rPr lang="en-US" sz="2400" dirty="0" smtClean="0">
                <a:solidFill>
                  <a:srgbClr val="0070C0"/>
                </a:solidFill>
              </a:rPr>
              <a:t>Effective pruning and speed-up methods are available.</a:t>
            </a:r>
          </a:p>
          <a:p>
            <a:r>
              <a:rPr lang="en-US" sz="2400" dirty="0" smtClean="0">
                <a:solidFill>
                  <a:srgbClr val="0070C0"/>
                </a:solidFill>
              </a:rPr>
              <a:t>Asymptotic error &lt; </a:t>
            </a:r>
            <a:r>
              <a:rPr lang="en-US" sz="2400" i="1" dirty="0" smtClean="0">
                <a:solidFill>
                  <a:srgbClr val="0070C0"/>
                </a:solidFill>
              </a:rPr>
              <a:t>2</a:t>
            </a:r>
            <a:r>
              <a:rPr lang="en-US" sz="2400" dirty="0">
                <a:solidFill>
                  <a:srgbClr val="0070C0"/>
                </a:solidFill>
              </a:rPr>
              <a:t> </a:t>
            </a:r>
            <a:r>
              <a:rPr lang="en-US" sz="2400" dirty="0" smtClean="0">
                <a:solidFill>
                  <a:srgbClr val="0070C0"/>
                </a:solidFill>
              </a:rPr>
              <a:t>x P*</a:t>
            </a:r>
          </a:p>
          <a:p>
            <a:r>
              <a:rPr lang="en-US" sz="2400" dirty="0" smtClean="0">
                <a:solidFill>
                  <a:srgbClr val="0070C0"/>
                </a:solidFill>
              </a:rPr>
              <a:t>where P* is the Bayes error (error of optimal classifier).</a:t>
            </a:r>
          </a:p>
        </p:txBody>
      </p:sp>
    </p:spTree>
    <p:extLst>
      <p:ext uri="{BB962C8B-B14F-4D97-AF65-F5344CB8AC3E}">
        <p14:creationId xmlns:p14="http://schemas.microsoft.com/office/powerpoint/2010/main" val="1648888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15" name="Text Box 91"/>
          <p:cNvSpPr txBox="1">
            <a:spLocks noChangeArrowheads="1"/>
          </p:cNvSpPr>
          <p:nvPr/>
        </p:nvSpPr>
        <p:spPr bwMode="auto">
          <a:xfrm>
            <a:off x="773171" y="5121226"/>
            <a:ext cx="80984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000" b="1" dirty="0">
                <a:solidFill>
                  <a:srgbClr val="3333CC"/>
                </a:solidFill>
                <a:latin typeface="Arial" panose="020B0604020202020204" pitchFamily="34" charset="0"/>
              </a:rPr>
              <a:t>TRAINING</a:t>
            </a:r>
            <a:r>
              <a:rPr lang="en-US" altLang="en-US" sz="2000" dirty="0" smtClean="0">
                <a:solidFill>
                  <a:srgbClr val="3333CC"/>
                </a:solidFill>
                <a:latin typeface="Arial" panose="020B0604020202020204" pitchFamily="34" charset="0"/>
              </a:rPr>
              <a:t>: 	Estimate joint conditional </a:t>
            </a:r>
            <a:r>
              <a:rPr lang="en-US" altLang="en-US" sz="2000" dirty="0">
                <a:solidFill>
                  <a:srgbClr val="3333CC"/>
                </a:solidFill>
                <a:latin typeface="Arial" panose="020B0604020202020204" pitchFamily="34" charset="0"/>
              </a:rPr>
              <a:t>state </a:t>
            </a:r>
            <a:r>
              <a:rPr lang="en-US" altLang="en-US" sz="2000" dirty="0" smtClean="0">
                <a:solidFill>
                  <a:srgbClr val="0070C0"/>
                </a:solidFill>
              </a:rPr>
              <a:t>f</a:t>
            </a:r>
            <a:r>
              <a:rPr lang="en-US" altLang="en-US" sz="2000" dirty="0" smtClean="0">
                <a:solidFill>
                  <a:srgbClr val="3333CC"/>
                </a:solidFill>
                <a:latin typeface="Arial" panose="020B0604020202020204" pitchFamily="34" charset="0"/>
              </a:rPr>
              <a:t>eature probabilities</a:t>
            </a:r>
            <a:endParaRPr lang="en-US" altLang="en-US" sz="2000" dirty="0">
              <a:solidFill>
                <a:srgbClr val="3333CC"/>
              </a:solidFill>
              <a:latin typeface="Arial" panose="020B0604020202020204" pitchFamily="34" charset="0"/>
            </a:endParaRPr>
          </a:p>
          <a:p>
            <a:pPr fontAlgn="base">
              <a:spcBef>
                <a:spcPct val="0"/>
              </a:spcBef>
              <a:spcAft>
                <a:spcPct val="0"/>
              </a:spcAft>
            </a:pPr>
            <a:r>
              <a:rPr lang="en-US" altLang="en-US" sz="2000" dirty="0" smtClean="0">
                <a:solidFill>
                  <a:srgbClr val="3333CC"/>
                </a:solidFill>
                <a:latin typeface="Arial" panose="020B0604020202020204" pitchFamily="34" charset="0"/>
              </a:rPr>
              <a:t>		and conditional state transition probabilities</a:t>
            </a:r>
          </a:p>
          <a:p>
            <a:pPr fontAlgn="base">
              <a:spcBef>
                <a:spcPct val="0"/>
              </a:spcBef>
              <a:spcAft>
                <a:spcPct val="0"/>
              </a:spcAft>
            </a:pPr>
            <a:r>
              <a:rPr lang="en-US" altLang="en-US" sz="2000" dirty="0" smtClean="0">
                <a:solidFill>
                  <a:srgbClr val="3333CC"/>
                </a:solidFill>
                <a:latin typeface="Arial" panose="020B0604020202020204" pitchFamily="34" charset="0"/>
              </a:rPr>
              <a:t>		via </a:t>
            </a:r>
            <a:r>
              <a:rPr lang="en-US" altLang="en-US" sz="2000" dirty="0">
                <a:solidFill>
                  <a:srgbClr val="3333CC"/>
                </a:solidFill>
                <a:latin typeface="Arial" panose="020B0604020202020204" pitchFamily="34" charset="0"/>
              </a:rPr>
              <a:t>Baum-Welch Forward-Backward   (EM</a:t>
            </a:r>
            <a:r>
              <a:rPr lang="en-US" altLang="en-US" sz="2000" dirty="0" smtClean="0">
                <a:solidFill>
                  <a:srgbClr val="3333CC"/>
                </a:solidFill>
                <a:latin typeface="Arial" panose="020B0604020202020204" pitchFamily="34" charset="0"/>
              </a:rPr>
              <a:t>)</a:t>
            </a:r>
            <a:endParaRPr lang="en-US" altLang="en-US" sz="2000" dirty="0">
              <a:solidFill>
                <a:srgbClr val="3333CC"/>
              </a:solidFill>
              <a:latin typeface="Arial" panose="020B0604020202020204" pitchFamily="34" charset="0"/>
            </a:endParaRPr>
          </a:p>
        </p:txBody>
      </p:sp>
      <p:sp>
        <p:nvSpPr>
          <p:cNvPr id="81" name="Slide Number Placeholder 3"/>
          <p:cNvSpPr>
            <a:spLocks noGrp="1"/>
          </p:cNvSpPr>
          <p:nvPr>
            <p:ph type="sldNum" sz="quarter" idx="12"/>
          </p:nvPr>
        </p:nvSpPr>
        <p:spPr/>
        <p:txBody>
          <a:bodyPr/>
          <a:lstStyle/>
          <a:p>
            <a:fld id="{4B2F44E2-A4C8-4872-B47D-FAB5A3506232}" type="slidenum">
              <a:rPr lang="en-US" altLang="en-US">
                <a:solidFill>
                  <a:srgbClr val="000000"/>
                </a:solidFill>
              </a:rPr>
              <a:pPr/>
              <a:t>21</a:t>
            </a:fld>
            <a:endParaRPr lang="en-US" altLang="en-US">
              <a:solidFill>
                <a:srgbClr val="000000"/>
              </a:solidFill>
            </a:endParaRPr>
          </a:p>
        </p:txBody>
      </p:sp>
      <p:sp>
        <p:nvSpPr>
          <p:cNvPr id="77826" name="Text Box 2"/>
          <p:cNvSpPr txBox="1">
            <a:spLocks noChangeArrowheads="1"/>
          </p:cNvSpPr>
          <p:nvPr/>
        </p:nvSpPr>
        <p:spPr bwMode="auto">
          <a:xfrm>
            <a:off x="725339" y="86078"/>
            <a:ext cx="71772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smtClean="0"/>
              <a:t>Hidden Markov Models  2 binary features</a:t>
            </a:r>
            <a:endParaRPr lang="en-US" altLang="en-US" sz="3200" dirty="0"/>
          </a:p>
        </p:txBody>
      </p:sp>
      <p:sp>
        <p:nvSpPr>
          <p:cNvPr id="77914" name="Text Box 90"/>
          <p:cNvSpPr txBox="1">
            <a:spLocks noChangeArrowheads="1"/>
          </p:cNvSpPr>
          <p:nvPr/>
        </p:nvSpPr>
        <p:spPr bwMode="auto">
          <a:xfrm>
            <a:off x="1257301" y="5600700"/>
            <a:ext cx="354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a:solidFill>
                <a:srgbClr val="000000"/>
              </a:solidFill>
              <a:latin typeface="AvantGarde" pitchFamily="34" charset="0"/>
            </a:endParaRPr>
          </a:p>
        </p:txBody>
      </p:sp>
      <p:sp>
        <p:nvSpPr>
          <p:cNvPr id="77910" name="AutoShape 86"/>
          <p:cNvSpPr>
            <a:spLocks noChangeArrowheads="1"/>
          </p:cNvSpPr>
          <p:nvPr/>
        </p:nvSpPr>
        <p:spPr bwMode="auto">
          <a:xfrm>
            <a:off x="1941643" y="6023198"/>
            <a:ext cx="747046" cy="438403"/>
          </a:xfrm>
          <a:prstGeom prst="notchedRightArrow">
            <a:avLst>
              <a:gd name="adj1" fmla="val 50000"/>
              <a:gd name="adj2" fmla="val 5024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11" name="AutoShape 87"/>
          <p:cNvSpPr>
            <a:spLocks noChangeArrowheads="1"/>
          </p:cNvSpPr>
          <p:nvPr/>
        </p:nvSpPr>
        <p:spPr bwMode="auto">
          <a:xfrm flipH="1">
            <a:off x="6791504" y="6093086"/>
            <a:ext cx="747046" cy="438403"/>
          </a:xfrm>
          <a:prstGeom prst="notchedRightArrow">
            <a:avLst>
              <a:gd name="adj1" fmla="val 50000"/>
              <a:gd name="adj2" fmla="val 50245"/>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12" name="AutoShape 88"/>
          <p:cNvSpPr>
            <a:spLocks noChangeArrowheads="1"/>
          </p:cNvSpPr>
          <p:nvPr/>
        </p:nvSpPr>
        <p:spPr bwMode="auto">
          <a:xfrm flipH="1">
            <a:off x="3166630" y="6040156"/>
            <a:ext cx="747046" cy="438403"/>
          </a:xfrm>
          <a:prstGeom prst="notchedRightArrow">
            <a:avLst>
              <a:gd name="adj1" fmla="val 50000"/>
              <a:gd name="adj2" fmla="val 5024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13" name="AutoShape 89"/>
          <p:cNvSpPr>
            <a:spLocks noChangeArrowheads="1"/>
          </p:cNvSpPr>
          <p:nvPr/>
        </p:nvSpPr>
        <p:spPr bwMode="auto">
          <a:xfrm>
            <a:off x="5458416" y="6100510"/>
            <a:ext cx="747046" cy="438403"/>
          </a:xfrm>
          <a:prstGeom prst="notchedRightArrow">
            <a:avLst>
              <a:gd name="adj1" fmla="val 50000"/>
              <a:gd name="adj2" fmla="val 5024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09" name="Text Box 85"/>
          <p:cNvSpPr txBox="1">
            <a:spLocks noChangeArrowheads="1"/>
          </p:cNvSpPr>
          <p:nvPr/>
        </p:nvSpPr>
        <p:spPr bwMode="auto">
          <a:xfrm>
            <a:off x="102814" y="719716"/>
            <a:ext cx="8810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smtClean="0">
                <a:latin typeface="Arial" panose="020B0604020202020204" pitchFamily="34" charset="0"/>
              </a:rPr>
              <a:t>Input sequence of feature vectors: X = { (0,1), </a:t>
            </a:r>
            <a:r>
              <a:rPr lang="en-US" altLang="en-US" sz="2400" dirty="0">
                <a:latin typeface="Arial" panose="020B0604020202020204" pitchFamily="34" charset="0"/>
              </a:rPr>
              <a:t>(0,0</a:t>
            </a:r>
            <a:r>
              <a:rPr lang="en-US" altLang="en-US" sz="2400" dirty="0" smtClean="0">
                <a:latin typeface="Arial" panose="020B0604020202020204" pitchFamily="34" charset="0"/>
              </a:rPr>
              <a:t>), </a:t>
            </a:r>
            <a:r>
              <a:rPr lang="en-US" altLang="en-US" sz="2400" dirty="0">
                <a:latin typeface="Arial" panose="020B0604020202020204" pitchFamily="34" charset="0"/>
              </a:rPr>
              <a:t>(0,1</a:t>
            </a:r>
            <a:r>
              <a:rPr lang="en-US" altLang="en-US" sz="2400" dirty="0" smtClean="0">
                <a:latin typeface="Arial" panose="020B0604020202020204" pitchFamily="34" charset="0"/>
              </a:rPr>
              <a:t>), </a:t>
            </a:r>
            <a:r>
              <a:rPr lang="en-US" altLang="en-US" sz="2400" dirty="0">
                <a:latin typeface="Arial" panose="020B0604020202020204" pitchFamily="34" charset="0"/>
              </a:rPr>
              <a:t>(1,1) </a:t>
            </a:r>
            <a:r>
              <a:rPr lang="en-US" altLang="en-US" sz="2400" dirty="0" smtClean="0">
                <a:latin typeface="Arial" panose="020B0604020202020204" pitchFamily="34" charset="0"/>
              </a:rPr>
              <a:t>}</a:t>
            </a:r>
            <a:endParaRPr lang="en-US" altLang="en-US" sz="2400" dirty="0">
              <a:latin typeface="AvantGarde" pitchFamily="34" charset="0"/>
            </a:endParaRPr>
          </a:p>
        </p:txBody>
      </p:sp>
      <p:grpSp>
        <p:nvGrpSpPr>
          <p:cNvPr id="4" name="Group 3"/>
          <p:cNvGrpSpPr/>
          <p:nvPr/>
        </p:nvGrpSpPr>
        <p:grpSpPr>
          <a:xfrm>
            <a:off x="1257301" y="1193235"/>
            <a:ext cx="5698996" cy="990719"/>
            <a:chOff x="1416844" y="1314450"/>
            <a:chExt cx="5698996" cy="1036082"/>
          </a:xfrm>
        </p:grpSpPr>
        <p:sp>
          <p:nvSpPr>
            <p:cNvPr id="77850" name="Text Box 26"/>
            <p:cNvSpPr txBox="1">
              <a:spLocks noChangeArrowheads="1"/>
            </p:cNvSpPr>
            <p:nvPr/>
          </p:nvSpPr>
          <p:spPr bwMode="auto">
            <a:xfrm>
              <a:off x="1416844" y="1981200"/>
              <a:ext cx="5698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dirty="0">
                  <a:solidFill>
                    <a:srgbClr val="000000"/>
                  </a:solidFill>
                  <a:latin typeface="AvantGarde" pitchFamily="34" charset="0"/>
                </a:rPr>
                <a:t>       </a:t>
              </a:r>
              <a:r>
                <a:rPr lang="en-US" altLang="en-US" dirty="0">
                  <a:solidFill>
                    <a:srgbClr val="000000"/>
                  </a:solidFill>
                  <a:latin typeface="Arial" panose="020B0604020202020204" pitchFamily="34" charset="0"/>
                </a:rPr>
                <a:t>1          2          3                       1            2            3</a:t>
              </a:r>
            </a:p>
          </p:txBody>
        </p:sp>
        <p:sp>
          <p:nvSpPr>
            <p:cNvPr id="77827" name="Oval 3"/>
            <p:cNvSpPr>
              <a:spLocks noChangeArrowheads="1"/>
            </p:cNvSpPr>
            <p:nvPr/>
          </p:nvSpPr>
          <p:spPr bwMode="auto">
            <a:xfrm>
              <a:off x="1771650" y="1924050"/>
              <a:ext cx="400050" cy="4000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34" name="Oval 10"/>
            <p:cNvSpPr>
              <a:spLocks noChangeArrowheads="1"/>
            </p:cNvSpPr>
            <p:nvPr/>
          </p:nvSpPr>
          <p:spPr bwMode="auto">
            <a:xfrm>
              <a:off x="2571750" y="1924050"/>
              <a:ext cx="400050" cy="4000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35" name="Oval 11"/>
            <p:cNvSpPr>
              <a:spLocks noChangeArrowheads="1"/>
            </p:cNvSpPr>
            <p:nvPr/>
          </p:nvSpPr>
          <p:spPr bwMode="auto">
            <a:xfrm>
              <a:off x="3314700" y="1924050"/>
              <a:ext cx="400050" cy="4000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cxnSp>
          <p:nvCxnSpPr>
            <p:cNvPr id="77844" name="AutoShape 20"/>
            <p:cNvCxnSpPr>
              <a:cxnSpLocks noChangeShapeType="1"/>
              <a:stCxn id="77827" idx="7"/>
              <a:endCxn id="77835" idx="0"/>
            </p:cNvCxnSpPr>
            <p:nvPr/>
          </p:nvCxnSpPr>
          <p:spPr bwMode="auto">
            <a:xfrm rot="16200000">
              <a:off x="2784872" y="1252539"/>
              <a:ext cx="58341" cy="1401365"/>
            </a:xfrm>
            <a:prstGeom prst="curvedConnector3">
              <a:avLst>
                <a:gd name="adj1" fmla="val 393880"/>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45" name="Line 21"/>
            <p:cNvSpPr>
              <a:spLocks noChangeShapeType="1"/>
            </p:cNvSpPr>
            <p:nvPr/>
          </p:nvSpPr>
          <p:spPr bwMode="auto">
            <a:xfrm>
              <a:off x="2171700" y="2152650"/>
              <a:ext cx="40005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46" name="Line 22"/>
            <p:cNvSpPr>
              <a:spLocks noChangeShapeType="1"/>
            </p:cNvSpPr>
            <p:nvPr/>
          </p:nvSpPr>
          <p:spPr bwMode="auto">
            <a:xfrm>
              <a:off x="2971800" y="2152650"/>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cxnSp>
          <p:nvCxnSpPr>
            <p:cNvPr id="77848" name="AutoShape 24"/>
            <p:cNvCxnSpPr>
              <a:cxnSpLocks noChangeShapeType="1"/>
              <a:stCxn id="77827" idx="3"/>
              <a:endCxn id="77827" idx="5"/>
            </p:cNvCxnSpPr>
            <p:nvPr/>
          </p:nvCxnSpPr>
          <p:spPr bwMode="auto">
            <a:xfrm rot="16200000" flipH="1">
              <a:off x="1971082" y="2124672"/>
              <a:ext cx="1190" cy="283369"/>
            </a:xfrm>
            <a:prstGeom prst="curvedConnector3">
              <a:avLst>
                <a:gd name="adj1" fmla="val 193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7916" name="Group 92"/>
            <p:cNvGrpSpPr>
              <a:grpSpLocks/>
            </p:cNvGrpSpPr>
            <p:nvPr/>
          </p:nvGrpSpPr>
          <p:grpSpPr bwMode="auto">
            <a:xfrm>
              <a:off x="4857750" y="1924050"/>
              <a:ext cx="2171700" cy="400050"/>
              <a:chOff x="2976" y="672"/>
              <a:chExt cx="1824" cy="336"/>
            </a:xfrm>
          </p:grpSpPr>
          <p:sp>
            <p:nvSpPr>
              <p:cNvPr id="77836" name="Oval 12"/>
              <p:cNvSpPr>
                <a:spLocks noChangeArrowheads="1"/>
              </p:cNvSpPr>
              <p:nvPr/>
            </p:nvSpPr>
            <p:spPr bwMode="auto">
              <a:xfrm>
                <a:off x="2976" y="672"/>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37" name="Oval 13"/>
              <p:cNvSpPr>
                <a:spLocks noChangeArrowheads="1"/>
              </p:cNvSpPr>
              <p:nvPr/>
            </p:nvSpPr>
            <p:spPr bwMode="auto">
              <a:xfrm>
                <a:off x="4464" y="672"/>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38" name="Oval 14"/>
              <p:cNvSpPr>
                <a:spLocks noChangeArrowheads="1"/>
              </p:cNvSpPr>
              <p:nvPr/>
            </p:nvSpPr>
            <p:spPr bwMode="auto">
              <a:xfrm>
                <a:off x="3744" y="672"/>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42" name="Line 18"/>
              <p:cNvSpPr>
                <a:spLocks noChangeShapeType="1"/>
              </p:cNvSpPr>
              <p:nvPr/>
            </p:nvSpPr>
            <p:spPr bwMode="auto">
              <a:xfrm>
                <a:off x="3312" y="816"/>
                <a:ext cx="43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47" name="Line 23"/>
              <p:cNvSpPr>
                <a:spLocks noChangeShapeType="1"/>
              </p:cNvSpPr>
              <p:nvPr/>
            </p:nvSpPr>
            <p:spPr bwMode="auto">
              <a:xfrm>
                <a:off x="4080" y="816"/>
                <a:ext cx="38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cxnSp>
            <p:nvCxnSpPr>
              <p:cNvPr id="77849" name="AutoShape 25"/>
              <p:cNvCxnSpPr>
                <a:cxnSpLocks noChangeShapeType="1"/>
                <a:stCxn id="77838" idx="3"/>
                <a:endCxn id="77838" idx="5"/>
              </p:cNvCxnSpPr>
              <p:nvPr/>
            </p:nvCxnSpPr>
            <p:spPr bwMode="auto">
              <a:xfrm rot="16200000" flipH="1">
                <a:off x="3911" y="841"/>
                <a:ext cx="1" cy="238"/>
              </a:xfrm>
              <a:prstGeom prst="curvedConnector3">
                <a:avLst>
                  <a:gd name="adj1" fmla="val 19300000"/>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7852" name="Text Box 28"/>
            <p:cNvSpPr txBox="1">
              <a:spLocks noChangeArrowheads="1"/>
            </p:cNvSpPr>
            <p:nvPr/>
          </p:nvSpPr>
          <p:spPr bwMode="auto">
            <a:xfrm>
              <a:off x="1543050" y="1314450"/>
              <a:ext cx="5365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dirty="0">
                  <a:solidFill>
                    <a:srgbClr val="000000"/>
                  </a:solidFill>
                  <a:latin typeface="AvantGarde" pitchFamily="34" charset="0"/>
                </a:rPr>
                <a:t>           </a:t>
              </a:r>
              <a:r>
                <a:rPr lang="en-US" altLang="en-US" b="1" dirty="0">
                  <a:solidFill>
                    <a:srgbClr val="000000"/>
                  </a:solidFill>
                  <a:latin typeface="Arial" panose="020B0604020202020204" pitchFamily="34" charset="0"/>
                </a:rPr>
                <a:t>MODEL A                                     MODEL B</a:t>
              </a:r>
            </a:p>
          </p:txBody>
        </p:sp>
      </p:grpSp>
      <p:grpSp>
        <p:nvGrpSpPr>
          <p:cNvPr id="77931" name="Group 107"/>
          <p:cNvGrpSpPr>
            <a:grpSpLocks/>
          </p:cNvGrpSpPr>
          <p:nvPr/>
        </p:nvGrpSpPr>
        <p:grpSpPr bwMode="auto">
          <a:xfrm>
            <a:off x="1686516" y="2729261"/>
            <a:ext cx="5886450" cy="2277666"/>
            <a:chOff x="288" y="1519"/>
            <a:chExt cx="4944" cy="1913"/>
          </a:xfrm>
        </p:grpSpPr>
        <p:sp>
          <p:nvSpPr>
            <p:cNvPr id="77907" name="Text Box 83"/>
            <p:cNvSpPr txBox="1">
              <a:spLocks noChangeArrowheads="1"/>
            </p:cNvSpPr>
            <p:nvPr/>
          </p:nvSpPr>
          <p:spPr bwMode="auto">
            <a:xfrm>
              <a:off x="2304" y="1519"/>
              <a:ext cx="95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dirty="0" smtClean="0">
                  <a:solidFill>
                    <a:srgbClr val="000000"/>
                  </a:solidFill>
                  <a:latin typeface="Arial" panose="020B0604020202020204" pitchFamily="34" charset="0"/>
                </a:rPr>
                <a:t>Hidden states</a:t>
              </a:r>
              <a:endParaRPr lang="en-US" altLang="en-US" dirty="0">
                <a:solidFill>
                  <a:srgbClr val="000000"/>
                </a:solidFill>
                <a:latin typeface="Arial" panose="020B0604020202020204" pitchFamily="34" charset="0"/>
              </a:endParaRPr>
            </a:p>
          </p:txBody>
        </p:sp>
        <p:sp>
          <p:nvSpPr>
            <p:cNvPr id="77908" name="Text Box 84"/>
            <p:cNvSpPr txBox="1">
              <a:spLocks noChangeArrowheads="1"/>
            </p:cNvSpPr>
            <p:nvPr/>
          </p:nvSpPr>
          <p:spPr bwMode="auto">
            <a:xfrm>
              <a:off x="986" y="1680"/>
              <a:ext cx="71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a:solidFill>
                    <a:srgbClr val="000000"/>
                  </a:solidFill>
                  <a:latin typeface="Arial" panose="020B0604020202020204" pitchFamily="34" charset="0"/>
                </a:rPr>
                <a:t>time</a:t>
              </a:r>
              <a:r>
                <a:rPr lang="en-US" altLang="en-US">
                  <a:solidFill>
                    <a:srgbClr val="000000"/>
                  </a:solidFill>
                  <a:latin typeface="Symbol" panose="05050102010706020507" pitchFamily="18" charset="2"/>
                  <a:sym typeface="Symbol" panose="05050102010706020507" pitchFamily="18" charset="2"/>
                </a:rPr>
                <a:t></a:t>
              </a:r>
              <a:endParaRPr lang="en-US" altLang="en-US">
                <a:solidFill>
                  <a:srgbClr val="000000"/>
                </a:solidFill>
                <a:latin typeface="Arial" panose="020B0604020202020204" pitchFamily="34" charset="0"/>
              </a:endParaRPr>
            </a:p>
          </p:txBody>
        </p:sp>
        <p:sp>
          <p:nvSpPr>
            <p:cNvPr id="77854" name="Oval 30"/>
            <p:cNvSpPr>
              <a:spLocks noChangeArrowheads="1"/>
            </p:cNvSpPr>
            <p:nvPr/>
          </p:nvSpPr>
          <p:spPr bwMode="auto">
            <a:xfrm>
              <a:off x="3264" y="1944"/>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55" name="Oval 31"/>
            <p:cNvSpPr>
              <a:spLocks noChangeArrowheads="1"/>
            </p:cNvSpPr>
            <p:nvPr/>
          </p:nvSpPr>
          <p:spPr bwMode="auto">
            <a:xfrm>
              <a:off x="3264"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56" name="Oval 32"/>
            <p:cNvSpPr>
              <a:spLocks noChangeArrowheads="1"/>
            </p:cNvSpPr>
            <p:nvPr/>
          </p:nvSpPr>
          <p:spPr bwMode="auto">
            <a:xfrm>
              <a:off x="3288"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57" name="Oval 33"/>
            <p:cNvSpPr>
              <a:spLocks noChangeArrowheads="1"/>
            </p:cNvSpPr>
            <p:nvPr/>
          </p:nvSpPr>
          <p:spPr bwMode="auto">
            <a:xfrm>
              <a:off x="3768"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58" name="Oval 34"/>
            <p:cNvSpPr>
              <a:spLocks noChangeArrowheads="1"/>
            </p:cNvSpPr>
            <p:nvPr/>
          </p:nvSpPr>
          <p:spPr bwMode="auto">
            <a:xfrm>
              <a:off x="3792"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59" name="Oval 35"/>
            <p:cNvSpPr>
              <a:spLocks noChangeArrowheads="1"/>
            </p:cNvSpPr>
            <p:nvPr/>
          </p:nvSpPr>
          <p:spPr bwMode="auto">
            <a:xfrm>
              <a:off x="3792" y="196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0" name="Oval 36"/>
            <p:cNvSpPr>
              <a:spLocks noChangeArrowheads="1"/>
            </p:cNvSpPr>
            <p:nvPr/>
          </p:nvSpPr>
          <p:spPr bwMode="auto">
            <a:xfrm>
              <a:off x="4296"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1" name="Oval 37"/>
            <p:cNvSpPr>
              <a:spLocks noChangeArrowheads="1"/>
            </p:cNvSpPr>
            <p:nvPr/>
          </p:nvSpPr>
          <p:spPr bwMode="auto">
            <a:xfrm>
              <a:off x="4296"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2" name="Oval 38"/>
            <p:cNvSpPr>
              <a:spLocks noChangeArrowheads="1"/>
            </p:cNvSpPr>
            <p:nvPr/>
          </p:nvSpPr>
          <p:spPr bwMode="auto">
            <a:xfrm>
              <a:off x="4296" y="1944"/>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3" name="Oval 39"/>
            <p:cNvSpPr>
              <a:spLocks noChangeArrowheads="1"/>
            </p:cNvSpPr>
            <p:nvPr/>
          </p:nvSpPr>
          <p:spPr bwMode="auto">
            <a:xfrm>
              <a:off x="4896"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4" name="Oval 40"/>
            <p:cNvSpPr>
              <a:spLocks noChangeArrowheads="1"/>
            </p:cNvSpPr>
            <p:nvPr/>
          </p:nvSpPr>
          <p:spPr bwMode="auto">
            <a:xfrm>
              <a:off x="4896"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5" name="Oval 41"/>
            <p:cNvSpPr>
              <a:spLocks noChangeArrowheads="1"/>
            </p:cNvSpPr>
            <p:nvPr/>
          </p:nvSpPr>
          <p:spPr bwMode="auto">
            <a:xfrm>
              <a:off x="4896" y="1944"/>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8" name="Oval 44"/>
            <p:cNvSpPr>
              <a:spLocks noChangeArrowheads="1"/>
            </p:cNvSpPr>
            <p:nvPr/>
          </p:nvSpPr>
          <p:spPr bwMode="auto">
            <a:xfrm>
              <a:off x="288" y="1944"/>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69" name="Oval 45"/>
            <p:cNvSpPr>
              <a:spLocks noChangeArrowheads="1"/>
            </p:cNvSpPr>
            <p:nvPr/>
          </p:nvSpPr>
          <p:spPr bwMode="auto">
            <a:xfrm>
              <a:off x="288"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0" name="Oval 46"/>
            <p:cNvSpPr>
              <a:spLocks noChangeArrowheads="1"/>
            </p:cNvSpPr>
            <p:nvPr/>
          </p:nvSpPr>
          <p:spPr bwMode="auto">
            <a:xfrm>
              <a:off x="312"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1" name="Oval 47"/>
            <p:cNvSpPr>
              <a:spLocks noChangeArrowheads="1"/>
            </p:cNvSpPr>
            <p:nvPr/>
          </p:nvSpPr>
          <p:spPr bwMode="auto">
            <a:xfrm>
              <a:off x="792"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2" name="Oval 48"/>
            <p:cNvSpPr>
              <a:spLocks noChangeArrowheads="1"/>
            </p:cNvSpPr>
            <p:nvPr/>
          </p:nvSpPr>
          <p:spPr bwMode="auto">
            <a:xfrm>
              <a:off x="816"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3" name="Oval 49"/>
            <p:cNvSpPr>
              <a:spLocks noChangeArrowheads="1"/>
            </p:cNvSpPr>
            <p:nvPr/>
          </p:nvSpPr>
          <p:spPr bwMode="auto">
            <a:xfrm>
              <a:off x="816" y="196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4" name="Oval 50"/>
            <p:cNvSpPr>
              <a:spLocks noChangeArrowheads="1"/>
            </p:cNvSpPr>
            <p:nvPr/>
          </p:nvSpPr>
          <p:spPr bwMode="auto">
            <a:xfrm>
              <a:off x="1320"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5" name="Oval 51"/>
            <p:cNvSpPr>
              <a:spLocks noChangeArrowheads="1"/>
            </p:cNvSpPr>
            <p:nvPr/>
          </p:nvSpPr>
          <p:spPr bwMode="auto">
            <a:xfrm>
              <a:off x="1320"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6" name="Oval 52"/>
            <p:cNvSpPr>
              <a:spLocks noChangeArrowheads="1"/>
            </p:cNvSpPr>
            <p:nvPr/>
          </p:nvSpPr>
          <p:spPr bwMode="auto">
            <a:xfrm>
              <a:off x="1320" y="1944"/>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7" name="Oval 53"/>
            <p:cNvSpPr>
              <a:spLocks noChangeArrowheads="1"/>
            </p:cNvSpPr>
            <p:nvPr/>
          </p:nvSpPr>
          <p:spPr bwMode="auto">
            <a:xfrm>
              <a:off x="1920" y="3096"/>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8" name="Oval 54"/>
            <p:cNvSpPr>
              <a:spLocks noChangeArrowheads="1"/>
            </p:cNvSpPr>
            <p:nvPr/>
          </p:nvSpPr>
          <p:spPr bwMode="auto">
            <a:xfrm>
              <a:off x="1920" y="2520"/>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79" name="Oval 55"/>
            <p:cNvSpPr>
              <a:spLocks noChangeArrowheads="1"/>
            </p:cNvSpPr>
            <p:nvPr/>
          </p:nvSpPr>
          <p:spPr bwMode="auto">
            <a:xfrm>
              <a:off x="1920" y="1944"/>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80" name="Line 56"/>
            <p:cNvSpPr>
              <a:spLocks noChangeShapeType="1"/>
            </p:cNvSpPr>
            <p:nvPr/>
          </p:nvSpPr>
          <p:spPr bwMode="auto">
            <a:xfrm>
              <a:off x="624" y="2112"/>
              <a:ext cx="192"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82" name="Line 58"/>
            <p:cNvSpPr>
              <a:spLocks noChangeShapeType="1"/>
            </p:cNvSpPr>
            <p:nvPr/>
          </p:nvSpPr>
          <p:spPr bwMode="auto">
            <a:xfrm>
              <a:off x="1152" y="2112"/>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83" name="Line 59"/>
            <p:cNvSpPr>
              <a:spLocks noChangeShapeType="1"/>
            </p:cNvSpPr>
            <p:nvPr/>
          </p:nvSpPr>
          <p:spPr bwMode="auto">
            <a:xfrm>
              <a:off x="1632" y="211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87" name="Line 63"/>
            <p:cNvSpPr>
              <a:spLocks noChangeShapeType="1"/>
            </p:cNvSpPr>
            <p:nvPr/>
          </p:nvSpPr>
          <p:spPr bwMode="auto">
            <a:xfrm>
              <a:off x="3600" y="268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88" name="Line 64"/>
            <p:cNvSpPr>
              <a:spLocks noChangeShapeType="1"/>
            </p:cNvSpPr>
            <p:nvPr/>
          </p:nvSpPr>
          <p:spPr bwMode="auto">
            <a:xfrm>
              <a:off x="4128" y="2688"/>
              <a:ext cx="144"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89" name="Line 65"/>
            <p:cNvSpPr>
              <a:spLocks noChangeShapeType="1"/>
            </p:cNvSpPr>
            <p:nvPr/>
          </p:nvSpPr>
          <p:spPr bwMode="auto">
            <a:xfrm>
              <a:off x="4608" y="268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0" name="Line 66"/>
            <p:cNvSpPr>
              <a:spLocks noChangeShapeType="1"/>
            </p:cNvSpPr>
            <p:nvPr/>
          </p:nvSpPr>
          <p:spPr bwMode="auto">
            <a:xfrm>
              <a:off x="528" y="2256"/>
              <a:ext cx="336"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1" name="Line 67"/>
            <p:cNvSpPr>
              <a:spLocks noChangeShapeType="1"/>
            </p:cNvSpPr>
            <p:nvPr/>
          </p:nvSpPr>
          <p:spPr bwMode="auto">
            <a:xfrm>
              <a:off x="1104" y="2256"/>
              <a:ext cx="288"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2" name="Line 68"/>
            <p:cNvSpPr>
              <a:spLocks noChangeShapeType="1"/>
            </p:cNvSpPr>
            <p:nvPr/>
          </p:nvSpPr>
          <p:spPr bwMode="auto">
            <a:xfrm>
              <a:off x="1584" y="2256"/>
              <a:ext cx="384"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3" name="Line 69"/>
            <p:cNvSpPr>
              <a:spLocks noChangeShapeType="1"/>
            </p:cNvSpPr>
            <p:nvPr/>
          </p:nvSpPr>
          <p:spPr bwMode="auto">
            <a:xfrm>
              <a:off x="528" y="2832"/>
              <a:ext cx="28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4" name="Line 70"/>
            <p:cNvSpPr>
              <a:spLocks noChangeShapeType="1"/>
            </p:cNvSpPr>
            <p:nvPr/>
          </p:nvSpPr>
          <p:spPr bwMode="auto">
            <a:xfrm>
              <a:off x="1056" y="2832"/>
              <a:ext cx="28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5" name="Line 71"/>
            <p:cNvSpPr>
              <a:spLocks noChangeShapeType="1"/>
            </p:cNvSpPr>
            <p:nvPr/>
          </p:nvSpPr>
          <p:spPr bwMode="auto">
            <a:xfrm>
              <a:off x="1584" y="2832"/>
              <a:ext cx="336" cy="38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6" name="Line 72"/>
            <p:cNvSpPr>
              <a:spLocks noChangeShapeType="1"/>
            </p:cNvSpPr>
            <p:nvPr/>
          </p:nvSpPr>
          <p:spPr bwMode="auto">
            <a:xfrm>
              <a:off x="3552" y="2256"/>
              <a:ext cx="288" cy="33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7" name="Line 73"/>
            <p:cNvSpPr>
              <a:spLocks noChangeShapeType="1"/>
            </p:cNvSpPr>
            <p:nvPr/>
          </p:nvSpPr>
          <p:spPr bwMode="auto">
            <a:xfrm>
              <a:off x="4080" y="2304"/>
              <a:ext cx="24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8" name="Line 74"/>
            <p:cNvSpPr>
              <a:spLocks noChangeShapeType="1"/>
            </p:cNvSpPr>
            <p:nvPr/>
          </p:nvSpPr>
          <p:spPr bwMode="auto">
            <a:xfrm>
              <a:off x="4608" y="2208"/>
              <a:ext cx="33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899" name="Line 75"/>
            <p:cNvSpPr>
              <a:spLocks noChangeShapeType="1"/>
            </p:cNvSpPr>
            <p:nvPr/>
          </p:nvSpPr>
          <p:spPr bwMode="auto">
            <a:xfrm>
              <a:off x="3552" y="2832"/>
              <a:ext cx="28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00" name="Line 76"/>
            <p:cNvSpPr>
              <a:spLocks noChangeShapeType="1"/>
            </p:cNvSpPr>
            <p:nvPr/>
          </p:nvSpPr>
          <p:spPr bwMode="auto">
            <a:xfrm>
              <a:off x="4080" y="2784"/>
              <a:ext cx="28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01" name="Line 77"/>
            <p:cNvSpPr>
              <a:spLocks noChangeShapeType="1"/>
            </p:cNvSpPr>
            <p:nvPr/>
          </p:nvSpPr>
          <p:spPr bwMode="auto">
            <a:xfrm>
              <a:off x="4560" y="2832"/>
              <a:ext cx="336" cy="33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02" name="Line 78"/>
            <p:cNvSpPr>
              <a:spLocks noChangeShapeType="1"/>
            </p:cNvSpPr>
            <p:nvPr/>
          </p:nvSpPr>
          <p:spPr bwMode="auto">
            <a:xfrm>
              <a:off x="576" y="2256"/>
              <a:ext cx="28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04" name="Line 80"/>
            <p:cNvSpPr>
              <a:spLocks noChangeShapeType="1"/>
            </p:cNvSpPr>
            <p:nvPr/>
          </p:nvSpPr>
          <p:spPr bwMode="auto">
            <a:xfrm>
              <a:off x="1632" y="2208"/>
              <a:ext cx="384"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17" name="Line 93"/>
            <p:cNvSpPr>
              <a:spLocks noChangeShapeType="1"/>
            </p:cNvSpPr>
            <p:nvPr/>
          </p:nvSpPr>
          <p:spPr bwMode="auto">
            <a:xfrm>
              <a:off x="1104" y="2256"/>
              <a:ext cx="288"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7918" name="Text Box 94"/>
            <p:cNvSpPr txBox="1">
              <a:spLocks noChangeArrowheads="1"/>
            </p:cNvSpPr>
            <p:nvPr/>
          </p:nvSpPr>
          <p:spPr bwMode="auto">
            <a:xfrm>
              <a:off x="2607" y="2016"/>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500" dirty="0">
                  <a:solidFill>
                    <a:srgbClr val="000000"/>
                  </a:solidFill>
                  <a:latin typeface="Arial" panose="020B0604020202020204" pitchFamily="34" charset="0"/>
                </a:rPr>
                <a:t>1</a:t>
              </a:r>
            </a:p>
          </p:txBody>
        </p:sp>
        <p:sp>
          <p:nvSpPr>
            <p:cNvPr id="77919" name="Text Box 95"/>
            <p:cNvSpPr txBox="1">
              <a:spLocks noChangeArrowheads="1"/>
            </p:cNvSpPr>
            <p:nvPr/>
          </p:nvSpPr>
          <p:spPr bwMode="auto">
            <a:xfrm>
              <a:off x="2607" y="2544"/>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500">
                  <a:solidFill>
                    <a:srgbClr val="000000"/>
                  </a:solidFill>
                  <a:latin typeface="Arial" panose="020B0604020202020204" pitchFamily="34" charset="0"/>
                </a:rPr>
                <a:t>2</a:t>
              </a:r>
            </a:p>
          </p:txBody>
        </p:sp>
        <p:sp>
          <p:nvSpPr>
            <p:cNvPr id="77920" name="Text Box 96"/>
            <p:cNvSpPr txBox="1">
              <a:spLocks noChangeArrowheads="1"/>
            </p:cNvSpPr>
            <p:nvPr/>
          </p:nvSpPr>
          <p:spPr bwMode="auto">
            <a:xfrm>
              <a:off x="2607" y="3062"/>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500">
                  <a:solidFill>
                    <a:srgbClr val="000000"/>
                  </a:solidFill>
                  <a:latin typeface="Arial" panose="020B0604020202020204" pitchFamily="34" charset="0"/>
                </a:rPr>
                <a:t>3</a:t>
              </a:r>
            </a:p>
          </p:txBody>
        </p:sp>
        <p:sp>
          <p:nvSpPr>
            <p:cNvPr id="77923" name="Text Box 99"/>
            <p:cNvSpPr txBox="1">
              <a:spLocks noChangeArrowheads="1"/>
            </p:cNvSpPr>
            <p:nvPr/>
          </p:nvSpPr>
          <p:spPr bwMode="auto">
            <a:xfrm>
              <a:off x="3962" y="1680"/>
              <a:ext cx="71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a:solidFill>
                    <a:srgbClr val="000000"/>
                  </a:solidFill>
                  <a:latin typeface="Arial" panose="020B0604020202020204" pitchFamily="34" charset="0"/>
                </a:rPr>
                <a:t>time</a:t>
              </a:r>
              <a:r>
                <a:rPr lang="en-US" altLang="en-US">
                  <a:solidFill>
                    <a:srgbClr val="000000"/>
                  </a:solidFill>
                  <a:latin typeface="Arial" panose="020B0604020202020204" pitchFamily="34" charset="0"/>
                  <a:sym typeface="Symbol" panose="05050102010706020507" pitchFamily="18" charset="2"/>
                </a:rPr>
                <a:t></a:t>
              </a:r>
              <a:endParaRPr lang="en-US" altLang="en-US">
                <a:solidFill>
                  <a:srgbClr val="000000"/>
                </a:solidFill>
                <a:latin typeface="Arial" panose="020B0604020202020204" pitchFamily="34" charset="0"/>
              </a:endParaRPr>
            </a:p>
          </p:txBody>
        </p:sp>
      </p:gr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dirty="0">
              <a:solidFill>
                <a:srgbClr val="000000"/>
              </a:solidFill>
            </a:endParaRPr>
          </a:p>
        </p:txBody>
      </p:sp>
      <p:sp>
        <p:nvSpPr>
          <p:cNvPr id="5" name="TextBox 4"/>
          <p:cNvSpPr txBox="1"/>
          <p:nvPr/>
        </p:nvSpPr>
        <p:spPr>
          <a:xfrm>
            <a:off x="199278" y="4043176"/>
            <a:ext cx="1372492" cy="523220"/>
          </a:xfrm>
          <a:prstGeom prst="rect">
            <a:avLst/>
          </a:prstGeom>
          <a:noFill/>
        </p:spPr>
        <p:txBody>
          <a:bodyPr wrap="none" rtlCol="0">
            <a:spAutoFit/>
          </a:bodyPr>
          <a:lstStyle/>
          <a:p>
            <a:r>
              <a:rPr lang="en-US" sz="2800" dirty="0" smtClean="0">
                <a:solidFill>
                  <a:srgbClr val="FF0000"/>
                </a:solidFill>
              </a:rPr>
              <a:t>P({X}|A)</a:t>
            </a:r>
            <a:endParaRPr lang="en-US" sz="2800" dirty="0">
              <a:solidFill>
                <a:srgbClr val="FF0000"/>
              </a:solidFill>
            </a:endParaRPr>
          </a:p>
        </p:txBody>
      </p:sp>
      <p:sp>
        <p:nvSpPr>
          <p:cNvPr id="6" name="TextBox 5"/>
          <p:cNvSpPr txBox="1"/>
          <p:nvPr/>
        </p:nvSpPr>
        <p:spPr>
          <a:xfrm>
            <a:off x="7653265" y="4083656"/>
            <a:ext cx="1359668" cy="523220"/>
          </a:xfrm>
          <a:prstGeom prst="rect">
            <a:avLst/>
          </a:prstGeom>
          <a:noFill/>
        </p:spPr>
        <p:txBody>
          <a:bodyPr wrap="none" rtlCol="0">
            <a:spAutoFit/>
          </a:bodyPr>
          <a:lstStyle/>
          <a:p>
            <a:r>
              <a:rPr lang="en-US" sz="2800" dirty="0" smtClean="0">
                <a:solidFill>
                  <a:srgbClr val="FF0000"/>
                </a:solidFill>
              </a:rPr>
              <a:t>P({X}|B)</a:t>
            </a:r>
            <a:endParaRPr lang="en-US" sz="2800" dirty="0">
              <a:solidFill>
                <a:srgbClr val="FF0000"/>
              </a:solidFill>
            </a:endParaRPr>
          </a:p>
        </p:txBody>
      </p:sp>
      <p:sp>
        <p:nvSpPr>
          <p:cNvPr id="7" name="TextBox 6"/>
          <p:cNvSpPr txBox="1"/>
          <p:nvPr/>
        </p:nvSpPr>
        <p:spPr>
          <a:xfrm>
            <a:off x="485780" y="2307539"/>
            <a:ext cx="8085355" cy="400110"/>
          </a:xfrm>
          <a:prstGeom prst="rect">
            <a:avLst/>
          </a:prstGeom>
          <a:noFill/>
        </p:spPr>
        <p:txBody>
          <a:bodyPr wrap="none" rtlCol="0">
            <a:spAutoFit/>
          </a:bodyPr>
          <a:lstStyle/>
          <a:p>
            <a:r>
              <a:rPr lang="en-US" sz="2000" dirty="0" smtClean="0"/>
              <a:t>Given X, find most probably path given </a:t>
            </a:r>
            <a:r>
              <a:rPr lang="en-US" sz="2000" dirty="0"/>
              <a:t> </a:t>
            </a:r>
            <a:r>
              <a:rPr lang="en-US" sz="2000" dirty="0" smtClean="0"/>
              <a:t>A and given B with Viterbi algorithm</a:t>
            </a:r>
            <a:endParaRPr lang="en-US" sz="2000" dirty="0"/>
          </a:p>
        </p:txBody>
      </p:sp>
      <p:sp>
        <p:nvSpPr>
          <p:cNvPr id="3" name="TextBox 2"/>
          <p:cNvSpPr txBox="1"/>
          <p:nvPr/>
        </p:nvSpPr>
        <p:spPr>
          <a:xfrm>
            <a:off x="211688" y="2898774"/>
            <a:ext cx="1352743" cy="1015663"/>
          </a:xfrm>
          <a:prstGeom prst="rect">
            <a:avLst/>
          </a:prstGeom>
          <a:noFill/>
        </p:spPr>
        <p:txBody>
          <a:bodyPr wrap="none" rtlCol="0">
            <a:spAutoFit/>
          </a:bodyPr>
          <a:lstStyle/>
          <a:p>
            <a:r>
              <a:rPr lang="en-US" sz="2000" dirty="0" smtClean="0">
                <a:solidFill>
                  <a:srgbClr val="0070C0"/>
                </a:solidFill>
              </a:rPr>
              <a:t>Unfold into</a:t>
            </a:r>
            <a:br>
              <a:rPr lang="en-US" sz="2000" dirty="0" smtClean="0">
                <a:solidFill>
                  <a:srgbClr val="0070C0"/>
                </a:solidFill>
              </a:rPr>
            </a:br>
            <a:r>
              <a:rPr lang="en-US" sz="2000" dirty="0" smtClean="0">
                <a:solidFill>
                  <a:srgbClr val="0070C0"/>
                </a:solidFill>
              </a:rPr>
              <a:t>a trellis</a:t>
            </a:r>
          </a:p>
          <a:p>
            <a:r>
              <a:rPr lang="en-US" sz="2000" dirty="0">
                <a:solidFill>
                  <a:srgbClr val="0070C0"/>
                </a:solidFill>
              </a:rPr>
              <a:t>d</a:t>
            </a:r>
            <a:r>
              <a:rPr lang="en-US" sz="2000" dirty="0" smtClean="0">
                <a:solidFill>
                  <a:srgbClr val="0070C0"/>
                </a:solidFill>
              </a:rPr>
              <a:t>iagram:</a:t>
            </a:r>
            <a:endParaRPr lang="en-US" sz="2000" dirty="0">
              <a:solidFill>
                <a:srgbClr val="0070C0"/>
              </a:solidFill>
            </a:endParaRPr>
          </a:p>
        </p:txBody>
      </p:sp>
      <p:sp>
        <p:nvSpPr>
          <p:cNvPr id="8" name="Up Arrow 7"/>
          <p:cNvSpPr/>
          <p:nvPr/>
        </p:nvSpPr>
        <p:spPr>
          <a:xfrm>
            <a:off x="1741027" y="1386087"/>
            <a:ext cx="142210" cy="40363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19351" y="1046450"/>
            <a:ext cx="503664" cy="523220"/>
          </a:xfrm>
          <a:prstGeom prst="rect">
            <a:avLst/>
          </a:prstGeom>
          <a:noFill/>
        </p:spPr>
        <p:txBody>
          <a:bodyPr wrap="none" rtlCol="0">
            <a:spAutoFit/>
          </a:bodyPr>
          <a:lstStyle/>
          <a:p>
            <a:r>
              <a:rPr lang="en-US" sz="2800" b="1" dirty="0" err="1" smtClean="0"/>
              <a:t>X</a:t>
            </a:r>
            <a:r>
              <a:rPr lang="en-US" sz="2800" baseline="-25000" dirty="0" err="1" smtClean="0"/>
              <a:t>1</a:t>
            </a:r>
            <a:endParaRPr lang="en-US" sz="2800" baseline="-25000" dirty="0"/>
          </a:p>
        </p:txBody>
      </p:sp>
      <p:sp>
        <p:nvSpPr>
          <p:cNvPr id="87" name="Up Arrow 86"/>
          <p:cNvSpPr/>
          <p:nvPr/>
        </p:nvSpPr>
        <p:spPr>
          <a:xfrm>
            <a:off x="2548069" y="1524281"/>
            <a:ext cx="167147" cy="26294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Up Arrow 87"/>
          <p:cNvSpPr/>
          <p:nvPr/>
        </p:nvSpPr>
        <p:spPr>
          <a:xfrm>
            <a:off x="3351962" y="1378065"/>
            <a:ext cx="142210" cy="40363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Up Arrow 88"/>
          <p:cNvSpPr/>
          <p:nvPr/>
        </p:nvSpPr>
        <p:spPr>
          <a:xfrm>
            <a:off x="6654961" y="1516468"/>
            <a:ext cx="117905" cy="27325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Up Arrow 89"/>
          <p:cNvSpPr/>
          <p:nvPr/>
        </p:nvSpPr>
        <p:spPr>
          <a:xfrm>
            <a:off x="5777906" y="1600398"/>
            <a:ext cx="103969" cy="18482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Up Arrow 90"/>
          <p:cNvSpPr/>
          <p:nvPr/>
        </p:nvSpPr>
        <p:spPr>
          <a:xfrm>
            <a:off x="4822405" y="1378066"/>
            <a:ext cx="142210" cy="40363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94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4" y="106509"/>
            <a:ext cx="8774547" cy="947735"/>
          </a:xfrm>
        </p:spPr>
        <p:txBody>
          <a:bodyPr>
            <a:normAutofit/>
          </a:bodyPr>
          <a:lstStyle/>
          <a:p>
            <a:pPr algn="ctr"/>
            <a:r>
              <a:rPr lang="en-US" sz="3200" dirty="0" smtClean="0">
                <a:latin typeface="+mn-lt"/>
              </a:rPr>
              <a:t>Bayesian Networks (probabilistic graphical models)</a:t>
            </a:r>
            <a:r>
              <a:rPr lang="en-US" sz="3200" b="1" dirty="0" smtClean="0">
                <a:latin typeface="+mn-lt"/>
              </a:rPr>
              <a:t/>
            </a:r>
            <a:br>
              <a:rPr lang="en-US" sz="3200" b="1" dirty="0" smtClean="0">
                <a:latin typeface="+mn-lt"/>
              </a:rPr>
            </a:br>
            <a:r>
              <a:rPr lang="en-US" sz="2000" dirty="0" smtClean="0">
                <a:solidFill>
                  <a:srgbClr val="0070C0"/>
                </a:solidFill>
                <a:latin typeface="+mn-lt"/>
              </a:rPr>
              <a:t>generalization of Hidden Markov Models using belief propagation algorithms </a:t>
            </a:r>
            <a:endParaRPr lang="en-US" sz="2000" dirty="0">
              <a:solidFill>
                <a:srgbClr val="0070C0"/>
              </a:solidFill>
              <a:latin typeface="+mn-lt"/>
            </a:endParaRPr>
          </a:p>
        </p:txBody>
      </p:sp>
      <p:sp>
        <p:nvSpPr>
          <p:cNvPr id="3" name="Date Placeholder 2"/>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19030D00-446D-4E10-BE44-2B51CFCFD9A5}" type="slidenum">
              <a:rPr lang="en-US" altLang="en-US" smtClean="0">
                <a:solidFill>
                  <a:srgbClr val="000000"/>
                </a:solidFill>
              </a:rPr>
              <a:pPr/>
              <a:t>22</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449620" y="1260908"/>
            <a:ext cx="8227800" cy="5095443"/>
          </a:xfrm>
          <a:prstGeom prst="rect">
            <a:avLst/>
          </a:prstGeom>
        </p:spPr>
      </p:pic>
      <p:sp>
        <p:nvSpPr>
          <p:cNvPr id="6" name="TextBox 5"/>
          <p:cNvSpPr txBox="1"/>
          <p:nvPr/>
        </p:nvSpPr>
        <p:spPr>
          <a:xfrm>
            <a:off x="1242802" y="5468006"/>
            <a:ext cx="3427862" cy="523220"/>
          </a:xfrm>
          <a:prstGeom prst="rect">
            <a:avLst/>
          </a:prstGeom>
          <a:noFill/>
        </p:spPr>
        <p:txBody>
          <a:bodyPr wrap="none" rtlCol="0">
            <a:spAutoFit/>
          </a:bodyPr>
          <a:lstStyle/>
          <a:p>
            <a:pPr algn="r"/>
            <a:r>
              <a:rPr lang="en-US" sz="2800" dirty="0" smtClean="0">
                <a:solidFill>
                  <a:srgbClr val="0070C0"/>
                </a:solidFill>
              </a:rPr>
              <a:t>directed, acyclic graph</a:t>
            </a:r>
            <a:endParaRPr lang="en-US" sz="2800" dirty="0">
              <a:solidFill>
                <a:srgbClr val="0070C0"/>
              </a:solidFill>
            </a:endParaRPr>
          </a:p>
        </p:txBody>
      </p:sp>
    </p:spTree>
    <p:extLst>
      <p:ext uri="{BB962C8B-B14F-4D97-AF65-F5344CB8AC3E}">
        <p14:creationId xmlns:p14="http://schemas.microsoft.com/office/powerpoint/2010/main" val="3556198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3" name="Slide Number Placeholder 2"/>
          <p:cNvSpPr>
            <a:spLocks noGrp="1"/>
          </p:cNvSpPr>
          <p:nvPr>
            <p:ph type="sldNum" sz="quarter" idx="12"/>
          </p:nvPr>
        </p:nvSpPr>
        <p:spPr/>
        <p:txBody>
          <a:bodyPr/>
          <a:lstStyle/>
          <a:p>
            <a:fld id="{5B4B56C8-1564-4FAF-A974-FA993BA36C34}" type="slidenum">
              <a:rPr lang="en-US" altLang="en-US" smtClean="0">
                <a:solidFill>
                  <a:srgbClr val="000000"/>
                </a:solidFill>
              </a:rPr>
              <a:pPr/>
              <a:t>23</a:t>
            </a:fld>
            <a:endParaRPr lang="en-US" altLang="en-US">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258" y="247426"/>
            <a:ext cx="4035063" cy="5228136"/>
          </a:xfrm>
          <a:prstGeom prst="rect">
            <a:avLst/>
          </a:prstGeom>
        </p:spPr>
      </p:pic>
      <p:sp>
        <p:nvSpPr>
          <p:cNvPr id="6" name="TextBox 5"/>
          <p:cNvSpPr txBox="1"/>
          <p:nvPr/>
        </p:nvSpPr>
        <p:spPr>
          <a:xfrm>
            <a:off x="317500" y="5894686"/>
            <a:ext cx="7997446" cy="461665"/>
          </a:xfrm>
          <a:prstGeom prst="rect">
            <a:avLst/>
          </a:prstGeom>
          <a:noFill/>
        </p:spPr>
        <p:txBody>
          <a:bodyPr wrap="none" rtlCol="0">
            <a:spAutoFit/>
          </a:bodyPr>
          <a:lstStyle/>
          <a:p>
            <a:r>
              <a:rPr lang="en-US" sz="2400" dirty="0" smtClean="0">
                <a:solidFill>
                  <a:srgbClr val="0070C0"/>
                </a:solidFill>
              </a:rPr>
              <a:t>Graphical Models with undirected</a:t>
            </a:r>
            <a:r>
              <a:rPr lang="en-US" sz="2400" dirty="0">
                <a:solidFill>
                  <a:srgbClr val="0070C0"/>
                </a:solidFill>
              </a:rPr>
              <a:t> </a:t>
            </a:r>
            <a:r>
              <a:rPr lang="en-US" sz="2400" dirty="0" smtClean="0">
                <a:solidFill>
                  <a:srgbClr val="0070C0"/>
                </a:solidFill>
              </a:rPr>
              <a:t>(possibly cyclic connections)</a:t>
            </a:r>
            <a:endParaRPr lang="en-US" sz="2400" dirty="0">
              <a:solidFill>
                <a:srgbClr val="0070C0"/>
              </a:solidFill>
            </a:endParaRPr>
          </a:p>
        </p:txBody>
      </p:sp>
    </p:spTree>
    <p:extLst>
      <p:ext uri="{BB962C8B-B14F-4D97-AF65-F5344CB8AC3E}">
        <p14:creationId xmlns:p14="http://schemas.microsoft.com/office/powerpoint/2010/main" val="231170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012E61B-3446-4A23-8F0E-2352B0136B3C}" type="slidenum">
              <a:rPr lang="en-US" altLang="en-US">
                <a:solidFill>
                  <a:srgbClr val="000000"/>
                </a:solidFill>
              </a:rPr>
              <a:pPr/>
              <a:t>24</a:t>
            </a:fld>
            <a:endParaRPr lang="en-US" altLang="en-US">
              <a:solidFill>
                <a:srgbClr val="000000"/>
              </a:solidFill>
            </a:endParaRPr>
          </a:p>
        </p:txBody>
      </p:sp>
      <p:sp>
        <p:nvSpPr>
          <p:cNvPr id="76802" name="Text Box 2"/>
          <p:cNvSpPr txBox="1">
            <a:spLocks noChangeArrowheads="1"/>
          </p:cNvSpPr>
          <p:nvPr/>
        </p:nvSpPr>
        <p:spPr bwMode="auto">
          <a:xfrm>
            <a:off x="2028926" y="117697"/>
            <a:ext cx="47179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a:solidFill>
                  <a:srgbClr val="000000"/>
                </a:solidFill>
                <a:latin typeface="Arial" panose="020B0604020202020204" pitchFamily="34" charset="0"/>
              </a:rPr>
              <a:t>Sampling and Estimation</a:t>
            </a:r>
          </a:p>
        </p:txBody>
      </p:sp>
      <p:sp>
        <p:nvSpPr>
          <p:cNvPr id="76803" name="Text Box 3"/>
          <p:cNvSpPr txBox="1">
            <a:spLocks noChangeArrowheads="1"/>
          </p:cNvSpPr>
          <p:nvPr/>
        </p:nvSpPr>
        <p:spPr bwMode="auto">
          <a:xfrm>
            <a:off x="145915" y="1533465"/>
            <a:ext cx="9150262"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smtClean="0">
                <a:solidFill>
                  <a:srgbClr val="000000"/>
                </a:solidFill>
                <a:latin typeface="Arial" panose="020B0604020202020204" pitchFamily="34" charset="0"/>
              </a:rPr>
              <a:t>BAGGING: re-sampling </a:t>
            </a:r>
            <a:r>
              <a:rPr lang="en-US" altLang="en-US" sz="2400" dirty="0">
                <a:solidFill>
                  <a:srgbClr val="000000"/>
                </a:solidFill>
                <a:latin typeface="Arial" panose="020B0604020202020204" pitchFamily="34" charset="0"/>
              </a:rPr>
              <a:t>with replacement </a:t>
            </a:r>
            <a:r>
              <a:rPr lang="en-US" altLang="en-US" sz="2400" dirty="0" smtClean="0">
                <a:solidFill>
                  <a:srgbClr val="000000"/>
                </a:solidFill>
                <a:latin typeface="Arial" panose="020B0604020202020204" pitchFamily="34" charset="0"/>
              </a:rPr>
              <a:t> to increase</a:t>
            </a:r>
          </a:p>
          <a:p>
            <a:pPr fontAlgn="base">
              <a:spcBef>
                <a:spcPct val="0"/>
              </a:spcBef>
              <a:spcAft>
                <a:spcPct val="0"/>
              </a:spcAft>
            </a:pPr>
            <a:r>
              <a:rPr lang="en-US" altLang="en-US" sz="2400" dirty="0" smtClean="0">
                <a:solidFill>
                  <a:srgbClr val="000000"/>
                </a:solidFill>
                <a:latin typeface="Arial" panose="020B0604020202020204" pitchFamily="34" charset="0"/>
              </a:rPr>
              <a:t>the </a:t>
            </a:r>
            <a:r>
              <a:rPr lang="en-US" altLang="en-US" sz="2400" dirty="0">
                <a:solidFill>
                  <a:srgbClr val="000000"/>
                </a:solidFill>
                <a:latin typeface="Arial" panose="020B0604020202020204" pitchFamily="34" charset="0"/>
              </a:rPr>
              <a:t>nominal size of the training </a:t>
            </a:r>
            <a:r>
              <a:rPr lang="en-US" altLang="en-US" sz="2400" dirty="0" smtClean="0">
                <a:solidFill>
                  <a:srgbClr val="000000"/>
                </a:solidFill>
                <a:latin typeface="Arial" panose="020B0604020202020204" pitchFamily="34" charset="0"/>
              </a:rPr>
              <a:t>set  (e.g., when P(</a:t>
            </a:r>
            <a:r>
              <a:rPr lang="en-US" altLang="en-US" sz="2400" dirty="0" smtClean="0">
                <a:solidFill>
                  <a:srgbClr val="000000"/>
                </a:solidFill>
                <a:latin typeface="Arial" panose="020B0604020202020204" pitchFamily="34" charset="0"/>
                <a:sym typeface="Symbol" panose="05050102010706020507" pitchFamily="18" charset="2"/>
              </a:rPr>
              <a:t></a:t>
            </a:r>
            <a:r>
              <a:rPr lang="en-US" altLang="en-US" sz="2400" baseline="-25000" dirty="0" smtClean="0">
                <a:solidFill>
                  <a:srgbClr val="000000"/>
                </a:solidFill>
                <a:latin typeface="Arial" panose="020B0604020202020204" pitchFamily="34" charset="0"/>
                <a:sym typeface="Symbol" panose="05050102010706020507" pitchFamily="18" charset="2"/>
              </a:rPr>
              <a:t>1</a:t>
            </a:r>
            <a:r>
              <a:rPr lang="en-US" altLang="en-US" sz="2400" dirty="0" smtClean="0">
                <a:solidFill>
                  <a:srgbClr val="000000"/>
                </a:solidFill>
                <a:latin typeface="Arial" panose="020B0604020202020204" pitchFamily="34" charset="0"/>
                <a:sym typeface="Symbol" panose="05050102010706020507" pitchFamily="18" charset="2"/>
              </a:rPr>
              <a:t>) &gt;&gt; P(</a:t>
            </a:r>
            <a:r>
              <a:rPr lang="en-US" altLang="en-US" sz="2400" baseline="-25000" dirty="0" smtClean="0">
                <a:solidFill>
                  <a:srgbClr val="000000"/>
                </a:solidFill>
                <a:latin typeface="Arial" panose="020B0604020202020204" pitchFamily="34" charset="0"/>
                <a:sym typeface="Symbol" panose="05050102010706020507" pitchFamily="18" charset="2"/>
              </a:rPr>
              <a:t>2</a:t>
            </a:r>
            <a:r>
              <a:rPr lang="en-US" altLang="en-US" sz="2400" dirty="0" smtClean="0">
                <a:solidFill>
                  <a:srgbClr val="000000"/>
                </a:solidFill>
                <a:latin typeface="Arial" panose="020B0604020202020204" pitchFamily="34" charset="0"/>
                <a:sym typeface="Symbol" panose="05050102010706020507" pitchFamily="18" charset="2"/>
              </a:rPr>
              <a:t>)</a:t>
            </a:r>
          </a:p>
          <a:p>
            <a:pPr fontAlgn="base">
              <a:spcBef>
                <a:spcPct val="0"/>
              </a:spcBef>
              <a:spcAft>
                <a:spcPct val="0"/>
              </a:spcAft>
            </a:pPr>
            <a:endParaRPr lang="en-US" altLang="en-US" sz="2400" dirty="0">
              <a:solidFill>
                <a:srgbClr val="000000"/>
              </a:solidFill>
              <a:latin typeface="Arial" panose="020B0604020202020204" pitchFamily="34" charset="0"/>
              <a:sym typeface="Symbol" panose="05050102010706020507" pitchFamily="18" charset="2"/>
            </a:endParaRPr>
          </a:p>
          <a:p>
            <a:pPr fontAlgn="base">
              <a:spcBef>
                <a:spcPct val="0"/>
              </a:spcBef>
              <a:spcAft>
                <a:spcPct val="0"/>
              </a:spcAft>
            </a:pPr>
            <a:r>
              <a:rPr lang="en-US" altLang="en-US" sz="2400" dirty="0" smtClean="0">
                <a:solidFill>
                  <a:srgbClr val="000000"/>
                </a:solidFill>
                <a:latin typeface="Arial" panose="020B0604020202020204" pitchFamily="34" charset="0"/>
              </a:rPr>
              <a:t>BOOTSTRAP </a:t>
            </a:r>
            <a:r>
              <a:rPr lang="en-US" altLang="en-US" sz="2400" dirty="0">
                <a:solidFill>
                  <a:srgbClr val="000000"/>
                </a:solidFill>
                <a:latin typeface="Arial" panose="020B0604020202020204" pitchFamily="34" charset="0"/>
              </a:rPr>
              <a:t>PARAMETER ESTIMATE</a:t>
            </a:r>
            <a:r>
              <a:rPr lang="en-US" altLang="en-US" sz="2400" dirty="0" smtClean="0">
                <a:solidFill>
                  <a:srgbClr val="000000"/>
                </a:solidFill>
                <a:latin typeface="Arial" panose="020B0604020202020204" pitchFamily="34" charset="0"/>
              </a:rPr>
              <a:t>: </a:t>
            </a:r>
            <a:r>
              <a:rPr lang="en-US" altLang="en-US" sz="2400" dirty="0">
                <a:solidFill>
                  <a:srgbClr val="000000"/>
                </a:solidFill>
                <a:latin typeface="Arial" panose="020B0604020202020204" pitchFamily="34" charset="0"/>
              </a:rPr>
              <a:t> </a:t>
            </a:r>
            <a:r>
              <a:rPr lang="en-US" altLang="en-US" sz="2400" dirty="0" smtClean="0">
                <a:solidFill>
                  <a:srgbClr val="000000"/>
                </a:solidFill>
                <a:latin typeface="Arial" panose="020B0604020202020204" pitchFamily="34" charset="0"/>
              </a:rPr>
              <a:t>re-sampling </a:t>
            </a:r>
          </a:p>
          <a:p>
            <a:pPr fontAlgn="base">
              <a:spcBef>
                <a:spcPct val="0"/>
              </a:spcBef>
              <a:spcAft>
                <a:spcPct val="0"/>
              </a:spcAft>
            </a:pPr>
            <a:r>
              <a:rPr lang="en-US" altLang="en-US" sz="2400" dirty="0" smtClean="0">
                <a:solidFill>
                  <a:srgbClr val="000000"/>
                </a:solidFill>
                <a:latin typeface="Arial" panose="020B0604020202020204" pitchFamily="34" charset="0"/>
              </a:rPr>
              <a:t>with replacement to estimate </a:t>
            </a:r>
            <a:r>
              <a:rPr lang="en-US" altLang="en-US" sz="2400" i="1" dirty="0" smtClean="0">
                <a:solidFill>
                  <a:srgbClr val="000000"/>
                </a:solidFill>
                <a:latin typeface="Arial" panose="020B0604020202020204" pitchFamily="34" charset="0"/>
              </a:rPr>
              <a:t>variance of the mean</a:t>
            </a:r>
            <a:r>
              <a:rPr lang="en-US" altLang="en-US" sz="2400" dirty="0" smtClean="0">
                <a:solidFill>
                  <a:srgbClr val="000000"/>
                </a:solidFill>
                <a:latin typeface="Arial" panose="020B0604020202020204" pitchFamily="34" charset="0"/>
              </a:rPr>
              <a:t> of m samples. </a:t>
            </a:r>
          </a:p>
          <a:p>
            <a:pPr fontAlgn="base">
              <a:spcBef>
                <a:spcPct val="0"/>
              </a:spcBef>
              <a:spcAft>
                <a:spcPct val="0"/>
              </a:spcAft>
            </a:pPr>
            <a:r>
              <a:rPr lang="en-US" altLang="en-US" sz="2400" dirty="0" smtClean="0">
                <a:solidFill>
                  <a:srgbClr val="0070C0"/>
                </a:solidFill>
                <a:latin typeface="Arial" panose="020B0604020202020204" pitchFamily="34" charset="0"/>
              </a:rPr>
              <a:t>(</a:t>
            </a:r>
            <a:r>
              <a:rPr lang="en-US" altLang="en-US" sz="2400" dirty="0">
                <a:solidFill>
                  <a:srgbClr val="0070C0"/>
                </a:solidFill>
                <a:latin typeface="Arial" panose="020B0604020202020204" pitchFamily="34" charset="0"/>
              </a:rPr>
              <a:t>Better </a:t>
            </a:r>
            <a:r>
              <a:rPr lang="en-US" altLang="en-US" sz="2400" dirty="0" smtClean="0">
                <a:solidFill>
                  <a:srgbClr val="0070C0"/>
                </a:solidFill>
                <a:latin typeface="Arial" panose="020B0604020202020204" pitchFamily="34" charset="0"/>
              </a:rPr>
              <a:t>than partitioning)</a:t>
            </a:r>
            <a:endParaRPr lang="en-US" altLang="en-US" sz="2400" dirty="0">
              <a:solidFill>
                <a:srgbClr val="0070C0"/>
              </a:solidFill>
              <a:latin typeface="Arial" panose="020B0604020202020204" pitchFamily="34" charset="0"/>
            </a:endParaRPr>
          </a:p>
          <a:p>
            <a:pPr fontAlgn="base">
              <a:spcBef>
                <a:spcPct val="0"/>
              </a:spcBef>
              <a:spcAft>
                <a:spcPct val="0"/>
              </a:spcAft>
            </a:pPr>
            <a:endParaRPr lang="en-US" altLang="en-US" sz="2400" dirty="0">
              <a:solidFill>
                <a:srgbClr val="000000"/>
              </a:solidFill>
              <a:latin typeface="Arial" panose="020B0604020202020204" pitchFamily="34" charset="0"/>
            </a:endParaRPr>
          </a:p>
          <a:p>
            <a:pPr fontAlgn="base">
              <a:spcBef>
                <a:spcPct val="0"/>
              </a:spcBef>
              <a:spcAft>
                <a:spcPct val="0"/>
              </a:spcAft>
            </a:pPr>
            <a:r>
              <a:rPr lang="en-US" altLang="en-US" sz="2400" dirty="0">
                <a:solidFill>
                  <a:srgbClr val="000000"/>
                </a:solidFill>
                <a:latin typeface="Arial" panose="020B0604020202020204" pitchFamily="34" charset="0"/>
              </a:rPr>
              <a:t>BOOSTING: reintroducing misclassified training samples </a:t>
            </a:r>
            <a:br>
              <a:rPr lang="en-US" altLang="en-US" sz="2400" dirty="0">
                <a:solidFill>
                  <a:srgbClr val="000000"/>
                </a:solidFill>
                <a:latin typeface="Arial" panose="020B0604020202020204" pitchFamily="34" charset="0"/>
              </a:rPr>
            </a:br>
            <a:r>
              <a:rPr lang="en-US" altLang="en-US" sz="2400" dirty="0">
                <a:solidFill>
                  <a:srgbClr val="000000"/>
                </a:solidFill>
                <a:latin typeface="Arial" panose="020B0604020202020204" pitchFamily="34" charset="0"/>
              </a:rPr>
              <a:t>into the classifier construction </a:t>
            </a:r>
            <a:r>
              <a:rPr lang="en-US" altLang="en-US" sz="2400" dirty="0" smtClean="0">
                <a:solidFill>
                  <a:srgbClr val="000000"/>
                </a:solidFill>
                <a:latin typeface="Arial" panose="020B0604020202020204" pitchFamily="34" charset="0"/>
              </a:rPr>
              <a:t>process. </a:t>
            </a:r>
            <a:endParaRPr lang="en-US" altLang="en-US" sz="2400" dirty="0">
              <a:solidFill>
                <a:srgbClr val="000000"/>
              </a:solidFill>
              <a:latin typeface="Arial" panose="020B0604020202020204" pitchFamily="34" charset="0"/>
            </a:endParaRPr>
          </a:p>
          <a:p>
            <a:pPr fontAlgn="base">
              <a:spcBef>
                <a:spcPct val="0"/>
              </a:spcBef>
              <a:spcAft>
                <a:spcPct val="0"/>
              </a:spcAft>
            </a:pPr>
            <a:endParaRPr lang="en-US" altLang="en-US" sz="2800" dirty="0">
              <a:solidFill>
                <a:srgbClr val="000000"/>
              </a:solidFill>
              <a:latin typeface="Arial" panose="020B0604020202020204" pitchFamily="34" charset="0"/>
            </a:endParaRPr>
          </a:p>
          <a:p>
            <a:pPr fontAlgn="base">
              <a:spcBef>
                <a:spcPct val="0"/>
              </a:spcBef>
              <a:spcAft>
                <a:spcPct val="0"/>
              </a:spcAft>
            </a:pPr>
            <a:r>
              <a:rPr lang="en-US" altLang="en-US" sz="2400" dirty="0">
                <a:solidFill>
                  <a:srgbClr val="000000"/>
                </a:solidFill>
                <a:latin typeface="Arial" panose="020B0604020202020204" pitchFamily="34" charset="0"/>
              </a:rPr>
              <a:t>JACKKNIFE: leave-one-out estimate</a:t>
            </a:r>
            <a:r>
              <a:rPr lang="en-US" altLang="en-US" sz="2400" dirty="0">
                <a:latin typeface="Arial" panose="020B0604020202020204" pitchFamily="34" charset="0"/>
              </a:rPr>
              <a:t> </a:t>
            </a:r>
            <a:r>
              <a:rPr lang="en-US" altLang="en-US" sz="2400" dirty="0" smtClean="0">
                <a:latin typeface="Arial" panose="020B0604020202020204" pitchFamily="34" charset="0"/>
              </a:rPr>
              <a:t>of </a:t>
            </a:r>
            <a:r>
              <a:rPr lang="en-US" altLang="en-US" sz="2400" dirty="0">
                <a:latin typeface="Arial" panose="020B0604020202020204" pitchFamily="34" charset="0"/>
              </a:rPr>
              <a:t>classifier </a:t>
            </a:r>
            <a:r>
              <a:rPr lang="en-US" altLang="en-US" sz="2400" dirty="0" smtClean="0">
                <a:latin typeface="Arial" panose="020B0604020202020204" pitchFamily="34" charset="0"/>
              </a:rPr>
              <a:t>accuracy</a:t>
            </a:r>
            <a:endParaRPr lang="en-US" altLang="en-US" sz="2400" dirty="0">
              <a:latin typeface="Arial" panose="020B0604020202020204" pitchFamily="34" charset="0"/>
            </a:endParaRP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dirty="0">
              <a:solidFill>
                <a:srgbClr val="000000"/>
              </a:solidFill>
            </a:endParaRPr>
          </a:p>
        </p:txBody>
      </p:sp>
      <p:sp>
        <p:nvSpPr>
          <p:cNvPr id="3" name="TextBox 2"/>
          <p:cNvSpPr txBox="1"/>
          <p:nvPr/>
        </p:nvSpPr>
        <p:spPr>
          <a:xfrm>
            <a:off x="1689698" y="887136"/>
            <a:ext cx="5396414" cy="461665"/>
          </a:xfrm>
          <a:prstGeom prst="rect">
            <a:avLst/>
          </a:prstGeom>
          <a:noFill/>
        </p:spPr>
        <p:txBody>
          <a:bodyPr wrap="none" rtlCol="0">
            <a:spAutoFit/>
          </a:bodyPr>
          <a:lstStyle/>
          <a:p>
            <a:r>
              <a:rPr lang="en-US" sz="2400" dirty="0" smtClean="0">
                <a:solidFill>
                  <a:srgbClr val="0070C0"/>
                </a:solidFill>
              </a:rPr>
              <a:t>There are never enough training samples!</a:t>
            </a:r>
            <a:endParaRPr lang="en-US" sz="2400" dirty="0">
              <a:solidFill>
                <a:srgbClr val="0070C0"/>
              </a:solidFill>
            </a:endParaRPr>
          </a:p>
        </p:txBody>
      </p:sp>
    </p:spTree>
    <p:extLst>
      <p:ext uri="{BB962C8B-B14F-4D97-AF65-F5344CB8AC3E}">
        <p14:creationId xmlns:p14="http://schemas.microsoft.com/office/powerpoint/2010/main" val="1574867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0203"/>
            <a:ext cx="8280219" cy="512329"/>
          </a:xfrm>
        </p:spPr>
        <p:txBody>
          <a:bodyPr>
            <a:normAutofit/>
          </a:bodyPr>
          <a:lstStyle/>
          <a:p>
            <a:pPr lvl="0"/>
            <a:r>
              <a:rPr lang="en-US" sz="2800" dirty="0" smtClean="0">
                <a:solidFill>
                  <a:prstClr val="black"/>
                </a:solidFill>
                <a:latin typeface="+mn-lt"/>
              </a:rPr>
              <a:t>Estimating class-conditional </a:t>
            </a:r>
            <a:r>
              <a:rPr lang="en-US" sz="2800" dirty="0">
                <a:solidFill>
                  <a:prstClr val="black"/>
                </a:solidFill>
                <a:latin typeface="+mn-lt"/>
              </a:rPr>
              <a:t>binary </a:t>
            </a:r>
            <a:r>
              <a:rPr lang="en-US" sz="2800" dirty="0" smtClean="0">
                <a:solidFill>
                  <a:prstClr val="black"/>
                </a:solidFill>
                <a:latin typeface="+mn-lt"/>
              </a:rPr>
              <a:t>feature probabilities</a:t>
            </a:r>
            <a:endParaRPr lang="en-US" sz="2800" dirty="0">
              <a:solidFill>
                <a:prstClr val="black"/>
              </a:solidFill>
              <a:latin typeface="+mn-lt"/>
            </a:endParaRPr>
          </a:p>
        </p:txBody>
      </p:sp>
      <p:sp>
        <p:nvSpPr>
          <p:cNvPr id="3" name="Date Placeholder 2"/>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19030D00-446D-4E10-BE44-2B51CFCFD9A5}" type="slidenum">
              <a:rPr lang="en-US" altLang="en-US" smtClean="0">
                <a:solidFill>
                  <a:srgbClr val="000000"/>
                </a:solidFill>
              </a:rPr>
              <a:pPr/>
              <a:t>25</a:t>
            </a:fld>
            <a:endParaRPr lang="en-US" altLang="en-US">
              <a:solidFill>
                <a:srgbClr val="00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8684" y="1067197"/>
                <a:ext cx="8978039" cy="4979825"/>
              </a:xfrm>
              <a:prstGeom prst="rect">
                <a:avLst/>
              </a:prstGeom>
              <a:noFill/>
            </p:spPr>
            <p:txBody>
              <a:bodyPr wrap="square" rtlCol="0">
                <a:spAutoFit/>
              </a:bodyPr>
              <a:lstStyle/>
              <a:p>
                <a:r>
                  <a:rPr lang="en-US" sz="2800" dirty="0" smtClean="0">
                    <a:solidFill>
                      <a:srgbClr val="0070C0"/>
                    </a:solidFill>
                  </a:rPr>
                  <a:t>Laplace’s Law of Succession: </a:t>
                </a:r>
                <a:r>
                  <a:rPr lang="en-US" sz="2400" dirty="0" smtClean="0">
                    <a:solidFill>
                      <a:srgbClr val="0070C0"/>
                    </a:solidFill>
                  </a:rPr>
                  <a:t>will the sun rise </a:t>
                </a:r>
                <a:r>
                  <a:rPr lang="en-US" sz="2400" i="1" dirty="0" smtClean="0">
                    <a:solidFill>
                      <a:srgbClr val="0070C0"/>
                    </a:solidFill>
                  </a:rPr>
                  <a:t>again</a:t>
                </a:r>
                <a:r>
                  <a:rPr lang="en-US" sz="2400" dirty="0" smtClean="0">
                    <a:solidFill>
                      <a:srgbClr val="0070C0"/>
                    </a:solidFill>
                  </a:rPr>
                  <a:t> tomorrow?</a:t>
                </a:r>
              </a:p>
              <a:p>
                <a:endParaRPr lang="en-US" sz="1000" dirty="0" smtClean="0"/>
              </a:p>
              <a:p>
                <a:endParaRPr lang="en-US" sz="1000" dirty="0" smtClean="0"/>
              </a:p>
              <a:p>
                <a:endParaRPr lang="en-US" sz="1000" dirty="0"/>
              </a:p>
              <a:p>
                <a:r>
                  <a:rPr lang="en-US" sz="2800" dirty="0" smtClean="0">
                    <a:solidFill>
                      <a:schemeClr val="tx1"/>
                    </a:solidFill>
                  </a:rPr>
                  <a:t>Odds for betting on a biased coin toss: </a:t>
                </a:r>
              </a:p>
              <a:p>
                <a:r>
                  <a:rPr lang="en-US" sz="2800" dirty="0">
                    <a:solidFill>
                      <a:schemeClr val="tx1"/>
                    </a:solidFill>
                  </a:rPr>
                  <a:t>	</a:t>
                </a:r>
                <a14:m>
                  <m:oMath xmlns:m="http://schemas.openxmlformats.org/officeDocument/2006/math">
                    <m:acc>
                      <m:accPr>
                        <m:chr m:val="̂"/>
                        <m:ctrlPr>
                          <a:rPr lang="en-US" sz="2800" i="1" smtClean="0">
                            <a:solidFill>
                              <a:schemeClr val="tx1"/>
                            </a:solidFill>
                            <a:latin typeface="Cambria Math" panose="02040503050406030204" pitchFamily="18" charset="0"/>
                          </a:rPr>
                        </m:ctrlPr>
                      </m:accPr>
                      <m:e>
                        <m:r>
                          <a:rPr lang="en-US" sz="2800">
                            <a:solidFill>
                              <a:schemeClr val="tx1"/>
                            </a:solidFill>
                            <a:latin typeface="Cambria Math" panose="02040503050406030204" pitchFamily="18" charset="0"/>
                            <a:sym typeface="Symbol" panose="05050102010706020507" pitchFamily="18" charset="2"/>
                          </a:rPr>
                          <m:t></m:t>
                        </m:r>
                      </m:e>
                    </m:acc>
                  </m:oMath>
                </a14:m>
                <a:r>
                  <a:rPr lang="en-US" sz="2800" dirty="0" smtClean="0">
                    <a:solidFill>
                      <a:schemeClr val="tx1"/>
                    </a:solidFill>
                  </a:rPr>
                  <a:t> </a:t>
                </a:r>
                <a:r>
                  <a:rPr lang="en-US" sz="2800" dirty="0" smtClean="0">
                    <a:solidFill>
                      <a:schemeClr val="tx1"/>
                    </a:solidFill>
                    <a:sym typeface="Symbol" panose="05050102010706020507" pitchFamily="18" charset="2"/>
                  </a:rPr>
                  <a:t> = ?  after n = </a:t>
                </a:r>
                <a:r>
                  <a:rPr lang="en-US" sz="2800" dirty="0" smtClean="0">
                    <a:solidFill>
                      <a:schemeClr val="tx1"/>
                    </a:solidFill>
                  </a:rPr>
                  <a:t>10 tosses when </a:t>
                </a:r>
              </a:p>
              <a:p>
                <a:r>
                  <a:rPr lang="en-US" sz="2800" dirty="0">
                    <a:solidFill>
                      <a:schemeClr val="tx1"/>
                    </a:solidFill>
                  </a:rPr>
                  <a:t>	</a:t>
                </a:r>
                <a:r>
                  <a:rPr lang="en-US" sz="2800" dirty="0" smtClean="0">
                    <a:solidFill>
                      <a:schemeClr val="tx1"/>
                    </a:solidFill>
                  </a:rPr>
                  <a:t>m = (a) </a:t>
                </a:r>
                <a:r>
                  <a:rPr lang="en-US" sz="2800" dirty="0">
                    <a:solidFill>
                      <a:schemeClr val="tx1"/>
                    </a:solidFill>
                  </a:rPr>
                  <a:t>4</a:t>
                </a:r>
                <a:r>
                  <a:rPr lang="en-US" sz="2800" dirty="0" smtClean="0">
                    <a:solidFill>
                      <a:schemeClr val="tx1"/>
                    </a:solidFill>
                  </a:rPr>
                  <a:t> Heads (b) 1 Head  (c) 0 Head</a:t>
                </a:r>
              </a:p>
              <a:p>
                <a:endParaRPr lang="en-US" sz="1000" dirty="0"/>
              </a:p>
              <a:p>
                <a:endParaRPr lang="en-US" sz="2800" dirty="0"/>
              </a:p>
              <a:p>
                <a14:m>
                  <m:oMath xmlns:m="http://schemas.openxmlformats.org/officeDocument/2006/math">
                    <m:acc>
                      <m:accPr>
                        <m:chr m:val="̂"/>
                        <m:ctrlPr>
                          <a:rPr lang="en-US" sz="2800" i="1" smtClean="0">
                            <a:solidFill>
                              <a:schemeClr val="tx1"/>
                            </a:solidFill>
                            <a:latin typeface="Cambria Math" panose="02040503050406030204" pitchFamily="18" charset="0"/>
                          </a:rPr>
                        </m:ctrlPr>
                      </m:accPr>
                      <m:e>
                        <m:r>
                          <a:rPr lang="en-US" sz="2800">
                            <a:solidFill>
                              <a:schemeClr val="tx1"/>
                            </a:solidFill>
                            <a:latin typeface="Cambria Math" panose="02040503050406030204" pitchFamily="18" charset="0"/>
                            <a:sym typeface="Symbol" panose="05050102010706020507" pitchFamily="18" charset="2"/>
                          </a:rPr>
                          <m:t></m:t>
                        </m:r>
                      </m:e>
                    </m:acc>
                  </m:oMath>
                </a14:m>
                <a:r>
                  <a:rPr lang="en-US" sz="2800" dirty="0" smtClean="0">
                    <a:sym typeface="Symbol" panose="05050102010706020507" pitchFamily="18" charset="2"/>
                  </a:rPr>
                  <a:t> = m/n		ML estimate</a:t>
                </a:r>
              </a:p>
              <a:p>
                <a:endParaRPr lang="en-US" sz="1000" dirty="0" smtClean="0">
                  <a:sym typeface="Symbol" panose="05050102010706020507" pitchFamily="18" charset="2"/>
                </a:endParaRPr>
              </a:p>
              <a:p>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a:solidFill>
                              <a:srgbClr val="FF0000"/>
                            </a:solidFill>
                            <a:latin typeface="Cambria Math" panose="02040503050406030204" pitchFamily="18" charset="0"/>
                            <a:sym typeface="Symbol" panose="05050102010706020507" pitchFamily="18" charset="2"/>
                          </a:rPr>
                          <m:t></m:t>
                        </m:r>
                      </m:e>
                    </m:acc>
                  </m:oMath>
                </a14:m>
                <a:r>
                  <a:rPr lang="en-US" sz="2800" dirty="0" smtClean="0">
                    <a:solidFill>
                      <a:srgbClr val="FF0000"/>
                    </a:solidFill>
                    <a:sym typeface="Symbol" panose="05050102010706020507" pitchFamily="18" charset="2"/>
                  </a:rPr>
                  <a:t> </a:t>
                </a:r>
                <a:r>
                  <a:rPr lang="en-US" sz="2800" dirty="0">
                    <a:solidFill>
                      <a:srgbClr val="FF0000"/>
                    </a:solidFill>
                    <a:sym typeface="Symbol" panose="05050102010706020507" pitchFamily="18" charset="2"/>
                  </a:rPr>
                  <a:t>= (</a:t>
                </a:r>
                <a:r>
                  <a:rPr lang="en-US" sz="2800" dirty="0" err="1" smtClean="0">
                    <a:solidFill>
                      <a:srgbClr val="FF0000"/>
                    </a:solidFill>
                    <a:sym typeface="Symbol" panose="05050102010706020507" pitchFamily="18" charset="2"/>
                  </a:rPr>
                  <a:t>m+1</a:t>
                </a:r>
                <a:r>
                  <a:rPr lang="en-US" sz="2800" dirty="0" smtClean="0">
                    <a:solidFill>
                      <a:srgbClr val="FF0000"/>
                    </a:solidFill>
                    <a:sym typeface="Symbol" panose="05050102010706020507" pitchFamily="18" charset="2"/>
                  </a:rPr>
                  <a:t>)/(</a:t>
                </a:r>
                <a:r>
                  <a:rPr lang="en-US" sz="2800" dirty="0" err="1" smtClean="0">
                    <a:solidFill>
                      <a:srgbClr val="FF0000"/>
                    </a:solidFill>
                    <a:sym typeface="Symbol" panose="05050102010706020507" pitchFamily="18" charset="2"/>
                  </a:rPr>
                  <a:t>n+2</a:t>
                </a:r>
                <a:r>
                  <a:rPr lang="en-US" sz="2800" dirty="0" smtClean="0">
                    <a:solidFill>
                      <a:srgbClr val="FF0000"/>
                    </a:solidFill>
                    <a:sym typeface="Symbol" panose="05050102010706020507" pitchFamily="18" charset="2"/>
                  </a:rPr>
                  <a:t>)</a:t>
                </a:r>
                <a:r>
                  <a:rPr lang="en-US" sz="2800" dirty="0" smtClean="0">
                    <a:sym typeface="Symbol" panose="05050102010706020507" pitchFamily="18" charset="2"/>
                  </a:rPr>
                  <a:t> 	if p() uniform on [0,1]</a:t>
                </a:r>
              </a:p>
              <a:p>
                <a:endParaRPr lang="en-US" sz="1000" dirty="0">
                  <a:sym typeface="Symbol" panose="05050102010706020507" pitchFamily="18" charset="2"/>
                </a:endParaRPr>
              </a:p>
              <a:p>
                <a14:m>
                  <m:oMath xmlns:m="http://schemas.openxmlformats.org/officeDocument/2006/math">
                    <m:acc>
                      <m:accPr>
                        <m:chr m:val="̂"/>
                        <m:ctrlPr>
                          <a:rPr lang="en-US" sz="2800" i="1" smtClean="0">
                            <a:solidFill>
                              <a:schemeClr val="tx1"/>
                            </a:solidFill>
                            <a:latin typeface="Cambria Math" panose="02040503050406030204" pitchFamily="18" charset="0"/>
                          </a:rPr>
                        </m:ctrlPr>
                      </m:accPr>
                      <m:e>
                        <m:r>
                          <a:rPr lang="en-US" sz="2800">
                            <a:solidFill>
                              <a:schemeClr val="tx1"/>
                            </a:solidFill>
                            <a:latin typeface="Cambria Math" panose="02040503050406030204" pitchFamily="18" charset="0"/>
                            <a:sym typeface="Symbol" panose="05050102010706020507" pitchFamily="18" charset="2"/>
                          </a:rPr>
                          <m:t></m:t>
                        </m:r>
                      </m:e>
                    </m:acc>
                    <m:r>
                      <a:rPr lang="en-US" sz="2800" b="0" i="1" smtClean="0">
                        <a:solidFill>
                          <a:schemeClr val="tx1"/>
                        </a:solidFill>
                        <a:latin typeface="Cambria Math" panose="02040503050406030204" pitchFamily="18" charset="0"/>
                        <a:sym typeface="Symbol" panose="05050102010706020507" pitchFamily="18" charset="2"/>
                      </a:rPr>
                      <m:t> </m:t>
                    </m:r>
                  </m:oMath>
                </a14:m>
                <a:r>
                  <a:rPr lang="en-US" sz="2800" dirty="0">
                    <a:sym typeface="Symbol" panose="05050102010706020507" pitchFamily="18" charset="2"/>
                  </a:rPr>
                  <a:t>= (</a:t>
                </a:r>
                <a:r>
                  <a:rPr lang="en-US" sz="2800" dirty="0" err="1" smtClean="0">
                    <a:sym typeface="Symbol" panose="05050102010706020507" pitchFamily="18" charset="2"/>
                  </a:rPr>
                  <a:t>m+a</a:t>
                </a:r>
                <a:r>
                  <a:rPr lang="en-US" sz="2800" dirty="0" smtClean="0">
                    <a:sym typeface="Symbol" panose="05050102010706020507" pitchFamily="18" charset="2"/>
                  </a:rPr>
                  <a:t>)/(</a:t>
                </a:r>
                <a:r>
                  <a:rPr lang="en-US" sz="2800" dirty="0" err="1" smtClean="0">
                    <a:sym typeface="Symbol" panose="05050102010706020507" pitchFamily="18" charset="2"/>
                  </a:rPr>
                  <a:t>n+a+b</a:t>
                </a:r>
                <a:r>
                  <a:rPr lang="en-US" sz="2800" dirty="0" smtClean="0">
                    <a:sym typeface="Symbol" panose="05050102010706020507" pitchFamily="18" charset="2"/>
                  </a:rPr>
                  <a:t>)	if p(; </a:t>
                </a:r>
                <a:r>
                  <a:rPr lang="en-US" sz="2800" dirty="0" err="1" smtClean="0">
                    <a:sym typeface="Symbol" panose="05050102010706020507" pitchFamily="18" charset="2"/>
                  </a:rPr>
                  <a:t>a,b</a:t>
                </a:r>
                <a:r>
                  <a:rPr lang="en-US" sz="2800" dirty="0" smtClean="0">
                    <a:sym typeface="Symbol" panose="05050102010706020507" pitchFamily="18" charset="2"/>
                  </a:rPr>
                  <a:t>) Beta</a:t>
                </a:r>
                <a:endParaRPr lang="en-US" sz="2800" dirty="0">
                  <a:sym typeface="Symbol" panose="05050102010706020507" pitchFamily="18" charset="2"/>
                </a:endParaRPr>
              </a:p>
              <a:p>
                <a:r>
                  <a:rPr lang="en-US" dirty="0" smtClean="0"/>
                  <a:t> 	</a:t>
                </a:r>
                <a:r>
                  <a:rPr lang="en-US" sz="2800" dirty="0" smtClean="0"/>
                  <a:t>(priors </a:t>
                </a:r>
                <a:r>
                  <a:rPr lang="en-US" sz="2800" i="1" dirty="0" smtClean="0"/>
                  <a:t>conjugate</a:t>
                </a:r>
                <a:r>
                  <a:rPr lang="en-US" sz="2800" dirty="0" smtClean="0"/>
                  <a:t>,    a </a:t>
                </a:r>
                <a:r>
                  <a:rPr lang="en-US" sz="2800" dirty="0"/>
                  <a:t>and b are </a:t>
                </a:r>
                <a:r>
                  <a:rPr lang="en-US" sz="2800" i="1" dirty="0" err="1"/>
                  <a:t>hyperpriors</a:t>
                </a:r>
                <a:r>
                  <a:rPr lang="en-US"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68684" y="1067197"/>
                <a:ext cx="8978039" cy="4979825"/>
              </a:xfrm>
              <a:prstGeom prst="rect">
                <a:avLst/>
              </a:prstGeom>
              <a:blipFill rotWithShape="0">
                <a:blip r:embed="rId3"/>
                <a:stretch>
                  <a:fillRect l="-1358" t="-1102" b="-2570"/>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6389856" y="3399382"/>
            <a:ext cx="2334155" cy="1868203"/>
          </a:xfrm>
          <a:prstGeom prst="rect">
            <a:avLst/>
          </a:prstGeom>
        </p:spPr>
      </p:pic>
    </p:spTree>
    <p:extLst>
      <p:ext uri="{BB962C8B-B14F-4D97-AF65-F5344CB8AC3E}">
        <p14:creationId xmlns:p14="http://schemas.microsoft.com/office/powerpoint/2010/main" val="3981109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5" y="153130"/>
            <a:ext cx="9058031" cy="461665"/>
          </a:xfrm>
          <a:prstGeom prst="rect">
            <a:avLst/>
          </a:prstGeom>
          <a:noFill/>
        </p:spPr>
        <p:txBody>
          <a:bodyPr wrap="square" rtlCol="0">
            <a:spAutoFit/>
          </a:bodyPr>
          <a:lstStyle/>
          <a:p>
            <a:pPr algn="ctr"/>
            <a:r>
              <a:rPr lang="en-US" sz="2400" dirty="0" smtClean="0">
                <a:solidFill>
                  <a:srgbClr val="000000"/>
                </a:solidFill>
              </a:rPr>
              <a:t>Bayesian Learning of mean of 1-D Gaussian with known variance</a:t>
            </a:r>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solidFill>
                  <a:srgbClr val="000000"/>
                </a:solidFill>
              </a:rPr>
              <a:t>6/9/2016</a:t>
            </a:r>
            <a:endParaRPr lang="en-US">
              <a:solidFill>
                <a:srgbClr val="000000"/>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srgbClr val="000000"/>
                </a:solidFill>
              </a:rPr>
              <a:pPr/>
              <a:t>26</a:t>
            </a:fld>
            <a:endParaRPr lang="en-US">
              <a:solidFill>
                <a:srgbClr val="000000"/>
              </a:solidFill>
            </a:endParaRP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5838" y="2481424"/>
            <a:ext cx="4548487" cy="177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9625" y="791774"/>
            <a:ext cx="45847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9625" y="4311635"/>
            <a:ext cx="4584700" cy="171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56980" y="1464232"/>
            <a:ext cx="3540126" cy="3416320"/>
          </a:xfrm>
          <a:prstGeom prst="rect">
            <a:avLst/>
          </a:prstGeom>
        </p:spPr>
        <p:txBody>
          <a:bodyPr wrap="square">
            <a:spAutoFit/>
          </a:bodyPr>
          <a:lstStyle/>
          <a:p>
            <a:pPr fontAlgn="base">
              <a:spcBef>
                <a:spcPct val="0"/>
              </a:spcBef>
              <a:spcAft>
                <a:spcPct val="0"/>
              </a:spcAft>
            </a:pPr>
            <a:r>
              <a:rPr lang="en-US" altLang="en-US" sz="2400" dirty="0">
                <a:solidFill>
                  <a:srgbClr val="0070C0"/>
                </a:solidFill>
                <a:latin typeface="Arial" panose="020B0604020202020204" pitchFamily="34" charset="0"/>
              </a:rPr>
              <a:t>Bayesian estimation: </a:t>
            </a:r>
          </a:p>
          <a:p>
            <a:pPr fontAlgn="base">
              <a:spcBef>
                <a:spcPct val="0"/>
              </a:spcBef>
              <a:spcAft>
                <a:spcPct val="0"/>
              </a:spcAft>
            </a:pPr>
            <a:r>
              <a:rPr lang="en-US" altLang="en-US" sz="2400" dirty="0" smtClean="0">
                <a:solidFill>
                  <a:srgbClr val="0070C0"/>
                </a:solidFill>
                <a:latin typeface="Arial" panose="020B0604020202020204" pitchFamily="34" charset="0"/>
              </a:rPr>
              <a:t>weight </a:t>
            </a:r>
            <a:r>
              <a:rPr lang="en-US" altLang="en-US" sz="2400" dirty="0">
                <a:solidFill>
                  <a:srgbClr val="0070C0"/>
                </a:solidFill>
                <a:latin typeface="Arial" panose="020B0604020202020204" pitchFamily="34" charset="0"/>
              </a:rPr>
              <a:t>given to priors decreases as new samples are </a:t>
            </a:r>
            <a:r>
              <a:rPr lang="en-US" altLang="en-US" sz="2400" dirty="0" smtClean="0">
                <a:solidFill>
                  <a:srgbClr val="0070C0"/>
                </a:solidFill>
                <a:latin typeface="Arial" panose="020B0604020202020204" pitchFamily="34" charset="0"/>
              </a:rPr>
              <a:t>added</a:t>
            </a:r>
          </a:p>
          <a:p>
            <a:pPr fontAlgn="base">
              <a:spcBef>
                <a:spcPct val="0"/>
              </a:spcBef>
              <a:spcAft>
                <a:spcPct val="0"/>
              </a:spcAft>
            </a:pPr>
            <a:endParaRPr lang="en-US" altLang="en-US" sz="2400" dirty="0">
              <a:solidFill>
                <a:srgbClr val="0070C0"/>
              </a:solidFill>
              <a:latin typeface="Arial" panose="020B0604020202020204" pitchFamily="34" charset="0"/>
            </a:endParaRPr>
          </a:p>
          <a:p>
            <a:pPr fontAlgn="base">
              <a:spcBef>
                <a:spcPct val="0"/>
              </a:spcBef>
              <a:spcAft>
                <a:spcPct val="0"/>
              </a:spcAft>
            </a:pPr>
            <a:endParaRPr lang="en-US" altLang="en-US" sz="2400" dirty="0" smtClean="0">
              <a:solidFill>
                <a:srgbClr val="0070C0"/>
              </a:solidFill>
              <a:latin typeface="Arial" panose="020B0604020202020204" pitchFamily="34" charset="0"/>
            </a:endParaRPr>
          </a:p>
          <a:p>
            <a:pPr fontAlgn="base">
              <a:spcBef>
                <a:spcPct val="0"/>
              </a:spcBef>
              <a:spcAft>
                <a:spcPct val="0"/>
              </a:spcAft>
            </a:pPr>
            <a:endParaRPr lang="en-US" altLang="en-US" sz="2400" dirty="0">
              <a:solidFill>
                <a:srgbClr val="0070C0"/>
              </a:solidFill>
              <a:latin typeface="Arial" panose="020B0604020202020204" pitchFamily="34" charset="0"/>
            </a:endParaRPr>
          </a:p>
          <a:p>
            <a:pPr fontAlgn="base">
              <a:spcBef>
                <a:spcPct val="0"/>
              </a:spcBef>
              <a:spcAft>
                <a:spcPct val="0"/>
              </a:spcAft>
            </a:pPr>
            <a:r>
              <a:rPr lang="en-US" altLang="en-US" sz="2400" dirty="0" smtClean="0">
                <a:solidFill>
                  <a:srgbClr val="0070C0"/>
                </a:solidFill>
                <a:latin typeface="Arial" panose="020B0604020202020204" pitchFamily="34" charset="0"/>
              </a:rPr>
              <a:t>(Gaussian is </a:t>
            </a:r>
            <a:br>
              <a:rPr lang="en-US" altLang="en-US" sz="2400" dirty="0" smtClean="0">
                <a:solidFill>
                  <a:srgbClr val="0070C0"/>
                </a:solidFill>
                <a:latin typeface="Arial" panose="020B0604020202020204" pitchFamily="34" charset="0"/>
              </a:rPr>
            </a:br>
            <a:r>
              <a:rPr lang="en-US" altLang="en-US" sz="2400" dirty="0" smtClean="0">
                <a:solidFill>
                  <a:srgbClr val="0070C0"/>
                </a:solidFill>
                <a:latin typeface="Arial" panose="020B0604020202020204" pitchFamily="34" charset="0"/>
              </a:rPr>
              <a:t>self-conjugate)</a:t>
            </a:r>
            <a:endParaRPr lang="en-US" altLang="en-US" sz="2400" dirty="0">
              <a:solidFill>
                <a:srgbClr val="0070C0"/>
              </a:solidFill>
              <a:latin typeface="Arial" panose="020B0604020202020204" pitchFamily="34" charset="0"/>
            </a:endParaRPr>
          </a:p>
        </p:txBody>
      </p:sp>
    </p:spTree>
    <p:extLst>
      <p:ext uri="{BB962C8B-B14F-4D97-AF65-F5344CB8AC3E}">
        <p14:creationId xmlns:p14="http://schemas.microsoft.com/office/powerpoint/2010/main" val="2100304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176" y="233772"/>
            <a:ext cx="6244342" cy="460373"/>
          </a:xfrm>
        </p:spPr>
        <p:txBody>
          <a:bodyPr>
            <a:normAutofit/>
          </a:bodyPr>
          <a:lstStyle/>
          <a:p>
            <a:r>
              <a:rPr lang="en-US" sz="3200" dirty="0" smtClean="0">
                <a:latin typeface="+mn-lt"/>
              </a:rPr>
              <a:t>Some useful techniques / notions</a:t>
            </a:r>
            <a:endParaRPr lang="en-US" sz="3200" dirty="0">
              <a:latin typeface="+mn-lt"/>
            </a:endParaRPr>
          </a:p>
        </p:txBody>
      </p:sp>
      <p:sp>
        <p:nvSpPr>
          <p:cNvPr id="3" name="Date Placeholder 2"/>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19030D00-446D-4E10-BE44-2B51CFCFD9A5}" type="slidenum">
              <a:rPr lang="en-US" altLang="en-US" smtClean="0">
                <a:solidFill>
                  <a:srgbClr val="000000"/>
                </a:solidFill>
              </a:rPr>
              <a:pPr/>
              <a:t>27</a:t>
            </a:fld>
            <a:endParaRPr lang="en-US" altLang="en-US">
              <a:solidFill>
                <a:srgbClr val="000000"/>
              </a:solidFill>
            </a:endParaRPr>
          </a:p>
        </p:txBody>
      </p:sp>
      <p:sp>
        <p:nvSpPr>
          <p:cNvPr id="5" name="TextBox 4"/>
          <p:cNvSpPr txBox="1"/>
          <p:nvPr/>
        </p:nvSpPr>
        <p:spPr>
          <a:xfrm>
            <a:off x="1290684" y="850899"/>
            <a:ext cx="7615405" cy="6130909"/>
          </a:xfrm>
          <a:prstGeom prst="rect">
            <a:avLst/>
          </a:prstGeom>
          <a:noFill/>
        </p:spPr>
        <p:txBody>
          <a:bodyPr wrap="square" rtlCol="0">
            <a:spAutoFit/>
          </a:bodyPr>
          <a:lstStyle/>
          <a:p>
            <a:pPr>
              <a:lnSpc>
                <a:spcPct val="130000"/>
              </a:lnSpc>
            </a:pPr>
            <a:r>
              <a:rPr lang="en-US" sz="2400" dirty="0">
                <a:solidFill>
                  <a:schemeClr val="accent6">
                    <a:lumMod val="75000"/>
                  </a:schemeClr>
                </a:solidFill>
              </a:rPr>
              <a:t>Green interaction</a:t>
            </a:r>
            <a:endParaRPr lang="en-US" sz="2400" dirty="0"/>
          </a:p>
          <a:p>
            <a:pPr lvl="0">
              <a:lnSpc>
                <a:spcPct val="130000"/>
              </a:lnSpc>
            </a:pPr>
            <a:r>
              <a:rPr lang="en-US" sz="2400" dirty="0" smtClean="0"/>
              <a:t>Clustering</a:t>
            </a:r>
            <a:r>
              <a:rPr lang="en-US" sz="2400" dirty="0"/>
              <a:t>: partitioning, fuzzy, hierarchical ….</a:t>
            </a:r>
          </a:p>
          <a:p>
            <a:pPr>
              <a:lnSpc>
                <a:spcPct val="130000"/>
              </a:lnSpc>
            </a:pPr>
            <a:r>
              <a:rPr lang="en-US" sz="2400" dirty="0" smtClean="0"/>
              <a:t>Expectation </a:t>
            </a:r>
            <a:r>
              <a:rPr lang="en-US" sz="2400" dirty="0"/>
              <a:t>Maximization </a:t>
            </a:r>
            <a:endParaRPr lang="en-US" sz="2400" dirty="0" smtClean="0"/>
          </a:p>
          <a:p>
            <a:pPr>
              <a:lnSpc>
                <a:spcPct val="130000"/>
              </a:lnSpc>
            </a:pPr>
            <a:r>
              <a:rPr lang="en-US" sz="2400" dirty="0" smtClean="0"/>
              <a:t>Distance (and similarity) measures</a:t>
            </a:r>
          </a:p>
          <a:p>
            <a:pPr>
              <a:lnSpc>
                <a:spcPct val="130000"/>
              </a:lnSpc>
            </a:pPr>
            <a:r>
              <a:rPr lang="en-US" sz="2400" dirty="0" smtClean="0"/>
              <a:t>Classifier combination</a:t>
            </a:r>
            <a:endParaRPr lang="en-US" sz="2400" dirty="0"/>
          </a:p>
          <a:p>
            <a:pPr lvl="0">
              <a:lnSpc>
                <a:spcPct val="130000"/>
              </a:lnSpc>
            </a:pPr>
            <a:r>
              <a:rPr lang="en-US" sz="2400" dirty="0" smtClean="0">
                <a:solidFill>
                  <a:schemeClr val="bg1">
                    <a:lumMod val="50000"/>
                  </a:schemeClr>
                </a:solidFill>
              </a:rPr>
              <a:t>Decision trees and tables</a:t>
            </a:r>
            <a:endParaRPr lang="en-US" sz="2400" dirty="0">
              <a:solidFill>
                <a:schemeClr val="bg1">
                  <a:lumMod val="50000"/>
                </a:schemeClr>
              </a:solidFill>
            </a:endParaRPr>
          </a:p>
          <a:p>
            <a:pPr>
              <a:lnSpc>
                <a:spcPct val="130000"/>
              </a:lnSpc>
            </a:pPr>
            <a:r>
              <a:rPr lang="en-US" sz="2400" dirty="0" smtClean="0">
                <a:solidFill>
                  <a:schemeClr val="bg1">
                    <a:lumMod val="50000"/>
                  </a:schemeClr>
                </a:solidFill>
              </a:rPr>
              <a:t>Regularization / smoothing </a:t>
            </a:r>
          </a:p>
          <a:p>
            <a:pPr>
              <a:lnSpc>
                <a:spcPct val="130000"/>
              </a:lnSpc>
            </a:pPr>
            <a:r>
              <a:rPr lang="en-US" sz="2400" dirty="0" smtClean="0">
                <a:solidFill>
                  <a:schemeClr val="bg1">
                    <a:lumMod val="50000"/>
                  </a:schemeClr>
                </a:solidFill>
              </a:rPr>
              <a:t>One-shot learning</a:t>
            </a:r>
          </a:p>
          <a:p>
            <a:pPr>
              <a:lnSpc>
                <a:spcPct val="130000"/>
              </a:lnSpc>
            </a:pPr>
            <a:r>
              <a:rPr lang="en-US" sz="2400" dirty="0" smtClean="0">
                <a:solidFill>
                  <a:schemeClr val="bg1">
                    <a:lumMod val="50000"/>
                  </a:schemeClr>
                </a:solidFill>
              </a:rPr>
              <a:t>Dimensionality reduction – principal component analysis</a:t>
            </a:r>
          </a:p>
          <a:p>
            <a:pPr>
              <a:lnSpc>
                <a:spcPct val="130000"/>
              </a:lnSpc>
            </a:pPr>
            <a:r>
              <a:rPr lang="en-US" sz="2400" dirty="0" smtClean="0">
                <a:solidFill>
                  <a:schemeClr val="bg1">
                    <a:lumMod val="50000"/>
                  </a:schemeClr>
                </a:solidFill>
              </a:rPr>
              <a:t>Feature selection</a:t>
            </a:r>
          </a:p>
          <a:p>
            <a:pPr>
              <a:lnSpc>
                <a:spcPct val="130000"/>
              </a:lnSpc>
            </a:pPr>
            <a:r>
              <a:rPr lang="en-US" sz="2400" dirty="0" smtClean="0">
                <a:solidFill>
                  <a:schemeClr val="bg1">
                    <a:lumMod val="50000"/>
                  </a:schemeClr>
                </a:solidFill>
              </a:rPr>
              <a:t>Dynamic programming, Viterbi algorithm</a:t>
            </a:r>
          </a:p>
          <a:p>
            <a:pPr>
              <a:lnSpc>
                <a:spcPct val="130000"/>
              </a:lnSpc>
            </a:pPr>
            <a:r>
              <a:rPr lang="en-US" sz="2400" dirty="0" smtClean="0"/>
              <a:t>…</a:t>
            </a:r>
          </a:p>
          <a:p>
            <a:endParaRPr lang="en-US" dirty="0"/>
          </a:p>
        </p:txBody>
      </p:sp>
    </p:spTree>
    <p:extLst>
      <p:ext uri="{BB962C8B-B14F-4D97-AF65-F5344CB8AC3E}">
        <p14:creationId xmlns:p14="http://schemas.microsoft.com/office/powerpoint/2010/main" val="1595923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2F22C0BB-9D17-4CFD-B394-C56F0F7DD137}" type="slidenum">
              <a:rPr lang="en-US" altLang="en-US">
                <a:solidFill>
                  <a:srgbClr val="000000"/>
                </a:solidFill>
              </a:rPr>
              <a:pPr/>
              <a:t>28</a:t>
            </a:fld>
            <a:endParaRPr lang="en-US" altLang="en-US">
              <a:solidFill>
                <a:srgbClr val="000000"/>
              </a:solidFill>
            </a:endParaRPr>
          </a:p>
        </p:txBody>
      </p:sp>
      <p:sp>
        <p:nvSpPr>
          <p:cNvPr id="29704" name="Text Box 8"/>
          <p:cNvSpPr txBox="1">
            <a:spLocks noChangeArrowheads="1"/>
          </p:cNvSpPr>
          <p:nvPr/>
        </p:nvSpPr>
        <p:spPr bwMode="auto">
          <a:xfrm>
            <a:off x="424872" y="61402"/>
            <a:ext cx="83840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smtClean="0">
                <a:solidFill>
                  <a:srgbClr val="000000"/>
                </a:solidFill>
                <a:latin typeface="Arial" panose="020B0604020202020204" pitchFamily="34" charset="0"/>
              </a:rPr>
              <a:t>K-means and Expectation Maximization (EM)</a:t>
            </a:r>
          </a:p>
          <a:p>
            <a:pPr algn="ctr" fontAlgn="base">
              <a:spcBef>
                <a:spcPct val="0"/>
              </a:spcBef>
              <a:spcAft>
                <a:spcPct val="0"/>
              </a:spcAft>
            </a:pPr>
            <a:r>
              <a:rPr lang="en-US" altLang="en-US" sz="2400" dirty="0" smtClean="0">
                <a:solidFill>
                  <a:srgbClr val="0070C0"/>
                </a:solidFill>
                <a:latin typeface="Arial" panose="020B0604020202020204" pitchFamily="34" charset="0"/>
              </a:rPr>
              <a:t>Gaussian mixture models</a:t>
            </a:r>
            <a:endParaRPr lang="en-US" altLang="en-US" sz="2400" dirty="0">
              <a:solidFill>
                <a:srgbClr val="0070C0"/>
              </a:solidFill>
              <a:latin typeface="Arial" panose="020B0604020202020204" pitchFamily="34" charset="0"/>
            </a:endParaRPr>
          </a:p>
        </p:txBody>
      </p:sp>
      <p:grpSp>
        <p:nvGrpSpPr>
          <p:cNvPr id="4" name="Group 3"/>
          <p:cNvGrpSpPr/>
          <p:nvPr/>
        </p:nvGrpSpPr>
        <p:grpSpPr>
          <a:xfrm>
            <a:off x="120073" y="1243356"/>
            <a:ext cx="9023927" cy="5516010"/>
            <a:chOff x="1143000" y="1334691"/>
            <a:chExt cx="6858000" cy="4266009"/>
          </a:xfrm>
        </p:grpSpPr>
        <p:pic>
          <p:nvPicPr>
            <p:cNvPr id="29699" name="Picture 3" descr="D:\Users\Harsha\Research\Tuple\Hitachi\Em\em_iter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850" y="1371600"/>
              <a:ext cx="24003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D:\Users\Harsha\Research\Tuple\Hitachi\Em\em_iter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1455882"/>
              <a:ext cx="22288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D:\Users\Harsha\Research\Tuple\Hitachi\Em\em_iter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0700" y="1334691"/>
              <a:ext cx="2343150" cy="2037159"/>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D:\Users\Harsha\Research\Tuple\Hitachi\Em\em_iter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3543300"/>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D:\Users\Harsha\Research\Tuple\Hitachi\Em\em_iter10.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700" y="3500437"/>
              <a:ext cx="240030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D:\Users\Harsha\Research\Tuple\Hitachi\Em\em_iter7.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3486150"/>
              <a:ext cx="2286000" cy="20871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Tree>
    <p:extLst>
      <p:ext uri="{BB962C8B-B14F-4D97-AF65-F5344CB8AC3E}">
        <p14:creationId xmlns:p14="http://schemas.microsoft.com/office/powerpoint/2010/main" val="627551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650" y="161926"/>
            <a:ext cx="6141605" cy="687819"/>
          </a:xfrm>
        </p:spPr>
        <p:txBody>
          <a:bodyPr>
            <a:normAutofit/>
          </a:bodyPr>
          <a:lstStyle/>
          <a:p>
            <a:r>
              <a:rPr lang="en-US" sz="3200" dirty="0" smtClean="0">
                <a:latin typeface="+mn-lt"/>
              </a:rPr>
              <a:t>Distance and similarity measures</a:t>
            </a:r>
            <a:endParaRPr lang="en-US" sz="3200" dirty="0">
              <a:latin typeface="+mn-lt"/>
            </a:endParaRPr>
          </a:p>
        </p:txBody>
      </p:sp>
      <p:sp>
        <p:nvSpPr>
          <p:cNvPr id="3" name="Date Placeholder 2"/>
          <p:cNvSpPr>
            <a:spLocks noGrp="1"/>
          </p:cNvSpPr>
          <p:nvPr>
            <p:ph type="dt" sz="half" idx="10"/>
          </p:nvPr>
        </p:nvSpPr>
        <p:spPr/>
        <p:txBody>
          <a:bodyPr/>
          <a:lstStyle/>
          <a:p>
            <a:r>
              <a:rPr lang="en-US" altLang="en-US" dirty="0" smtClean="0">
                <a:solidFill>
                  <a:srgbClr val="000000"/>
                </a:solidFill>
              </a:rPr>
              <a:t>6/9/2016</a:t>
            </a:r>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p>
            <a:fld id="{19030D00-446D-4E10-BE44-2B51CFCFD9A5}" type="slidenum">
              <a:rPr lang="en-US" altLang="en-US" smtClean="0">
                <a:solidFill>
                  <a:srgbClr val="000000"/>
                </a:solidFill>
              </a:rPr>
              <a:pPr/>
              <a:t>29</a:t>
            </a:fld>
            <a:endParaRPr lang="en-US" altLang="en-US" dirty="0">
              <a:solidFill>
                <a:srgbClr val="000000"/>
              </a:solidFill>
            </a:endParaRPr>
          </a:p>
        </p:txBody>
      </p:sp>
      <p:sp>
        <p:nvSpPr>
          <p:cNvPr id="5" name="TextBox 4"/>
          <p:cNvSpPr txBox="1"/>
          <p:nvPr/>
        </p:nvSpPr>
        <p:spPr>
          <a:xfrm>
            <a:off x="175491" y="1052945"/>
            <a:ext cx="9008428" cy="4832092"/>
          </a:xfrm>
          <a:prstGeom prst="rect">
            <a:avLst/>
          </a:prstGeom>
          <a:noFill/>
        </p:spPr>
        <p:txBody>
          <a:bodyPr wrap="none" rtlCol="0">
            <a:spAutoFit/>
          </a:bodyPr>
          <a:lstStyle/>
          <a:p>
            <a:r>
              <a:rPr lang="en-US" sz="2800" dirty="0">
                <a:solidFill>
                  <a:srgbClr val="0070C0"/>
                </a:solidFill>
              </a:rPr>
              <a:t>Metric; non-negative, symmetric, triangle </a:t>
            </a:r>
            <a:r>
              <a:rPr lang="en-US" sz="2800" dirty="0" smtClean="0">
                <a:solidFill>
                  <a:srgbClr val="0070C0"/>
                </a:solidFill>
              </a:rPr>
              <a:t>inequality</a:t>
            </a:r>
          </a:p>
          <a:p>
            <a:endParaRPr lang="en-US" sz="2800" dirty="0">
              <a:solidFill>
                <a:srgbClr val="0070C0"/>
              </a:solidFill>
            </a:endParaRPr>
          </a:p>
          <a:p>
            <a:r>
              <a:rPr lang="en-US" sz="2800" dirty="0" smtClean="0"/>
              <a:t>Pairs of scalars, vectors, images:</a:t>
            </a:r>
            <a:endParaRPr lang="en-US" sz="2800" dirty="0"/>
          </a:p>
          <a:p>
            <a:r>
              <a:rPr lang="en-US" sz="2800" dirty="0">
                <a:sym typeface="Symbol" panose="05050102010706020507" pitchFamily="18" charset="2"/>
              </a:rPr>
              <a:t>Euclidian, </a:t>
            </a:r>
            <a:r>
              <a:rPr lang="en-US" sz="2800" dirty="0" smtClean="0">
                <a:sym typeface="Symbol" panose="05050102010706020507" pitchFamily="18" charset="2"/>
              </a:rPr>
              <a:t>Hamming, </a:t>
            </a:r>
            <a:r>
              <a:rPr lang="en-US" sz="2800" dirty="0" err="1" smtClean="0">
                <a:sym typeface="Symbol" panose="05050102010706020507" pitchFamily="18" charset="2"/>
              </a:rPr>
              <a:t>Tanimoto</a:t>
            </a:r>
            <a:r>
              <a:rPr lang="en-US" sz="2800" dirty="0" smtClean="0">
                <a:sym typeface="Symbol" panose="05050102010706020507" pitchFamily="18" charset="2"/>
              </a:rPr>
              <a:t>, Jaccard, </a:t>
            </a:r>
            <a:r>
              <a:rPr lang="en-US" sz="2800" dirty="0" err="1" smtClean="0">
                <a:sym typeface="Symbol" panose="05050102010706020507" pitchFamily="18" charset="2"/>
              </a:rPr>
              <a:t>Minkowsky</a:t>
            </a:r>
            <a:r>
              <a:rPr lang="en-US" sz="2800" dirty="0" smtClean="0">
                <a:sym typeface="Symbol" panose="05050102010706020507" pitchFamily="18" charset="2"/>
              </a:rPr>
              <a:t>, …</a:t>
            </a:r>
          </a:p>
          <a:p>
            <a:r>
              <a:rPr lang="en-US" sz="2800" dirty="0">
                <a:solidFill>
                  <a:srgbClr val="0070C0"/>
                </a:solidFill>
              </a:rPr>
              <a:t>76 </a:t>
            </a:r>
            <a:r>
              <a:rPr lang="en-US" sz="2800" i="1" dirty="0">
                <a:solidFill>
                  <a:srgbClr val="0070C0"/>
                </a:solidFill>
              </a:rPr>
              <a:t>binary</a:t>
            </a:r>
            <a:r>
              <a:rPr lang="en-US" sz="2800" dirty="0">
                <a:solidFill>
                  <a:srgbClr val="0070C0"/>
                </a:solidFill>
              </a:rPr>
              <a:t> similarity and distance measures listed in a </a:t>
            </a:r>
            <a:r>
              <a:rPr lang="en-US" sz="2800" dirty="0" smtClean="0">
                <a:solidFill>
                  <a:srgbClr val="0070C0"/>
                </a:solidFill>
              </a:rPr>
              <a:t>survey!</a:t>
            </a:r>
            <a:endParaRPr lang="en-US" sz="2800" dirty="0">
              <a:solidFill>
                <a:srgbClr val="0070C0"/>
              </a:solidFill>
            </a:endParaRPr>
          </a:p>
          <a:p>
            <a:endParaRPr lang="en-US" sz="2800" dirty="0">
              <a:sym typeface="Symbol" panose="05050102010706020507" pitchFamily="18" charset="2"/>
            </a:endParaRPr>
          </a:p>
          <a:p>
            <a:r>
              <a:rPr lang="en-US" sz="2800" dirty="0"/>
              <a:t>Edit distance for strings, </a:t>
            </a:r>
            <a:r>
              <a:rPr lang="en-US" sz="2800" dirty="0" smtClean="0"/>
              <a:t>sequences, trees</a:t>
            </a:r>
            <a:r>
              <a:rPr lang="en-US" sz="2800" dirty="0"/>
              <a:t>, graphs :</a:t>
            </a:r>
            <a:endParaRPr lang="en-US" sz="2800" dirty="0">
              <a:sym typeface="Symbol" panose="05050102010706020507" pitchFamily="18" charset="2"/>
            </a:endParaRPr>
          </a:p>
          <a:p>
            <a:r>
              <a:rPr lang="en-US" sz="2800" dirty="0"/>
              <a:t>Levenshtein </a:t>
            </a:r>
            <a:r>
              <a:rPr lang="en-US" sz="2800" dirty="0" err="1"/>
              <a:t>i</a:t>
            </a:r>
            <a:r>
              <a:rPr lang="en-US" sz="2800" dirty="0"/>
              <a:t>/d/s, </a:t>
            </a:r>
            <a:r>
              <a:rPr lang="en-US" sz="2800" dirty="0" smtClean="0"/>
              <a:t>Wagner-Fischer </a:t>
            </a:r>
            <a:r>
              <a:rPr lang="en-US" sz="2800" dirty="0"/>
              <a:t>algorithm</a:t>
            </a:r>
          </a:p>
          <a:p>
            <a:endParaRPr lang="en-US" sz="2800" dirty="0" smtClean="0">
              <a:sym typeface="Symbol" panose="05050102010706020507" pitchFamily="18" charset="2"/>
            </a:endParaRPr>
          </a:p>
          <a:p>
            <a:r>
              <a:rPr lang="en-US" sz="2800" dirty="0" smtClean="0"/>
              <a:t>Statistical distance for probability distributions:</a:t>
            </a:r>
            <a:endParaRPr lang="en-US" sz="2800" dirty="0" smtClean="0">
              <a:sym typeface="Symbol" panose="05050102010706020507" pitchFamily="18" charset="2"/>
            </a:endParaRPr>
          </a:p>
          <a:p>
            <a:r>
              <a:rPr lang="en-US" sz="2800" dirty="0" smtClean="0">
                <a:sym typeface="Symbol" panose="05050102010706020507" pitchFamily="18" charset="2"/>
              </a:rPr>
              <a:t>Mahalanobis</a:t>
            </a:r>
            <a:r>
              <a:rPr lang="en-US" sz="2800" dirty="0">
                <a:sym typeface="Symbol" panose="05050102010706020507" pitchFamily="18" charset="2"/>
              </a:rPr>
              <a:t>, </a:t>
            </a:r>
            <a:r>
              <a:rPr lang="en-US" sz="2800" dirty="0" err="1" smtClean="0">
                <a:sym typeface="Symbol" panose="05050102010706020507" pitchFamily="18" charset="2"/>
              </a:rPr>
              <a:t>Kullback</a:t>
            </a:r>
            <a:r>
              <a:rPr lang="en-US" sz="2800" dirty="0" smtClean="0">
                <a:sym typeface="Symbol" panose="05050102010706020507" pitchFamily="18" charset="2"/>
              </a:rPr>
              <a:t>–</a:t>
            </a:r>
            <a:r>
              <a:rPr lang="en-US" sz="2800" dirty="0" err="1" smtClean="0">
                <a:sym typeface="Symbol" panose="05050102010706020507" pitchFamily="18" charset="2"/>
              </a:rPr>
              <a:t>Leibler</a:t>
            </a:r>
            <a:r>
              <a:rPr lang="en-US" sz="2800" dirty="0" smtClean="0">
                <a:sym typeface="Symbol" panose="05050102010706020507" pitchFamily="18" charset="2"/>
              </a:rPr>
              <a:t> divergence, Bhattacharyya …</a:t>
            </a:r>
          </a:p>
        </p:txBody>
      </p:sp>
    </p:spTree>
    <p:extLst>
      <p:ext uri="{BB962C8B-B14F-4D97-AF65-F5344CB8AC3E}">
        <p14:creationId xmlns:p14="http://schemas.microsoft.com/office/powerpoint/2010/main" val="404272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4" y="3124697"/>
            <a:ext cx="4472443" cy="3231654"/>
          </a:xfrm>
          <a:prstGeom prst="rect">
            <a:avLst/>
          </a:prstGeom>
          <a:noFill/>
        </p:spPr>
        <p:txBody>
          <a:bodyPr wrap="none" rtlCol="0">
            <a:spAutoFit/>
          </a:bodyPr>
          <a:lstStyle/>
          <a:p>
            <a:pPr>
              <a:lnSpc>
                <a:spcPct val="150000"/>
              </a:lnSpc>
            </a:pPr>
            <a:r>
              <a:rPr lang="en-US" sz="2400" dirty="0" smtClean="0"/>
              <a:t>Signal processing</a:t>
            </a:r>
          </a:p>
          <a:p>
            <a:pPr>
              <a:lnSpc>
                <a:spcPct val="150000"/>
              </a:lnSpc>
            </a:pPr>
            <a:r>
              <a:rPr lang="en-US" sz="2400" dirty="0" smtClean="0"/>
              <a:t>Mathematical taxonomy</a:t>
            </a:r>
          </a:p>
          <a:p>
            <a:pPr>
              <a:lnSpc>
                <a:spcPct val="150000"/>
              </a:lnSpc>
            </a:pPr>
            <a:r>
              <a:rPr lang="en-US" sz="2400" dirty="0"/>
              <a:t>Modern/optimal control</a:t>
            </a:r>
          </a:p>
          <a:p>
            <a:pPr>
              <a:lnSpc>
                <a:spcPct val="150000"/>
              </a:lnSpc>
            </a:pPr>
            <a:r>
              <a:rPr lang="en-US" sz="2400" dirty="0" smtClean="0"/>
              <a:t>(Artificial) neural networks</a:t>
            </a:r>
          </a:p>
          <a:p>
            <a:pPr>
              <a:lnSpc>
                <a:spcPct val="150000"/>
              </a:lnSpc>
            </a:pPr>
            <a:r>
              <a:rPr lang="en-US" sz="2400" dirty="0"/>
              <a:t>Genetic &amp; evolutionary algorithms</a:t>
            </a:r>
          </a:p>
          <a:p>
            <a:r>
              <a:rPr lang="en-US" sz="2400" dirty="0" smtClean="0"/>
              <a:t>		</a:t>
            </a:r>
            <a:endParaRPr lang="en-US" sz="2400" dirty="0">
              <a:solidFill>
                <a:srgbClr val="0070C0"/>
              </a:solidFill>
            </a:endParaRPr>
          </a:p>
        </p:txBody>
      </p:sp>
      <p:sp>
        <p:nvSpPr>
          <p:cNvPr id="3" name="TextBox 2"/>
          <p:cNvSpPr txBox="1"/>
          <p:nvPr/>
        </p:nvSpPr>
        <p:spPr>
          <a:xfrm>
            <a:off x="456296" y="61247"/>
            <a:ext cx="8237383" cy="584775"/>
          </a:xfrm>
          <a:prstGeom prst="rect">
            <a:avLst/>
          </a:prstGeom>
          <a:noFill/>
        </p:spPr>
        <p:txBody>
          <a:bodyPr wrap="none" rtlCol="0">
            <a:spAutoFit/>
          </a:bodyPr>
          <a:lstStyle/>
          <a:p>
            <a:pPr algn="ctr"/>
            <a:r>
              <a:rPr lang="en-US" sz="3200" dirty="0" smtClean="0"/>
              <a:t>Some related disciplines with their own dialects</a:t>
            </a:r>
            <a:endParaRPr lang="en-US" sz="3200" dirty="0"/>
          </a:p>
        </p:txBody>
      </p:sp>
      <p:sp>
        <p:nvSpPr>
          <p:cNvPr id="4" name="Date Placeholder 3"/>
          <p:cNvSpPr>
            <a:spLocks noGrp="1"/>
          </p:cNvSpPr>
          <p:nvPr>
            <p:ph type="dt" sz="half" idx="10"/>
          </p:nvPr>
        </p:nvSpPr>
        <p:spPr/>
        <p:txBody>
          <a:bodyPr/>
          <a:lstStyle/>
          <a:p>
            <a:r>
              <a:rPr lang="en-US" smtClean="0"/>
              <a:t>6/9/2016</a:t>
            </a:r>
            <a:endParaRPr lang="en-US"/>
          </a:p>
        </p:txBody>
      </p:sp>
      <p:sp>
        <p:nvSpPr>
          <p:cNvPr id="5" name="Slide Number Placeholder 4"/>
          <p:cNvSpPr>
            <a:spLocks noGrp="1"/>
          </p:cNvSpPr>
          <p:nvPr>
            <p:ph type="sldNum" sz="quarter" idx="12"/>
          </p:nvPr>
        </p:nvSpPr>
        <p:spPr/>
        <p:txBody>
          <a:bodyPr/>
          <a:lstStyle/>
          <a:p>
            <a:fld id="{970E2D04-84C5-408C-98CC-3D34E6F80BA5}" type="slidenum">
              <a:rPr lang="en-US" smtClean="0"/>
              <a:t>3</a:t>
            </a:fld>
            <a:endParaRPr lang="en-US"/>
          </a:p>
        </p:txBody>
      </p:sp>
      <p:sp>
        <p:nvSpPr>
          <p:cNvPr id="6" name="TextBox 5"/>
          <p:cNvSpPr txBox="1"/>
          <p:nvPr/>
        </p:nvSpPr>
        <p:spPr>
          <a:xfrm>
            <a:off x="4406808" y="2798513"/>
            <a:ext cx="4102284" cy="3416320"/>
          </a:xfrm>
          <a:prstGeom prst="rect">
            <a:avLst/>
          </a:prstGeom>
          <a:noFill/>
        </p:spPr>
        <p:txBody>
          <a:bodyPr wrap="square" rtlCol="0">
            <a:spAutoFit/>
          </a:bodyPr>
          <a:lstStyle/>
          <a:p>
            <a:pPr>
              <a:lnSpc>
                <a:spcPct val="150000"/>
              </a:lnSpc>
            </a:pPr>
            <a:r>
              <a:rPr lang="en-US" sz="2400" dirty="0" smtClean="0"/>
              <a:t>Information </a:t>
            </a:r>
            <a:r>
              <a:rPr lang="en-US" sz="2400" dirty="0"/>
              <a:t>retrieval</a:t>
            </a:r>
          </a:p>
          <a:p>
            <a:pPr>
              <a:lnSpc>
                <a:spcPct val="150000"/>
              </a:lnSpc>
            </a:pPr>
            <a:r>
              <a:rPr lang="en-US" sz="2400" dirty="0"/>
              <a:t>Target detection</a:t>
            </a:r>
          </a:p>
          <a:p>
            <a:pPr>
              <a:lnSpc>
                <a:spcPct val="150000"/>
              </a:lnSpc>
            </a:pPr>
            <a:r>
              <a:rPr lang="en-US" sz="2400" dirty="0" smtClean="0"/>
              <a:t>Biometrics </a:t>
            </a:r>
            <a:r>
              <a:rPr lang="en-US" sz="2400" dirty="0"/>
              <a:t> </a:t>
            </a:r>
            <a:r>
              <a:rPr lang="en-US" sz="2400" dirty="0" smtClean="0"/>
              <a:t>verification / </a:t>
            </a:r>
            <a:r>
              <a:rPr lang="en-US" sz="2400" dirty="0" err="1" smtClean="0"/>
              <a:t>iden’n</a:t>
            </a:r>
            <a:endParaRPr lang="en-US" sz="2400" dirty="0"/>
          </a:p>
          <a:p>
            <a:pPr>
              <a:lnSpc>
                <a:spcPct val="150000"/>
              </a:lnSpc>
            </a:pPr>
            <a:r>
              <a:rPr lang="en-US" sz="2400" dirty="0">
                <a:solidFill>
                  <a:srgbClr val="FF0000"/>
                </a:solidFill>
              </a:rPr>
              <a:t>Computational biology </a:t>
            </a:r>
          </a:p>
          <a:p>
            <a:pPr>
              <a:lnSpc>
                <a:spcPct val="150000"/>
              </a:lnSpc>
            </a:pPr>
            <a:r>
              <a:rPr lang="en-US" sz="2400" dirty="0" smtClean="0"/>
              <a:t>Data </a:t>
            </a:r>
            <a:r>
              <a:rPr lang="en-US" sz="2400" dirty="0"/>
              <a:t>mining</a:t>
            </a:r>
          </a:p>
          <a:p>
            <a:pPr>
              <a:lnSpc>
                <a:spcPct val="150000"/>
              </a:lnSpc>
            </a:pPr>
            <a:r>
              <a:rPr lang="en-US" sz="2400" dirty="0"/>
              <a:t>Information </a:t>
            </a:r>
            <a:r>
              <a:rPr lang="en-US" sz="2400" dirty="0" smtClean="0"/>
              <a:t>extraction</a:t>
            </a:r>
            <a:endParaRPr lang="en-US" sz="2400" dirty="0"/>
          </a:p>
        </p:txBody>
      </p:sp>
      <p:sp>
        <p:nvSpPr>
          <p:cNvPr id="8" name="TextBox 7"/>
          <p:cNvSpPr txBox="1"/>
          <p:nvPr/>
        </p:nvSpPr>
        <p:spPr>
          <a:xfrm>
            <a:off x="1454326" y="837492"/>
            <a:ext cx="6660349" cy="1697068"/>
          </a:xfrm>
          <a:prstGeom prst="rect">
            <a:avLst/>
          </a:prstGeom>
          <a:noFill/>
        </p:spPr>
        <p:txBody>
          <a:bodyPr wrap="none" rtlCol="0">
            <a:spAutoFit/>
          </a:bodyPr>
          <a:lstStyle/>
          <a:p>
            <a:pPr>
              <a:lnSpc>
                <a:spcPct val="150000"/>
              </a:lnSpc>
            </a:pPr>
            <a:r>
              <a:rPr lang="en-US" sz="2400" b="1" dirty="0"/>
              <a:t>Multivariate, discriminant  and regression </a:t>
            </a:r>
            <a:r>
              <a:rPr lang="en-US" sz="2400" b="1" dirty="0" smtClean="0"/>
              <a:t>analysis </a:t>
            </a:r>
          </a:p>
          <a:p>
            <a:pPr>
              <a:lnSpc>
                <a:spcPct val="150000"/>
              </a:lnSpc>
            </a:pPr>
            <a:r>
              <a:rPr lang="en-US" sz="2400" b="1" dirty="0" smtClean="0"/>
              <a:t>Hypothesis testing, confidence intervals</a:t>
            </a:r>
          </a:p>
          <a:p>
            <a:pPr>
              <a:lnSpc>
                <a:spcPct val="150000"/>
              </a:lnSpc>
            </a:pPr>
            <a:r>
              <a:rPr lang="en-US" sz="2400" b="1" dirty="0"/>
              <a:t>Statistical decision </a:t>
            </a:r>
            <a:r>
              <a:rPr lang="en-US" sz="2400" b="1" dirty="0" smtClean="0"/>
              <a:t>theory</a:t>
            </a:r>
            <a:endParaRPr lang="en-US" sz="2400" b="1" dirty="0"/>
          </a:p>
        </p:txBody>
      </p:sp>
    </p:spTree>
    <p:extLst>
      <p:ext uri="{BB962C8B-B14F-4D97-AF65-F5344CB8AC3E}">
        <p14:creationId xmlns:p14="http://schemas.microsoft.com/office/powerpoint/2010/main" val="2552199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814C09B-D0C4-4DB0-BB7E-6418747DE51B}" type="slidenum">
              <a:rPr lang="en-US" altLang="en-US">
                <a:solidFill>
                  <a:srgbClr val="000000"/>
                </a:solidFill>
              </a:rPr>
              <a:pPr/>
              <a:t>30</a:t>
            </a:fld>
            <a:endParaRPr lang="en-US" altLang="en-US">
              <a:solidFill>
                <a:srgbClr val="000000"/>
              </a:solidFill>
            </a:endParaRPr>
          </a:p>
        </p:txBody>
      </p:sp>
      <p:sp>
        <p:nvSpPr>
          <p:cNvPr id="74754" name="Text Box 2"/>
          <p:cNvSpPr txBox="1">
            <a:spLocks noChangeArrowheads="1"/>
          </p:cNvSpPr>
          <p:nvPr/>
        </p:nvSpPr>
        <p:spPr bwMode="auto">
          <a:xfrm>
            <a:off x="2267163" y="394101"/>
            <a:ext cx="3785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dirty="0" smtClean="0">
                <a:solidFill>
                  <a:srgbClr val="000000"/>
                </a:solidFill>
                <a:latin typeface="Arial" panose="020B0604020202020204" pitchFamily="34" charset="0"/>
              </a:rPr>
              <a:t>Classifier Combination</a:t>
            </a:r>
            <a:endParaRPr lang="en-US" altLang="en-US" sz="2800" dirty="0">
              <a:solidFill>
                <a:srgbClr val="000000"/>
              </a:solidFill>
              <a:latin typeface="Arial" panose="020B0604020202020204" pitchFamily="34" charset="0"/>
            </a:endParaRPr>
          </a:p>
        </p:txBody>
      </p:sp>
      <p:sp>
        <p:nvSpPr>
          <p:cNvPr id="74755" name="Text Box 3"/>
          <p:cNvSpPr txBox="1">
            <a:spLocks noChangeArrowheads="1"/>
          </p:cNvSpPr>
          <p:nvPr/>
        </p:nvSpPr>
        <p:spPr bwMode="auto">
          <a:xfrm>
            <a:off x="628650" y="1089335"/>
            <a:ext cx="8279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dirty="0" smtClean="0">
                <a:solidFill>
                  <a:srgbClr val="000000"/>
                </a:solidFill>
                <a:latin typeface="Arial" panose="020B0604020202020204" pitchFamily="34" charset="0"/>
              </a:rPr>
              <a:t>Decision optimization: </a:t>
            </a:r>
            <a:endParaRPr lang="en-US" altLang="en-US" sz="2800" dirty="0">
              <a:solidFill>
                <a:srgbClr val="000000"/>
              </a:solidFill>
              <a:latin typeface="Arial" panose="020B0604020202020204" pitchFamily="34" charset="0"/>
            </a:endParaRPr>
          </a:p>
          <a:p>
            <a:pPr fontAlgn="base">
              <a:spcBef>
                <a:spcPct val="0"/>
              </a:spcBef>
              <a:spcAft>
                <a:spcPct val="0"/>
              </a:spcAft>
            </a:pPr>
            <a:r>
              <a:rPr lang="en-US" altLang="en-US" sz="2800" dirty="0">
                <a:solidFill>
                  <a:srgbClr val="000000"/>
                </a:solidFill>
                <a:latin typeface="Arial" panose="020B0604020202020204" pitchFamily="34" charset="0"/>
              </a:rPr>
              <a:t>Combine a set of complete, fully trained classifiers.</a:t>
            </a:r>
          </a:p>
        </p:txBody>
      </p:sp>
      <p:sp>
        <p:nvSpPr>
          <p:cNvPr id="74756" name="Text Box 4"/>
          <p:cNvSpPr txBox="1">
            <a:spLocks noChangeArrowheads="1"/>
          </p:cNvSpPr>
          <p:nvPr/>
        </p:nvSpPr>
        <p:spPr bwMode="auto">
          <a:xfrm>
            <a:off x="590551" y="2477066"/>
            <a:ext cx="824767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dirty="0" smtClean="0">
                <a:solidFill>
                  <a:srgbClr val="000000"/>
                </a:solidFill>
                <a:latin typeface="Arial" panose="020B0604020202020204" pitchFamily="34" charset="0"/>
              </a:rPr>
              <a:t>Coverage optimization:</a:t>
            </a:r>
            <a:endParaRPr lang="en-US" altLang="en-US" sz="2800" dirty="0">
              <a:solidFill>
                <a:srgbClr val="000000"/>
              </a:solidFill>
              <a:latin typeface="Arial" panose="020B0604020202020204" pitchFamily="34" charset="0"/>
            </a:endParaRPr>
          </a:p>
          <a:p>
            <a:pPr fontAlgn="base">
              <a:spcBef>
                <a:spcPct val="0"/>
              </a:spcBef>
              <a:spcAft>
                <a:spcPct val="0"/>
              </a:spcAft>
            </a:pPr>
            <a:r>
              <a:rPr lang="en-US" altLang="en-US" sz="2800" dirty="0">
                <a:solidFill>
                  <a:srgbClr val="000000"/>
                </a:solidFill>
                <a:latin typeface="Arial" panose="020B0604020202020204" pitchFamily="34" charset="0"/>
              </a:rPr>
              <a:t>Tune each classifier to a different aspect of the training set</a:t>
            </a:r>
          </a:p>
          <a:p>
            <a:pPr fontAlgn="base">
              <a:spcBef>
                <a:spcPct val="0"/>
              </a:spcBef>
              <a:spcAft>
                <a:spcPct val="0"/>
              </a:spcAft>
            </a:pPr>
            <a:r>
              <a:rPr lang="en-US" altLang="en-US" sz="2800" dirty="0">
                <a:solidFill>
                  <a:srgbClr val="000000"/>
                </a:solidFill>
                <a:latin typeface="Arial" panose="020B0604020202020204" pitchFamily="34" charset="0"/>
              </a:rPr>
              <a:t>	(Different subspaces or training samples).</a:t>
            </a: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Tree>
    <p:extLst>
      <p:ext uri="{BB962C8B-B14F-4D97-AF65-F5344CB8AC3E}">
        <p14:creationId xmlns:p14="http://schemas.microsoft.com/office/powerpoint/2010/main" val="2473339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683" y="266700"/>
            <a:ext cx="7254972" cy="945430"/>
          </a:xfrm>
        </p:spPr>
        <p:txBody>
          <a:bodyPr>
            <a:noAutofit/>
          </a:bodyPr>
          <a:lstStyle/>
          <a:p>
            <a:pPr algn="l"/>
            <a:r>
              <a:rPr lang="en-US" sz="3200" b="1" dirty="0">
                <a:solidFill>
                  <a:srgbClr val="C00000"/>
                </a:solidFill>
              </a:rPr>
              <a:t>Preprocessing considered harmful</a:t>
            </a:r>
            <a:endParaRPr lang="en-US" sz="3200" dirty="0">
              <a:solidFill>
                <a:srgbClr val="C00000"/>
              </a:solidFill>
            </a:endParaRPr>
          </a:p>
        </p:txBody>
      </p:sp>
      <p:sp>
        <p:nvSpPr>
          <p:cNvPr id="3" name="Content Placeholder 2"/>
          <p:cNvSpPr>
            <a:spLocks noGrp="1"/>
          </p:cNvSpPr>
          <p:nvPr>
            <p:ph idx="1"/>
          </p:nvPr>
        </p:nvSpPr>
        <p:spPr>
          <a:xfrm>
            <a:off x="1312683" y="1384300"/>
            <a:ext cx="6405514" cy="3771900"/>
          </a:xfrm>
        </p:spPr>
        <p:txBody>
          <a:bodyPr>
            <a:normAutofit fontScale="92500" lnSpcReduction="20000"/>
          </a:bodyPr>
          <a:lstStyle/>
          <a:p>
            <a:pPr>
              <a:buNone/>
            </a:pPr>
            <a:r>
              <a:rPr lang="en-US" sz="3000" i="1" dirty="0" smtClean="0">
                <a:latin typeface="Arial" pitchFamily="34" charset="0"/>
                <a:cs typeface="Arial" pitchFamily="34" charset="0"/>
              </a:rPr>
              <a:t>Please </a:t>
            </a:r>
            <a:r>
              <a:rPr lang="en-US" sz="3000" i="1" dirty="0" smtClean="0">
                <a:solidFill>
                  <a:srgbClr val="FF0000"/>
                </a:solidFill>
                <a:latin typeface="Arial" pitchFamily="34" charset="0"/>
                <a:cs typeface="Arial" pitchFamily="34" charset="0"/>
              </a:rPr>
              <a:t>don’t</a:t>
            </a:r>
          </a:p>
          <a:p>
            <a:pPr lvl="2"/>
            <a:r>
              <a:rPr lang="en-US" sz="3000" dirty="0" smtClean="0">
                <a:latin typeface="Arial" pitchFamily="34" charset="0"/>
                <a:cs typeface="Arial" pitchFamily="34" charset="0"/>
              </a:rPr>
              <a:t>resample,</a:t>
            </a:r>
          </a:p>
          <a:p>
            <a:pPr lvl="2"/>
            <a:r>
              <a:rPr lang="en-US" sz="3000" dirty="0" smtClean="0">
                <a:latin typeface="Arial" pitchFamily="34" charset="0"/>
                <a:cs typeface="Arial" pitchFamily="34" charset="0"/>
              </a:rPr>
              <a:t>normalize,</a:t>
            </a:r>
          </a:p>
          <a:p>
            <a:pPr lvl="2"/>
            <a:r>
              <a:rPr lang="en-US" sz="3000" dirty="0" smtClean="0">
                <a:latin typeface="Arial" pitchFamily="34" charset="0"/>
                <a:cs typeface="Arial" pitchFamily="34" charset="0"/>
              </a:rPr>
              <a:t>segment,</a:t>
            </a:r>
          </a:p>
          <a:p>
            <a:pPr lvl="2"/>
            <a:r>
              <a:rPr lang="en-US" sz="3000" dirty="0" smtClean="0">
                <a:latin typeface="Arial" pitchFamily="34" charset="0"/>
                <a:cs typeface="Arial" pitchFamily="34" charset="0"/>
              </a:rPr>
              <a:t>prune,</a:t>
            </a:r>
          </a:p>
          <a:p>
            <a:pPr lvl="2"/>
            <a:r>
              <a:rPr lang="en-US" sz="3000" dirty="0" err="1" smtClean="0">
                <a:latin typeface="Arial" pitchFamily="34" charset="0"/>
                <a:cs typeface="Arial" pitchFamily="34" charset="0"/>
              </a:rPr>
              <a:t>deskew</a:t>
            </a:r>
            <a:r>
              <a:rPr lang="en-US" sz="3000" dirty="0" smtClean="0">
                <a:latin typeface="Arial" pitchFamily="34" charset="0"/>
                <a:cs typeface="Arial" pitchFamily="34" charset="0"/>
              </a:rPr>
              <a:t>,</a:t>
            </a:r>
          </a:p>
          <a:p>
            <a:pPr lvl="2"/>
            <a:r>
              <a:rPr lang="en-US" sz="3000" dirty="0" err="1" smtClean="0">
                <a:latin typeface="Arial" pitchFamily="34" charset="0"/>
                <a:cs typeface="Arial" pitchFamily="34" charset="0"/>
              </a:rPr>
              <a:t>denoise</a:t>
            </a:r>
            <a:r>
              <a:rPr lang="en-US" sz="3000" dirty="0" smtClean="0">
                <a:latin typeface="Arial" pitchFamily="34" charset="0"/>
                <a:cs typeface="Arial" pitchFamily="34" charset="0"/>
              </a:rPr>
              <a:t>,</a:t>
            </a:r>
          </a:p>
          <a:p>
            <a:pPr lvl="2"/>
            <a:r>
              <a:rPr lang="en-US" sz="3000" dirty="0" smtClean="0">
                <a:latin typeface="Arial" pitchFamily="34" charset="0"/>
                <a:cs typeface="Arial" pitchFamily="34" charset="0"/>
              </a:rPr>
              <a:t>thin, fatten, average, filter</a:t>
            </a:r>
          </a:p>
          <a:p>
            <a:pPr lvl="2"/>
            <a:r>
              <a:rPr lang="en-US" sz="3000" i="1" dirty="0">
                <a:latin typeface="Arial" pitchFamily="34" charset="0"/>
                <a:cs typeface="Arial" pitchFamily="34" charset="0"/>
              </a:rPr>
              <a:t>or otherwise “improve” test data!</a:t>
            </a:r>
          </a:p>
          <a:p>
            <a:pPr>
              <a:buNone/>
            </a:pPr>
            <a:r>
              <a:rPr lang="en-US" sz="3000" dirty="0" smtClean="0">
                <a:latin typeface="Arial" pitchFamily="34" charset="0"/>
                <a:cs typeface="Arial" pitchFamily="34" charset="0"/>
              </a:rPr>
              <a:t>				</a:t>
            </a:r>
            <a:endParaRPr lang="en-US" sz="3000" b="1" dirty="0">
              <a:solidFill>
                <a:srgbClr val="C00000"/>
              </a:solidFill>
              <a:latin typeface="Arial" pitchFamily="34" charset="0"/>
              <a:cs typeface="Arial" pitchFamily="34" charset="0"/>
            </a:endParaRPr>
          </a:p>
          <a:p>
            <a:pPr>
              <a:buNone/>
            </a:pPr>
            <a:r>
              <a:rPr lang="en-US" sz="3000" dirty="0" smtClean="0">
                <a:solidFill>
                  <a:srgbClr val="C00000"/>
                </a:solidFill>
                <a:latin typeface="Arial" pitchFamily="34" charset="0"/>
                <a:cs typeface="Arial" pitchFamily="34" charset="0"/>
              </a:rPr>
              <a:t>Instead, measure and save “</a:t>
            </a:r>
            <a:r>
              <a:rPr lang="en-US" sz="3000" dirty="0">
                <a:solidFill>
                  <a:srgbClr val="C00000"/>
                </a:solidFill>
                <a:latin typeface="Arial" pitchFamily="34" charset="0"/>
                <a:cs typeface="Arial" pitchFamily="34" charset="0"/>
              </a:rPr>
              <a:t>n</a:t>
            </a:r>
            <a:r>
              <a:rPr lang="en-US" sz="3000" dirty="0" smtClean="0">
                <a:solidFill>
                  <a:srgbClr val="C00000"/>
                </a:solidFill>
                <a:latin typeface="Arial" pitchFamily="34" charset="0"/>
                <a:cs typeface="Arial" pitchFamily="34" charset="0"/>
              </a:rPr>
              <a:t>oise”</a:t>
            </a:r>
          </a:p>
          <a:p>
            <a:pPr>
              <a:buNone/>
            </a:pPr>
            <a:r>
              <a:rPr lang="en-US" sz="3000" dirty="0">
                <a:solidFill>
                  <a:srgbClr val="C00000"/>
                </a:solidFill>
                <a:latin typeface="Arial" pitchFamily="34" charset="0"/>
                <a:cs typeface="Arial" pitchFamily="34" charset="0"/>
              </a:rPr>
              <a:t>o</a:t>
            </a:r>
            <a:r>
              <a:rPr lang="en-US" sz="3000" dirty="0" smtClean="0">
                <a:solidFill>
                  <a:srgbClr val="C00000"/>
                </a:solidFill>
                <a:latin typeface="Arial" pitchFamily="34" charset="0"/>
                <a:cs typeface="Arial" pitchFamily="34" charset="0"/>
              </a:rPr>
              <a:t>r devise invariant features.</a:t>
            </a:r>
          </a:p>
          <a:p>
            <a:pPr>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p>
          <a:p>
            <a:pPr>
              <a:buNone/>
            </a:pPr>
            <a:endParaRPr lang="en-US" dirty="0" smtClean="0"/>
          </a:p>
        </p:txBody>
      </p:sp>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31</a:t>
            </a:fld>
            <a:endParaRPr lang="en-US" dirty="0"/>
          </a:p>
        </p:txBody>
      </p:sp>
    </p:spTree>
    <p:extLst>
      <p:ext uri="{BB962C8B-B14F-4D97-AF65-F5344CB8AC3E}">
        <p14:creationId xmlns:p14="http://schemas.microsoft.com/office/powerpoint/2010/main" val="2802742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620" y="0"/>
            <a:ext cx="1498600" cy="563562"/>
          </a:xfrm>
        </p:spPr>
        <p:txBody>
          <a:bodyPr>
            <a:normAutofit/>
          </a:bodyPr>
          <a:lstStyle/>
          <a:p>
            <a:pPr algn="ctr"/>
            <a:r>
              <a:rPr lang="en-US" sz="2800" dirty="0" smtClean="0"/>
              <a:t>TOC</a:t>
            </a:r>
            <a:endParaRPr lang="en-US" sz="2800" dirty="0"/>
          </a:p>
        </p:txBody>
      </p:sp>
      <p:sp>
        <p:nvSpPr>
          <p:cNvPr id="3" name="Content Placeholder 2"/>
          <p:cNvSpPr>
            <a:spLocks noGrp="1"/>
          </p:cNvSpPr>
          <p:nvPr>
            <p:ph idx="1"/>
          </p:nvPr>
        </p:nvSpPr>
        <p:spPr>
          <a:xfrm>
            <a:off x="579120" y="695324"/>
            <a:ext cx="8196580" cy="5794376"/>
          </a:xfrm>
        </p:spPr>
        <p:txBody>
          <a:bodyPr>
            <a:normAutofit/>
          </a:bodyPr>
          <a:lstStyle/>
          <a:p>
            <a:r>
              <a:rPr lang="en-US" sz="2800" dirty="0" smtClean="0">
                <a:latin typeface="+mj-lt"/>
              </a:rPr>
              <a:t>PR &amp; ML</a:t>
            </a:r>
          </a:p>
          <a:p>
            <a:r>
              <a:rPr lang="en-US" sz="2800" dirty="0">
                <a:latin typeface="+mj-lt"/>
              </a:rPr>
              <a:t>Classification</a:t>
            </a:r>
          </a:p>
          <a:p>
            <a:r>
              <a:rPr lang="en-US" sz="2800" dirty="0" smtClean="0">
                <a:solidFill>
                  <a:srgbClr val="FF0000"/>
                </a:solidFill>
                <a:latin typeface="+mj-lt"/>
              </a:rPr>
              <a:t>Neural </a:t>
            </a:r>
            <a:r>
              <a:rPr lang="en-US" sz="2800" dirty="0">
                <a:solidFill>
                  <a:srgbClr val="FF0000"/>
                </a:solidFill>
                <a:latin typeface="+mj-lt"/>
              </a:rPr>
              <a:t>Networks &amp; Deep Learning</a:t>
            </a:r>
            <a:r>
              <a:rPr lang="en-US" sz="2800" dirty="0">
                <a:latin typeface="+mj-lt"/>
              </a:rPr>
              <a:t> </a:t>
            </a:r>
            <a:endParaRPr lang="en-US" sz="2800" dirty="0" smtClean="0">
              <a:latin typeface="+mj-lt"/>
            </a:endParaRPr>
          </a:p>
          <a:p>
            <a:pPr lvl="0"/>
            <a:r>
              <a:rPr lang="en-US" sz="2800" dirty="0">
                <a:solidFill>
                  <a:prstClr val="black"/>
                </a:solidFill>
                <a:latin typeface="Arial"/>
              </a:rPr>
              <a:t>Performance Evaluation</a:t>
            </a:r>
          </a:p>
          <a:p>
            <a:pPr marL="228600" lvl="0" indent="-228600" defTabSz="914400">
              <a:lnSpc>
                <a:spcPct val="90000"/>
              </a:lnSpc>
              <a:spcBef>
                <a:spcPts val="1000"/>
              </a:spcBef>
            </a:pPr>
            <a:r>
              <a:rPr lang="en-US" sz="2800" dirty="0" smtClean="0">
                <a:solidFill>
                  <a:schemeClr val="bg2">
                    <a:lumMod val="50000"/>
                  </a:schemeClr>
                </a:solidFill>
                <a:latin typeface="+mj-lt"/>
              </a:rPr>
              <a:t>Partially </a:t>
            </a:r>
            <a:r>
              <a:rPr lang="en-US" sz="2800" dirty="0">
                <a:solidFill>
                  <a:schemeClr val="bg2">
                    <a:lumMod val="50000"/>
                  </a:schemeClr>
                </a:solidFill>
                <a:latin typeface="+mj-lt"/>
              </a:rPr>
              <a:t>supervised classification</a:t>
            </a:r>
          </a:p>
          <a:p>
            <a:r>
              <a:rPr lang="en-US" sz="2800" dirty="0" smtClean="0">
                <a:solidFill>
                  <a:schemeClr val="bg2">
                    <a:lumMod val="50000"/>
                  </a:schemeClr>
                </a:solidFill>
                <a:latin typeface="+mj-lt"/>
              </a:rPr>
              <a:t>Historical notes on PR &amp; NN</a:t>
            </a:r>
            <a:endParaRPr lang="en-US" sz="2800" b="1" dirty="0">
              <a:solidFill>
                <a:schemeClr val="bg2">
                  <a:lumMod val="50000"/>
                </a:schemeClr>
              </a:solidFill>
              <a:latin typeface="+mj-lt"/>
            </a:endParaRPr>
          </a:p>
          <a:p>
            <a:pPr marL="2314575" lvl="7" indent="0"/>
            <a:r>
              <a:rPr lang="en-US" sz="2400" b="1" dirty="0" smtClean="0">
                <a:latin typeface="+mj-lt"/>
              </a:rPr>
              <a:t>Improved:	</a:t>
            </a:r>
            <a:endParaRPr lang="en-US" sz="2400" b="1" dirty="0" smtClean="0">
              <a:solidFill>
                <a:srgbClr val="0070C0"/>
              </a:solidFill>
              <a:latin typeface="+mj-lt"/>
            </a:endParaRPr>
          </a:p>
          <a:p>
            <a:pPr marL="2314575" lvl="7" indent="0"/>
            <a:r>
              <a:rPr lang="en-US" sz="2400" dirty="0" smtClean="0">
                <a:solidFill>
                  <a:srgbClr val="0070C0"/>
                </a:solidFill>
                <a:latin typeface="+mj-lt"/>
              </a:rPr>
              <a:t>Digit recognition</a:t>
            </a:r>
          </a:p>
          <a:p>
            <a:pPr marL="2314575" lvl="7" indent="0"/>
            <a:r>
              <a:rPr lang="en-US" sz="2400" dirty="0" smtClean="0">
                <a:solidFill>
                  <a:srgbClr val="0070C0"/>
                </a:solidFill>
                <a:latin typeface="+mj-lt"/>
              </a:rPr>
              <a:t>Speech transcription</a:t>
            </a:r>
          </a:p>
          <a:p>
            <a:pPr marL="2314575" lvl="7" indent="0"/>
            <a:r>
              <a:rPr lang="en-US" sz="2400" dirty="0" smtClean="0">
                <a:solidFill>
                  <a:srgbClr val="0070C0"/>
                </a:solidFill>
                <a:latin typeface="+mj-lt"/>
              </a:rPr>
              <a:t>Face recognition</a:t>
            </a:r>
          </a:p>
          <a:p>
            <a:pPr marL="2314575" lvl="7" indent="0"/>
            <a:r>
              <a:rPr lang="en-US" sz="2400" dirty="0" smtClean="0">
                <a:solidFill>
                  <a:srgbClr val="0070C0"/>
                </a:solidFill>
                <a:latin typeface="+mj-lt"/>
              </a:rPr>
              <a:t>Image captioning</a:t>
            </a:r>
          </a:p>
          <a:p>
            <a:pPr marL="2314575" lvl="7" indent="0"/>
            <a:r>
              <a:rPr lang="en-US" sz="2400" dirty="0" smtClean="0">
                <a:solidFill>
                  <a:srgbClr val="0070C0"/>
                </a:solidFill>
                <a:latin typeface="+mj-lt"/>
              </a:rPr>
              <a:t>Probabilistic neural language models</a:t>
            </a:r>
            <a:endParaRPr lang="en-US" sz="2400" dirty="0">
              <a:solidFill>
                <a:srgbClr val="0070C0"/>
              </a:solidFill>
              <a:latin typeface="+mj-lt"/>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0E2D04-84C5-408C-98CC-3D34E6F80BA5}"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2903960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4974" y="87474"/>
            <a:ext cx="2783054" cy="2084604"/>
          </a:xfrm>
          <a:prstGeom prst="rect">
            <a:avLst/>
          </a:prstGeom>
        </p:spPr>
      </p:pic>
      <p:pic>
        <p:nvPicPr>
          <p:cNvPr id="4" name="Picture 3"/>
          <p:cNvPicPr>
            <a:picLocks noChangeAspect="1"/>
          </p:cNvPicPr>
          <p:nvPr/>
        </p:nvPicPr>
        <p:blipFill>
          <a:blip r:embed="rId4"/>
          <a:stretch>
            <a:fillRect/>
          </a:stretch>
        </p:blipFill>
        <p:spPr>
          <a:xfrm>
            <a:off x="524973" y="4864292"/>
            <a:ext cx="2466975" cy="1906299"/>
          </a:xfrm>
          <a:prstGeom prst="rect">
            <a:avLst/>
          </a:prstGeom>
        </p:spPr>
      </p:pic>
      <p:pic>
        <p:nvPicPr>
          <p:cNvPr id="6" name="Picture 5"/>
          <p:cNvPicPr>
            <a:picLocks noChangeAspect="1"/>
          </p:cNvPicPr>
          <p:nvPr/>
        </p:nvPicPr>
        <p:blipFill>
          <a:blip r:embed="rId5"/>
          <a:stretch>
            <a:fillRect/>
          </a:stretch>
        </p:blipFill>
        <p:spPr>
          <a:xfrm>
            <a:off x="3580985" y="2712235"/>
            <a:ext cx="2124075" cy="1724025"/>
          </a:xfrm>
          <a:prstGeom prst="rect">
            <a:avLst/>
          </a:prstGeom>
        </p:spPr>
      </p:pic>
      <p:pic>
        <p:nvPicPr>
          <p:cNvPr id="8" name="Picture 7"/>
          <p:cNvPicPr>
            <a:picLocks noChangeAspect="1"/>
          </p:cNvPicPr>
          <p:nvPr/>
        </p:nvPicPr>
        <p:blipFill>
          <a:blip r:embed="rId6"/>
          <a:stretch>
            <a:fillRect/>
          </a:stretch>
        </p:blipFill>
        <p:spPr>
          <a:xfrm>
            <a:off x="3308028" y="4953502"/>
            <a:ext cx="5626130" cy="1722568"/>
          </a:xfrm>
          <a:prstGeom prst="rect">
            <a:avLst/>
          </a:prstGeom>
        </p:spPr>
      </p:pic>
      <p:sp>
        <p:nvSpPr>
          <p:cNvPr id="9" name="TextBox 8"/>
          <p:cNvSpPr txBox="1"/>
          <p:nvPr/>
        </p:nvSpPr>
        <p:spPr>
          <a:xfrm>
            <a:off x="524973" y="2117427"/>
            <a:ext cx="8222123" cy="461665"/>
          </a:xfrm>
          <a:prstGeom prst="rect">
            <a:avLst/>
          </a:prstGeom>
          <a:noFill/>
        </p:spPr>
        <p:txBody>
          <a:bodyPr wrap="none" rtlCol="0">
            <a:spAutoFit/>
          </a:bodyPr>
          <a:lstStyle/>
          <a:p>
            <a:r>
              <a:rPr lang="en-US" sz="2400" dirty="0" smtClean="0">
                <a:solidFill>
                  <a:prstClr val="black"/>
                </a:solidFill>
                <a:latin typeface="Arial" panose="020B0604020202020204" pitchFamily="34" charset="0"/>
                <a:cs typeface="Arial" panose="020B0604020202020204" pitchFamily="34" charset="0"/>
              </a:rPr>
              <a:t>Perceptron			ADALINE		MADALINE</a:t>
            </a:r>
            <a:endParaRPr lang="en-US" sz="2400"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08893" y="4358694"/>
            <a:ext cx="8590813" cy="461665"/>
          </a:xfrm>
          <a:prstGeom prst="rect">
            <a:avLst/>
          </a:prstGeom>
          <a:noFill/>
        </p:spPr>
        <p:txBody>
          <a:bodyPr wrap="none" rtlCol="0">
            <a:spAutoFit/>
          </a:bodyPr>
          <a:lstStyle/>
          <a:p>
            <a:r>
              <a:rPr lang="en-US" sz="2400" dirty="0" smtClean="0">
                <a:solidFill>
                  <a:prstClr val="black"/>
                </a:solidFill>
                <a:latin typeface="Arial"/>
              </a:rPr>
              <a:t>Multilayer Perceptron       Deep Convolutional Neural Network</a:t>
            </a:r>
            <a:endParaRPr lang="en-US" sz="2400" dirty="0">
              <a:solidFill>
                <a:prstClr val="black"/>
              </a:solidFill>
              <a:latin typeface="Arial"/>
            </a:endParaRPr>
          </a:p>
        </p:txBody>
      </p:sp>
      <p:sp>
        <p:nvSpPr>
          <p:cNvPr id="11" name="TextBox 10"/>
          <p:cNvSpPr txBox="1"/>
          <p:nvPr/>
        </p:nvSpPr>
        <p:spPr>
          <a:xfrm>
            <a:off x="4876800" y="711200"/>
            <a:ext cx="1257075" cy="584775"/>
          </a:xfrm>
          <a:prstGeom prst="rect">
            <a:avLst/>
          </a:prstGeom>
          <a:noFill/>
        </p:spPr>
        <p:txBody>
          <a:bodyPr wrap="none" rtlCol="0">
            <a:spAutoFit/>
          </a:bodyPr>
          <a:lstStyle/>
          <a:p>
            <a:r>
              <a:rPr lang="en-US" sz="3200" dirty="0" smtClean="0">
                <a:solidFill>
                  <a:prstClr val="black"/>
                </a:solidFill>
                <a:latin typeface="Arial" panose="020B0604020202020204" pitchFamily="34" charset="0"/>
                <a:cs typeface="Arial" panose="020B0604020202020204" pitchFamily="34" charset="0"/>
              </a:rPr>
              <a:t>ANNs</a:t>
            </a:r>
            <a:endParaRPr lang="en-US" sz="3200" dirty="0">
              <a:solidFill>
                <a:prstClr val="black"/>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a:stretch>
            <a:fillRect/>
          </a:stretch>
        </p:blipFill>
        <p:spPr>
          <a:xfrm>
            <a:off x="299443" y="2636679"/>
            <a:ext cx="2862857" cy="1825071"/>
          </a:xfrm>
          <a:prstGeom prst="rect">
            <a:avLst/>
          </a:prstGeom>
        </p:spPr>
      </p:pic>
      <p:pic>
        <p:nvPicPr>
          <p:cNvPr id="14" name="Picture 13"/>
          <p:cNvPicPr>
            <a:picLocks noChangeAspect="1"/>
          </p:cNvPicPr>
          <p:nvPr/>
        </p:nvPicPr>
        <p:blipFill>
          <a:blip r:embed="rId8"/>
          <a:stretch>
            <a:fillRect/>
          </a:stretch>
        </p:blipFill>
        <p:spPr>
          <a:xfrm>
            <a:off x="6248883" y="2583468"/>
            <a:ext cx="2437917" cy="1828438"/>
          </a:xfrm>
          <a:prstGeom prst="rect">
            <a:avLst/>
          </a:prstGeom>
        </p:spPr>
      </p:pic>
      <p:sp>
        <p:nvSpPr>
          <p:cNvPr id="15" name="Date Placeholder 14"/>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970E2D04-84C5-408C-98CC-3D34E6F80BA5}" type="slidenum">
              <a:rPr lang="en-US" smtClean="0">
                <a:solidFill>
                  <a:prstClr val="black">
                    <a:tint val="75000"/>
                  </a:prstClr>
                </a:solidFill>
              </a:rPr>
              <a:pPr/>
              <a:t>33</a:t>
            </a:fld>
            <a:endParaRPr lang="en-US">
              <a:solidFill>
                <a:prstClr val="black">
                  <a:tint val="75000"/>
                </a:prstClr>
              </a:solidFill>
            </a:endParaRPr>
          </a:p>
        </p:txBody>
      </p:sp>
      <p:pic>
        <p:nvPicPr>
          <p:cNvPr id="3" name="Picture 2"/>
          <p:cNvPicPr>
            <a:picLocks noChangeAspect="1"/>
          </p:cNvPicPr>
          <p:nvPr/>
        </p:nvPicPr>
        <p:blipFill>
          <a:blip r:embed="rId9"/>
          <a:stretch>
            <a:fillRect/>
          </a:stretch>
        </p:blipFill>
        <p:spPr>
          <a:xfrm>
            <a:off x="6763125" y="196774"/>
            <a:ext cx="1983971" cy="1319914"/>
          </a:xfrm>
          <a:prstGeom prst="rect">
            <a:avLst/>
          </a:prstGeom>
        </p:spPr>
      </p:pic>
      <p:pic>
        <p:nvPicPr>
          <p:cNvPr id="5" name="Picture 4"/>
          <p:cNvPicPr>
            <a:picLocks noChangeAspect="1"/>
          </p:cNvPicPr>
          <p:nvPr/>
        </p:nvPicPr>
        <p:blipFill>
          <a:blip r:embed="rId10"/>
          <a:stretch>
            <a:fillRect/>
          </a:stretch>
        </p:blipFill>
        <p:spPr>
          <a:xfrm>
            <a:off x="6702829" y="1472503"/>
            <a:ext cx="2231329" cy="499915"/>
          </a:xfrm>
          <a:prstGeom prst="rect">
            <a:avLst/>
          </a:prstGeom>
        </p:spPr>
      </p:pic>
    </p:spTree>
    <p:extLst>
      <p:ext uri="{BB962C8B-B14F-4D97-AF65-F5344CB8AC3E}">
        <p14:creationId xmlns:p14="http://schemas.microsoft.com/office/powerpoint/2010/main" val="2410540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63" y="7028"/>
            <a:ext cx="8463064" cy="1337575"/>
          </a:xfrm>
        </p:spPr>
        <p:txBody>
          <a:bodyPr/>
          <a:lstStyle/>
          <a:p>
            <a:r>
              <a:rPr lang="en-US" dirty="0" smtClean="0"/>
              <a:t>Linear separability in 2-D</a:t>
            </a:r>
            <a:br>
              <a:rPr lang="en-US" dirty="0" smtClean="0"/>
            </a:br>
            <a:endParaRPr lang="en-US" dirty="0">
              <a:solidFill>
                <a:srgbClr val="0070C0"/>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Slide Number Placeholder 5"/>
          <p:cNvSpPr>
            <a:spLocks noGrp="1"/>
          </p:cNvSpPr>
          <p:nvPr>
            <p:ph type="sldNum" sz="quarter" idx="12"/>
          </p:nvPr>
        </p:nvSpPr>
        <p:spPr>
          <a:xfrm>
            <a:off x="6522720" y="6516043"/>
            <a:ext cx="2133600" cy="365125"/>
          </a:xfrm>
        </p:spPr>
        <p:txBody>
          <a:bodyPr/>
          <a:lstStyle/>
          <a:p>
            <a:fld id="{E89FBB9D-76D9-47D7-860B-A7CB7596498D}" type="slidenum">
              <a:rPr lang="en-US" smtClean="0">
                <a:solidFill>
                  <a:prstClr val="black">
                    <a:tint val="75000"/>
                  </a:prstClr>
                </a:solidFill>
              </a:rPr>
              <a:pPr/>
              <a:t>34</a:t>
            </a:fld>
            <a:endParaRPr lang="en-US">
              <a:solidFill>
                <a:prstClr val="black">
                  <a:tint val="75000"/>
                </a:prstClr>
              </a:solidFill>
            </a:endParaRPr>
          </a:p>
        </p:txBody>
      </p:sp>
      <p:sp>
        <p:nvSpPr>
          <p:cNvPr id="38" name="Rectangle 37"/>
          <p:cNvSpPr/>
          <p:nvPr/>
        </p:nvSpPr>
        <p:spPr>
          <a:xfrm>
            <a:off x="493395" y="5664896"/>
            <a:ext cx="8317757" cy="461665"/>
          </a:xfrm>
          <a:prstGeom prst="rect">
            <a:avLst/>
          </a:prstGeom>
        </p:spPr>
        <p:txBody>
          <a:bodyPr wrap="square">
            <a:spAutoFit/>
          </a:bodyPr>
          <a:lstStyle/>
          <a:p>
            <a:r>
              <a:rPr lang="en-US" sz="2400" dirty="0">
                <a:solidFill>
                  <a:srgbClr val="0070C0"/>
                </a:solidFill>
                <a:latin typeface="Arial" panose="020B0604020202020204" pitchFamily="34" charset="0"/>
                <a:cs typeface="Arial" panose="020B0604020202020204" pitchFamily="34" charset="0"/>
              </a:rPr>
              <a:t>Weight vector </a:t>
            </a:r>
            <a:r>
              <a:rPr lang="en-US" sz="2400" b="1" dirty="0" smtClean="0">
                <a:solidFill>
                  <a:srgbClr val="0070C0"/>
                </a:solidFill>
                <a:latin typeface="Arial" panose="020B0604020202020204" pitchFamily="34" charset="0"/>
                <a:cs typeface="Arial" panose="020B0604020202020204" pitchFamily="34" charset="0"/>
              </a:rPr>
              <a:t>w</a:t>
            </a:r>
            <a:r>
              <a:rPr lang="en-US" sz="2400" dirty="0" smtClean="0">
                <a:solidFill>
                  <a:srgbClr val="0070C0"/>
                </a:solidFill>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is perpendicular to separating hyperplane</a:t>
            </a:r>
            <a:endParaRPr lang="en-US" dirty="0">
              <a:solidFill>
                <a:prstClr val="black"/>
              </a:solidFill>
            </a:endParaRPr>
          </a:p>
        </p:txBody>
      </p:sp>
      <p:grpSp>
        <p:nvGrpSpPr>
          <p:cNvPr id="62" name="Group 61"/>
          <p:cNvGrpSpPr/>
          <p:nvPr/>
        </p:nvGrpSpPr>
        <p:grpSpPr>
          <a:xfrm>
            <a:off x="2614931" y="842551"/>
            <a:ext cx="6387216" cy="3080594"/>
            <a:chOff x="3513145" y="1537677"/>
            <a:chExt cx="5455942" cy="2275527"/>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45" y="1537677"/>
              <a:ext cx="5455942" cy="2275527"/>
            </a:xfrm>
            <a:prstGeom prst="rect">
              <a:avLst/>
            </a:prstGeom>
          </p:spPr>
        </p:pic>
        <p:cxnSp>
          <p:nvCxnSpPr>
            <p:cNvPr id="59" name="Straight Connector 58"/>
            <p:cNvCxnSpPr/>
            <p:nvPr/>
          </p:nvCxnSpPr>
          <p:spPr>
            <a:xfrm>
              <a:off x="3980596" y="2759592"/>
              <a:ext cx="762527" cy="736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51312" y="2269612"/>
            <a:ext cx="4220420" cy="3241402"/>
            <a:chOff x="704323" y="2193703"/>
            <a:chExt cx="4220420" cy="3241402"/>
          </a:xfrm>
        </p:grpSpPr>
        <p:grpSp>
          <p:nvGrpSpPr>
            <p:cNvPr id="37" name="Group 36"/>
            <p:cNvGrpSpPr/>
            <p:nvPr/>
          </p:nvGrpSpPr>
          <p:grpSpPr>
            <a:xfrm>
              <a:off x="704323" y="2765350"/>
              <a:ext cx="3379997" cy="2669755"/>
              <a:chOff x="1771650" y="2205747"/>
              <a:chExt cx="5086350" cy="3943350"/>
            </a:xfrm>
          </p:grpSpPr>
          <p:grpSp>
            <p:nvGrpSpPr>
              <p:cNvPr id="3" name="Group 2"/>
              <p:cNvGrpSpPr/>
              <p:nvPr/>
            </p:nvGrpSpPr>
            <p:grpSpPr>
              <a:xfrm>
                <a:off x="1771650" y="2205747"/>
                <a:ext cx="5086350" cy="3943350"/>
                <a:chOff x="1771650" y="1943100"/>
                <a:chExt cx="5086350" cy="3943350"/>
              </a:xfrm>
            </p:grpSpPr>
            <p:sp>
              <p:nvSpPr>
                <p:cNvPr id="13" name="4-Point Star 12"/>
                <p:cNvSpPr/>
                <p:nvPr/>
              </p:nvSpPr>
              <p:spPr>
                <a:xfrm>
                  <a:off x="4800600" y="474345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4-Point Star 13"/>
                <p:cNvSpPr/>
                <p:nvPr/>
              </p:nvSpPr>
              <p:spPr>
                <a:xfrm>
                  <a:off x="4800600" y="520065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4-Point Star 14"/>
                <p:cNvSpPr/>
                <p:nvPr/>
              </p:nvSpPr>
              <p:spPr>
                <a:xfrm>
                  <a:off x="4514850" y="400050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4-Point Star 15"/>
                <p:cNvSpPr/>
                <p:nvPr/>
              </p:nvSpPr>
              <p:spPr>
                <a:xfrm>
                  <a:off x="5200650" y="365760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4-Point Star 16"/>
                <p:cNvSpPr/>
                <p:nvPr/>
              </p:nvSpPr>
              <p:spPr>
                <a:xfrm>
                  <a:off x="5200650" y="434340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4-Point Star 17"/>
                <p:cNvSpPr/>
                <p:nvPr/>
              </p:nvSpPr>
              <p:spPr>
                <a:xfrm>
                  <a:off x="3886200" y="262890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4-Point Star 18"/>
                <p:cNvSpPr/>
                <p:nvPr/>
              </p:nvSpPr>
              <p:spPr>
                <a:xfrm>
                  <a:off x="4400550" y="3086100"/>
                  <a:ext cx="285750" cy="285750"/>
                </a:xfrm>
                <a:prstGeom prst="star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Oval 19"/>
                <p:cNvSpPr/>
                <p:nvPr/>
              </p:nvSpPr>
              <p:spPr>
                <a:xfrm>
                  <a:off x="3429000" y="35433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Oval 20"/>
                <p:cNvSpPr/>
                <p:nvPr/>
              </p:nvSpPr>
              <p:spPr>
                <a:xfrm>
                  <a:off x="3771900" y="36004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Oval 21"/>
                <p:cNvSpPr/>
                <p:nvPr/>
              </p:nvSpPr>
              <p:spPr>
                <a:xfrm>
                  <a:off x="3486150" y="39433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Oval 23"/>
                <p:cNvSpPr/>
                <p:nvPr/>
              </p:nvSpPr>
              <p:spPr>
                <a:xfrm>
                  <a:off x="4114800" y="50863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Oval 24"/>
                <p:cNvSpPr/>
                <p:nvPr/>
              </p:nvSpPr>
              <p:spPr>
                <a:xfrm>
                  <a:off x="3600450" y="43434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Oval 25"/>
                <p:cNvSpPr/>
                <p:nvPr/>
              </p:nvSpPr>
              <p:spPr>
                <a:xfrm>
                  <a:off x="3028950" y="39433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Oval 26"/>
                <p:cNvSpPr/>
                <p:nvPr/>
              </p:nvSpPr>
              <p:spPr>
                <a:xfrm>
                  <a:off x="2686050" y="40005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Oval 27"/>
                <p:cNvSpPr/>
                <p:nvPr/>
              </p:nvSpPr>
              <p:spPr>
                <a:xfrm>
                  <a:off x="3028950" y="46291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Oval 28"/>
                <p:cNvSpPr/>
                <p:nvPr/>
              </p:nvSpPr>
              <p:spPr>
                <a:xfrm>
                  <a:off x="3257550" y="45720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3486150" y="51435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64" name="Straight Connector 63"/>
                <p:cNvCxnSpPr/>
                <p:nvPr/>
              </p:nvCxnSpPr>
              <p:spPr>
                <a:xfrm rot="16200000" flipH="1">
                  <a:off x="2171700" y="3714750"/>
                  <a:ext cx="3829050" cy="285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24877" y="2301902"/>
                  <a:ext cx="1854456" cy="3584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1229320" y="3914775"/>
                  <a:ext cx="3942755" cy="5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71650" y="4857750"/>
                  <a:ext cx="5086350"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V="1">
                <a:off x="3179964" y="4406022"/>
                <a:ext cx="1084870" cy="752106"/>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4307266" y="4432167"/>
              <a:ext cx="617477" cy="584775"/>
            </a:xfrm>
            <a:prstGeom prst="rect">
              <a:avLst/>
            </a:prstGeom>
            <a:noFill/>
          </p:spPr>
          <p:txBody>
            <a:bodyPr wrap="none" rtlCol="0">
              <a:spAutoFit/>
            </a:bodyPr>
            <a:lstStyle/>
            <a:p>
              <a:r>
                <a:rPr lang="en-US" sz="3200" dirty="0" err="1" smtClean="0">
                  <a:solidFill>
                    <a:prstClr val="black"/>
                  </a:solidFill>
                  <a:latin typeface="Arial"/>
                </a:rPr>
                <a:t>x1</a:t>
              </a:r>
              <a:endParaRPr lang="en-US" sz="3200" dirty="0">
                <a:solidFill>
                  <a:prstClr val="black"/>
                </a:solidFill>
                <a:latin typeface="Arial"/>
              </a:endParaRPr>
            </a:p>
          </p:txBody>
        </p:sp>
        <p:sp>
          <p:nvSpPr>
            <p:cNvPr id="61" name="Rectangle 60"/>
            <p:cNvSpPr/>
            <p:nvPr/>
          </p:nvSpPr>
          <p:spPr>
            <a:xfrm>
              <a:off x="1382999" y="2193703"/>
              <a:ext cx="617477" cy="584775"/>
            </a:xfrm>
            <a:prstGeom prst="rect">
              <a:avLst/>
            </a:prstGeom>
          </p:spPr>
          <p:txBody>
            <a:bodyPr wrap="none">
              <a:spAutoFit/>
            </a:bodyPr>
            <a:lstStyle/>
            <a:p>
              <a:r>
                <a:rPr lang="en-US" sz="3200" dirty="0" err="1" smtClean="0">
                  <a:solidFill>
                    <a:prstClr val="black"/>
                  </a:solidFill>
                  <a:latin typeface="Arial"/>
                </a:rPr>
                <a:t>x2</a:t>
              </a:r>
              <a:endParaRPr lang="en-US" sz="3200" dirty="0">
                <a:solidFill>
                  <a:prstClr val="black"/>
                </a:solidFill>
                <a:latin typeface="Arial"/>
              </a:endParaRPr>
            </a:p>
          </p:txBody>
        </p:sp>
      </p:grpSp>
      <p:sp>
        <p:nvSpPr>
          <p:cNvPr id="5" name="TextBox 4"/>
          <p:cNvSpPr txBox="1"/>
          <p:nvPr/>
        </p:nvSpPr>
        <p:spPr>
          <a:xfrm>
            <a:off x="5658048" y="4523390"/>
            <a:ext cx="2908104" cy="523220"/>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y = 1  </a:t>
            </a:r>
            <a:r>
              <a:rPr lang="en-US" sz="2800" dirty="0" err="1" smtClean="0">
                <a:solidFill>
                  <a:srgbClr val="0070C0"/>
                </a:solidFill>
                <a:latin typeface="Arial" panose="020B0604020202020204" pitchFamily="34" charset="0"/>
                <a:cs typeface="Arial" panose="020B0604020202020204" pitchFamily="34" charset="0"/>
              </a:rPr>
              <a:t>iff</a:t>
            </a:r>
            <a:r>
              <a:rPr lang="en-US" sz="2800" dirty="0" smtClean="0">
                <a:solidFill>
                  <a:srgbClr val="0070C0"/>
                </a:solidFill>
                <a:latin typeface="Arial" panose="020B0604020202020204" pitchFamily="34" charset="0"/>
                <a:cs typeface="Arial" panose="020B0604020202020204" pitchFamily="34" charset="0"/>
              </a:rPr>
              <a:t>  </a:t>
            </a:r>
            <a:r>
              <a:rPr lang="en-US" sz="2800" b="1" dirty="0" err="1" smtClean="0">
                <a:solidFill>
                  <a:srgbClr val="0070C0"/>
                </a:solidFill>
                <a:latin typeface="Arial" panose="020B0604020202020204" pitchFamily="34" charset="0"/>
                <a:cs typeface="Arial" panose="020B0604020202020204" pitchFamily="34" charset="0"/>
              </a:rPr>
              <a:t>w</a:t>
            </a:r>
            <a:r>
              <a:rPr lang="en-US" sz="2800" b="1" dirty="0" err="1" smtClean="0">
                <a:solidFill>
                  <a:srgbClr val="0070C0"/>
                </a:solidFill>
                <a:latin typeface="Arial" panose="020B0604020202020204" pitchFamily="34" charset="0"/>
                <a:cs typeface="Arial" panose="020B0604020202020204" pitchFamily="34" charset="0"/>
                <a:sym typeface="Symbol" panose="05050102010706020507" pitchFamily="18" charset="2"/>
              </a:rPr>
              <a:t>x</a:t>
            </a:r>
            <a:r>
              <a:rPr lang="en-US" sz="2800" dirty="0" smtClean="0">
                <a:solidFill>
                  <a:srgbClr val="0070C0"/>
                </a:solidFill>
                <a:latin typeface="Arial" panose="020B0604020202020204" pitchFamily="34" charset="0"/>
                <a:cs typeface="Arial" panose="020B0604020202020204" pitchFamily="34" charset="0"/>
                <a:sym typeface="Symbol" panose="05050102010706020507" pitchFamily="18" charset="2"/>
              </a:rPr>
              <a:t> &gt;  </a:t>
            </a:r>
            <a:endParaRPr lang="en-US" sz="2800"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4920343" y="1021437"/>
            <a:ext cx="1082348" cy="646331"/>
          </a:xfrm>
          <a:prstGeom prst="rect">
            <a:avLst/>
          </a:prstGeom>
          <a:noFill/>
        </p:spPr>
        <p:txBody>
          <a:bodyPr wrap="none" rtlCol="0">
            <a:spAutoFit/>
          </a:bodyPr>
          <a:lstStyle/>
          <a:p>
            <a:r>
              <a:rPr lang="en-US" sz="3600" dirty="0" smtClean="0">
                <a:latin typeface="+mj-lt"/>
              </a:rPr>
              <a:t>TLU</a:t>
            </a:r>
            <a:endParaRPr lang="en-US" sz="3600" dirty="0">
              <a:latin typeface="+mj-lt"/>
            </a:endParaRPr>
          </a:p>
        </p:txBody>
      </p:sp>
    </p:spTree>
    <p:extLst>
      <p:ext uri="{BB962C8B-B14F-4D97-AF65-F5344CB8AC3E}">
        <p14:creationId xmlns:p14="http://schemas.microsoft.com/office/powerpoint/2010/main" val="2918630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5067"/>
            <a:ext cx="8890000" cy="742950"/>
          </a:xfrm>
        </p:spPr>
        <p:txBody>
          <a:bodyPr>
            <a:noAutofit/>
          </a:bodyPr>
          <a:lstStyle/>
          <a:p>
            <a:r>
              <a:rPr lang="en-US" dirty="0" smtClean="0"/>
              <a:t>Equivalent feature space for perceptron training algorithm</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9FBB9D-76D9-47D7-860B-A7CB7596498D}" type="slidenum">
              <a:rPr lang="en-US" smtClean="0">
                <a:solidFill>
                  <a:prstClr val="black">
                    <a:tint val="75000"/>
                  </a:prstClr>
                </a:solidFill>
              </a:rPr>
              <a:pPr/>
              <a:t>35</a:t>
            </a:fld>
            <a:endParaRPr lang="en-US">
              <a:solidFill>
                <a:prstClr val="black">
                  <a:tint val="75000"/>
                </a:prstClr>
              </a:solidFill>
            </a:endParaRPr>
          </a:p>
        </p:txBody>
      </p:sp>
      <p:cxnSp>
        <p:nvCxnSpPr>
          <p:cNvPr id="8" name="Straight Arrow Connector 7"/>
          <p:cNvCxnSpPr/>
          <p:nvPr/>
        </p:nvCxnSpPr>
        <p:spPr>
          <a:xfrm rot="5400000" flipH="1" flipV="1">
            <a:off x="1514475" y="3571875"/>
            <a:ext cx="2800350"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14650" y="4972050"/>
            <a:ext cx="4400550"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376959" y="3652242"/>
            <a:ext cx="2446735" cy="1771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4-Point Star 12"/>
          <p:cNvSpPr/>
          <p:nvPr/>
        </p:nvSpPr>
        <p:spPr>
          <a:xfrm>
            <a:off x="1924050" y="378714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4-Point Star 13"/>
          <p:cNvSpPr/>
          <p:nvPr/>
        </p:nvSpPr>
        <p:spPr>
          <a:xfrm>
            <a:off x="3943350" y="508635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4-Point Star 14"/>
          <p:cNvSpPr/>
          <p:nvPr/>
        </p:nvSpPr>
        <p:spPr>
          <a:xfrm>
            <a:off x="2457450" y="365760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4-Point Star 15"/>
          <p:cNvSpPr/>
          <p:nvPr/>
        </p:nvSpPr>
        <p:spPr>
          <a:xfrm>
            <a:off x="3086100" y="417195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4-Point Star 16"/>
          <p:cNvSpPr/>
          <p:nvPr/>
        </p:nvSpPr>
        <p:spPr>
          <a:xfrm>
            <a:off x="3600450" y="480060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4-Point Star 17"/>
          <p:cNvSpPr/>
          <p:nvPr/>
        </p:nvSpPr>
        <p:spPr>
          <a:xfrm>
            <a:off x="2571750" y="4343400"/>
            <a:ext cx="285750" cy="2857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4-Point Star 18"/>
          <p:cNvSpPr/>
          <p:nvPr/>
        </p:nvSpPr>
        <p:spPr>
          <a:xfrm>
            <a:off x="2171700" y="3429000"/>
            <a:ext cx="285750" cy="285750"/>
          </a:xfrm>
          <a:prstGeom prst="star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Oval 19"/>
          <p:cNvSpPr/>
          <p:nvPr/>
        </p:nvSpPr>
        <p:spPr>
          <a:xfrm>
            <a:off x="3429000" y="35433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Oval 20"/>
          <p:cNvSpPr/>
          <p:nvPr/>
        </p:nvSpPr>
        <p:spPr>
          <a:xfrm>
            <a:off x="3886200" y="36004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Oval 21"/>
          <p:cNvSpPr/>
          <p:nvPr/>
        </p:nvSpPr>
        <p:spPr>
          <a:xfrm>
            <a:off x="3486150" y="39433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Oval 23"/>
          <p:cNvSpPr/>
          <p:nvPr/>
        </p:nvSpPr>
        <p:spPr>
          <a:xfrm>
            <a:off x="4057650" y="44577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Oval 24"/>
          <p:cNvSpPr/>
          <p:nvPr/>
        </p:nvSpPr>
        <p:spPr>
          <a:xfrm>
            <a:off x="3600450" y="43434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Oval 25"/>
          <p:cNvSpPr/>
          <p:nvPr/>
        </p:nvSpPr>
        <p:spPr>
          <a:xfrm>
            <a:off x="3028950" y="39433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Oval 26"/>
          <p:cNvSpPr/>
          <p:nvPr/>
        </p:nvSpPr>
        <p:spPr>
          <a:xfrm>
            <a:off x="2686050" y="40005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Oval 27"/>
          <p:cNvSpPr/>
          <p:nvPr/>
        </p:nvSpPr>
        <p:spPr>
          <a:xfrm>
            <a:off x="3028950" y="462915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Oval 28"/>
          <p:cNvSpPr/>
          <p:nvPr/>
        </p:nvSpPr>
        <p:spPr>
          <a:xfrm>
            <a:off x="3257550" y="45720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3486150" y="5143500"/>
            <a:ext cx="17145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38" name="Straight Connector 37"/>
          <p:cNvCxnSpPr/>
          <p:nvPr/>
        </p:nvCxnSpPr>
        <p:spPr>
          <a:xfrm rot="5400000" flipH="1" flipV="1">
            <a:off x="2286000" y="2743200"/>
            <a:ext cx="285750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914650" y="2628900"/>
            <a:ext cx="2571750" cy="2343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257300" y="3886200"/>
            <a:ext cx="2914650" cy="8572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971800" y="4400550"/>
            <a:ext cx="1543050" cy="571500"/>
          </a:xfrm>
          <a:prstGeom prst="straightConnector1">
            <a:avLst/>
          </a:prstGeom>
          <a:ln w="254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V="1">
            <a:off x="4171950" y="4057650"/>
            <a:ext cx="457200" cy="22860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rot="1680964">
            <a:off x="4457870" y="2043185"/>
            <a:ext cx="1089227"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6" name="TextBox 55"/>
          <p:cNvSpPr txBox="1"/>
          <p:nvPr/>
        </p:nvSpPr>
        <p:spPr>
          <a:xfrm>
            <a:off x="5372100" y="1885950"/>
            <a:ext cx="2000869" cy="461665"/>
          </a:xfrm>
          <a:prstGeom prst="rect">
            <a:avLst/>
          </a:prstGeom>
          <a:noFill/>
        </p:spPr>
        <p:txBody>
          <a:bodyPr wrap="none" rtlCol="0">
            <a:spAutoFit/>
          </a:bodyPr>
          <a:lstStyle/>
          <a:p>
            <a:r>
              <a:rPr lang="en-US" sz="2400" dirty="0">
                <a:solidFill>
                  <a:prstClr val="black"/>
                </a:solidFill>
                <a:latin typeface="Arial"/>
              </a:rPr>
              <a:t>solution cone</a:t>
            </a:r>
          </a:p>
        </p:txBody>
      </p:sp>
      <p:sp>
        <p:nvSpPr>
          <p:cNvPr id="57" name="TextBox 56"/>
          <p:cNvSpPr txBox="1"/>
          <p:nvPr/>
        </p:nvSpPr>
        <p:spPr>
          <a:xfrm>
            <a:off x="4374045" y="4316218"/>
            <a:ext cx="1999265" cy="461665"/>
          </a:xfrm>
          <a:prstGeom prst="rect">
            <a:avLst/>
          </a:prstGeom>
          <a:noFill/>
        </p:spPr>
        <p:txBody>
          <a:bodyPr wrap="none" rtlCol="0">
            <a:spAutoFit/>
          </a:bodyPr>
          <a:lstStyle/>
          <a:p>
            <a:r>
              <a:rPr lang="en-US" sz="2400" dirty="0">
                <a:solidFill>
                  <a:prstClr val="black"/>
                </a:solidFill>
                <a:latin typeface="Arial"/>
              </a:rPr>
              <a:t>weight vector</a:t>
            </a:r>
          </a:p>
        </p:txBody>
      </p:sp>
      <p:sp>
        <p:nvSpPr>
          <p:cNvPr id="58" name="TextBox 57"/>
          <p:cNvSpPr txBox="1"/>
          <p:nvPr/>
        </p:nvSpPr>
        <p:spPr>
          <a:xfrm>
            <a:off x="4397474" y="3757178"/>
            <a:ext cx="2975495" cy="461665"/>
          </a:xfrm>
          <a:prstGeom prst="rect">
            <a:avLst/>
          </a:prstGeom>
          <a:noFill/>
        </p:spPr>
        <p:txBody>
          <a:bodyPr wrap="none" rtlCol="0">
            <a:spAutoFit/>
          </a:bodyPr>
          <a:lstStyle/>
          <a:p>
            <a:r>
              <a:rPr lang="en-US" sz="2400" dirty="0">
                <a:solidFill>
                  <a:prstClr val="black"/>
                </a:solidFill>
                <a:latin typeface="Arial"/>
              </a:rPr>
              <a:t>correction increment</a:t>
            </a:r>
          </a:p>
        </p:txBody>
      </p:sp>
      <p:sp>
        <p:nvSpPr>
          <p:cNvPr id="37" name="TextBox 36"/>
          <p:cNvSpPr txBox="1"/>
          <p:nvPr/>
        </p:nvSpPr>
        <p:spPr>
          <a:xfrm rot="19214352">
            <a:off x="109114" y="2519236"/>
            <a:ext cx="3603146" cy="461665"/>
          </a:xfrm>
          <a:prstGeom prst="rect">
            <a:avLst/>
          </a:prstGeom>
          <a:noFill/>
        </p:spPr>
        <p:txBody>
          <a:bodyPr wrap="square" rtlCol="0">
            <a:spAutoFit/>
          </a:bodyPr>
          <a:lstStyle/>
          <a:p>
            <a:r>
              <a:rPr lang="en-US" sz="2400" dirty="0">
                <a:solidFill>
                  <a:prstClr val="black"/>
                </a:solidFill>
                <a:latin typeface="Arial"/>
              </a:rPr>
              <a:t>separating  hyperplanes</a:t>
            </a:r>
          </a:p>
        </p:txBody>
      </p:sp>
      <p:sp>
        <p:nvSpPr>
          <p:cNvPr id="3" name="Oval 2"/>
          <p:cNvSpPr/>
          <p:nvPr/>
        </p:nvSpPr>
        <p:spPr>
          <a:xfrm>
            <a:off x="2026918" y="3307080"/>
            <a:ext cx="560062" cy="5600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934983" y="5668319"/>
            <a:ext cx="2302233" cy="461665"/>
          </a:xfrm>
          <a:prstGeom prst="rect">
            <a:avLst/>
          </a:prstGeom>
          <a:noFill/>
        </p:spPr>
        <p:txBody>
          <a:bodyPr wrap="none" rtlCol="0">
            <a:spAutoFit/>
          </a:bodyPr>
          <a:lstStyle/>
          <a:p>
            <a:r>
              <a:rPr lang="en-US" sz="2400" dirty="0">
                <a:solidFill>
                  <a:prstClr val="black"/>
                </a:solidFill>
                <a:latin typeface="Arial"/>
              </a:rPr>
              <a:t>current</a:t>
            </a:r>
            <a:r>
              <a:rPr lang="en-US" dirty="0" smtClean="0"/>
              <a:t>          </a:t>
            </a:r>
            <a:r>
              <a:rPr lang="en-US" sz="2400" dirty="0">
                <a:solidFill>
                  <a:prstClr val="black"/>
                </a:solidFill>
                <a:latin typeface="Arial"/>
              </a:rPr>
              <a:t>next</a:t>
            </a:r>
          </a:p>
        </p:txBody>
      </p:sp>
    </p:spTree>
    <p:extLst>
      <p:ext uri="{BB962C8B-B14F-4D97-AF65-F5344CB8AC3E}">
        <p14:creationId xmlns:p14="http://schemas.microsoft.com/office/powerpoint/2010/main" val="1515943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D0FA7B46-B235-4938-8CAC-55324B3E19F3}" type="slidenum">
              <a:rPr lang="en-US" smtClean="0">
                <a:solidFill>
                  <a:prstClr val="black">
                    <a:tint val="75000"/>
                  </a:prstClr>
                </a:solidFill>
              </a:rPr>
              <a:pPr/>
              <a:t>36</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86" y="678614"/>
            <a:ext cx="4144063" cy="2267785"/>
          </a:xfrm>
          <a:prstGeom prst="rect">
            <a:avLst/>
          </a:prstGeom>
        </p:spPr>
      </p:pic>
      <p:sp>
        <p:nvSpPr>
          <p:cNvPr id="5" name="AutoShape 2" descr="Image result for back propagation neural networ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51" y="575729"/>
            <a:ext cx="3969649" cy="2426296"/>
          </a:xfrm>
          <a:prstGeom prst="rect">
            <a:avLst/>
          </a:prstGeom>
        </p:spPr>
      </p:pic>
      <p:sp>
        <p:nvSpPr>
          <p:cNvPr id="7" name="TextBox 6"/>
          <p:cNvSpPr txBox="1"/>
          <p:nvPr/>
        </p:nvSpPr>
        <p:spPr>
          <a:xfrm>
            <a:off x="773983" y="10537"/>
            <a:ext cx="7266733" cy="584775"/>
          </a:xfrm>
          <a:prstGeom prst="rect">
            <a:avLst/>
          </a:prstGeom>
          <a:noFill/>
        </p:spPr>
        <p:txBody>
          <a:bodyPr wrap="none" rtlCol="0">
            <a:spAutoFit/>
          </a:bodyPr>
          <a:lstStyle/>
          <a:p>
            <a:r>
              <a:rPr lang="en-US" sz="3200" dirty="0" smtClean="0">
                <a:solidFill>
                  <a:prstClr val="black"/>
                </a:solidFill>
                <a:latin typeface="Arial" panose="020B0604020202020204" pitchFamily="34" charset="0"/>
                <a:cs typeface="Arial" panose="020B0604020202020204" pitchFamily="34" charset="0"/>
              </a:rPr>
              <a:t>Backpropagation for multilayer network</a:t>
            </a:r>
            <a:endParaRPr lang="en-US" sz="3200"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120650" y="3751190"/>
            <a:ext cx="8855554" cy="3637919"/>
          </a:xfrm>
          <a:prstGeom prst="rect">
            <a:avLst/>
          </a:prstGeom>
        </p:spPr>
        <p:txBody>
          <a:bodyPr wrap="square">
            <a:spAutoFit/>
          </a:bodyPr>
          <a:lstStyle/>
          <a:p>
            <a:pPr marL="0" lvl="1">
              <a:lnSpc>
                <a:spcPct val="120000"/>
              </a:lnSpc>
            </a:pPr>
            <a:r>
              <a:rPr lang="en-US" sz="2400" dirty="0" smtClean="0">
                <a:solidFill>
                  <a:prstClr val="black"/>
                </a:solidFill>
                <a:latin typeface="Arial"/>
              </a:rPr>
              <a:t>Backpropagation </a:t>
            </a:r>
            <a:r>
              <a:rPr lang="en-US" sz="2400" dirty="0">
                <a:solidFill>
                  <a:prstClr val="black"/>
                </a:solidFill>
                <a:latin typeface="Arial"/>
                <a:sym typeface="Symbol" panose="05050102010706020507" pitchFamily="18" charset="2"/>
              </a:rPr>
              <a:t></a:t>
            </a:r>
            <a:r>
              <a:rPr lang="en-US" sz="2400" dirty="0">
                <a:solidFill>
                  <a:prstClr val="black"/>
                </a:solidFill>
                <a:latin typeface="Arial"/>
              </a:rPr>
              <a:t> gradient </a:t>
            </a:r>
            <a:r>
              <a:rPr lang="en-US" sz="2400" dirty="0" smtClean="0">
                <a:solidFill>
                  <a:prstClr val="black"/>
                </a:solidFill>
                <a:latin typeface="Arial"/>
              </a:rPr>
              <a:t>descent </a:t>
            </a:r>
            <a:endParaRPr lang="en-US" sz="2400" dirty="0">
              <a:solidFill>
                <a:prstClr val="black"/>
              </a:solidFill>
              <a:latin typeface="Arial"/>
            </a:endParaRPr>
          </a:p>
          <a:p>
            <a:pPr marL="0" lvl="1">
              <a:lnSpc>
                <a:spcPct val="120000"/>
              </a:lnSpc>
            </a:pPr>
            <a:r>
              <a:rPr lang="en-US" sz="2400" dirty="0">
                <a:solidFill>
                  <a:prstClr val="black"/>
                </a:solidFill>
                <a:latin typeface="Arial"/>
              </a:rPr>
              <a:t>Gradient </a:t>
            </a:r>
            <a:r>
              <a:rPr lang="en-US" sz="2400" dirty="0">
                <a:solidFill>
                  <a:prstClr val="black"/>
                </a:solidFill>
                <a:sym typeface="Symbol" panose="05050102010706020507" pitchFamily="18" charset="2"/>
              </a:rPr>
              <a:t></a:t>
            </a:r>
            <a:r>
              <a:rPr lang="en-US" sz="2400" dirty="0">
                <a:solidFill>
                  <a:prstClr val="black"/>
                </a:solidFill>
                <a:latin typeface="Arial"/>
              </a:rPr>
              <a:t> multidimensional partial derivatives </a:t>
            </a:r>
            <a:r>
              <a:rPr lang="en-US" sz="2400" dirty="0" err="1">
                <a:solidFill>
                  <a:prstClr val="black"/>
                </a:solidFill>
                <a:latin typeface="Arial"/>
              </a:rPr>
              <a:t>wrt</a:t>
            </a:r>
            <a:r>
              <a:rPr lang="en-US" sz="2400" dirty="0">
                <a:solidFill>
                  <a:prstClr val="black"/>
                </a:solidFill>
                <a:latin typeface="Arial"/>
              </a:rPr>
              <a:t> weights</a:t>
            </a:r>
          </a:p>
          <a:p>
            <a:pPr marL="0" lvl="1">
              <a:lnSpc>
                <a:spcPct val="120000"/>
              </a:lnSpc>
            </a:pPr>
            <a:r>
              <a:rPr lang="en-US" sz="2400" dirty="0" smtClean="0">
                <a:solidFill>
                  <a:prstClr val="black"/>
                </a:solidFill>
                <a:latin typeface="Arial"/>
              </a:rPr>
              <a:t>Training</a:t>
            </a:r>
            <a:r>
              <a:rPr lang="en-US" sz="2400" dirty="0">
                <a:solidFill>
                  <a:prstClr val="black"/>
                </a:solidFill>
                <a:latin typeface="Arial"/>
              </a:rPr>
              <a:t>: Increase or decrease each weight to improve output</a:t>
            </a:r>
          </a:p>
          <a:p>
            <a:pPr lvl="1">
              <a:lnSpc>
                <a:spcPct val="120000"/>
              </a:lnSpc>
            </a:pPr>
            <a:r>
              <a:rPr lang="en-US" sz="2400" dirty="0" smtClean="0">
                <a:solidFill>
                  <a:prstClr val="black"/>
                </a:solidFill>
                <a:latin typeface="Arial"/>
              </a:rPr>
              <a:t>Uses </a:t>
            </a:r>
            <a:r>
              <a:rPr lang="en-US" sz="2400" i="1" dirty="0">
                <a:solidFill>
                  <a:prstClr val="black"/>
                </a:solidFill>
                <a:latin typeface="Arial"/>
              </a:rPr>
              <a:t>chain rule</a:t>
            </a:r>
            <a:r>
              <a:rPr lang="en-US" sz="2400" dirty="0">
                <a:solidFill>
                  <a:prstClr val="black"/>
                </a:solidFill>
                <a:latin typeface="Arial"/>
              </a:rPr>
              <a:t> for </a:t>
            </a:r>
            <a:r>
              <a:rPr lang="en-US" sz="2400" dirty="0" smtClean="0">
                <a:solidFill>
                  <a:prstClr val="black"/>
                </a:solidFill>
                <a:latin typeface="Arial"/>
              </a:rPr>
              <a:t>derivatives to compute weight changes from output to input.</a:t>
            </a:r>
          </a:p>
          <a:p>
            <a:pPr lvl="1">
              <a:lnSpc>
                <a:spcPct val="120000"/>
              </a:lnSpc>
            </a:pPr>
            <a:r>
              <a:rPr lang="en-US" sz="2400" dirty="0" smtClean="0">
                <a:solidFill>
                  <a:prstClr val="black"/>
                </a:solidFill>
                <a:latin typeface="Arial"/>
              </a:rPr>
              <a:t>Stochastic BP </a:t>
            </a:r>
            <a:r>
              <a:rPr lang="en-US" sz="2400" dirty="0" smtClean="0">
                <a:solidFill>
                  <a:prstClr val="black"/>
                </a:solidFill>
                <a:sym typeface="Symbol" panose="05050102010706020507" pitchFamily="18" charset="2"/>
              </a:rPr>
              <a:t></a:t>
            </a:r>
            <a:r>
              <a:rPr lang="en-US" sz="2400" dirty="0" smtClean="0">
                <a:solidFill>
                  <a:prstClr val="black"/>
                </a:solidFill>
                <a:latin typeface="Arial"/>
              </a:rPr>
              <a:t> average correction over several samples</a:t>
            </a:r>
          </a:p>
          <a:p>
            <a:pPr lvl="1">
              <a:lnSpc>
                <a:spcPct val="120000"/>
              </a:lnSpc>
            </a:pPr>
            <a:endParaRPr lang="en-US" sz="2400" dirty="0">
              <a:solidFill>
                <a:prstClr val="black"/>
              </a:solidFill>
              <a:latin typeface="Arial"/>
            </a:endParaRPr>
          </a:p>
          <a:p>
            <a:pPr lvl="1">
              <a:lnSpc>
                <a:spcPct val="120000"/>
              </a:lnSpc>
            </a:pPr>
            <a:endParaRPr lang="en-US" sz="2400" dirty="0">
              <a:solidFill>
                <a:prstClr val="black"/>
              </a:solidFill>
              <a:latin typeface="Aria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4880" y="2787452"/>
            <a:ext cx="2075836" cy="1559530"/>
          </a:xfrm>
          <a:prstGeom prst="rect">
            <a:avLst/>
          </a:prstGeom>
        </p:spPr>
      </p:pic>
      <p:sp>
        <p:nvSpPr>
          <p:cNvPr id="13" name="AutoShape 2" descr="Image result for gradient descen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gradient descent"/>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8975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6/9/2016</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D0FA7B46-B235-4938-8CAC-55324B3E19F3}" type="slidenum">
              <a:rPr lang="en-US" smtClean="0">
                <a:solidFill>
                  <a:prstClr val="black">
                    <a:tint val="75000"/>
                  </a:prstClr>
                </a:solidFill>
              </a:rPr>
              <a:pPr/>
              <a:t>37</a:t>
            </a:fld>
            <a:endParaRPr lang="en-US">
              <a:solidFill>
                <a:prstClr val="black">
                  <a:tint val="75000"/>
                </a:prstClr>
              </a:solidFill>
            </a:endParaRPr>
          </a:p>
        </p:txBody>
      </p:sp>
      <p:sp>
        <p:nvSpPr>
          <p:cNvPr id="4" name="TextBox 3"/>
          <p:cNvSpPr txBox="1"/>
          <p:nvPr/>
        </p:nvSpPr>
        <p:spPr>
          <a:xfrm>
            <a:off x="1835242" y="131980"/>
            <a:ext cx="5331909" cy="584775"/>
          </a:xfrm>
          <a:prstGeom prst="rect">
            <a:avLst/>
          </a:prstGeom>
          <a:noFill/>
        </p:spPr>
        <p:txBody>
          <a:bodyPr wrap="none" rtlCol="0">
            <a:spAutoFit/>
          </a:bodyPr>
          <a:lstStyle/>
          <a:p>
            <a:r>
              <a:rPr lang="en-US" sz="3200" dirty="0" smtClean="0">
                <a:solidFill>
                  <a:prstClr val="black"/>
                </a:solidFill>
                <a:latin typeface="Arial"/>
              </a:rPr>
              <a:t>Deep Learning with CNN </a:t>
            </a:r>
            <a:r>
              <a:rPr lang="en-US" sz="3200" dirty="0" smtClean="0">
                <a:solidFill>
                  <a:srgbClr val="0070C0"/>
                </a:solidFill>
                <a:latin typeface="Arial"/>
              </a:rPr>
              <a:t>(1)</a:t>
            </a:r>
            <a:endParaRPr lang="en-US" sz="3200" dirty="0">
              <a:solidFill>
                <a:srgbClr val="0070C0"/>
              </a:solidFill>
              <a:latin typeface="Arial"/>
            </a:endParaRPr>
          </a:p>
        </p:txBody>
      </p:sp>
      <p:sp>
        <p:nvSpPr>
          <p:cNvPr id="5" name="TextBox 4"/>
          <p:cNvSpPr txBox="1"/>
          <p:nvPr/>
        </p:nvSpPr>
        <p:spPr>
          <a:xfrm>
            <a:off x="106680" y="750314"/>
            <a:ext cx="8867894" cy="5595378"/>
          </a:xfrm>
          <a:prstGeom prst="rect">
            <a:avLst/>
          </a:prstGeom>
          <a:noFill/>
        </p:spPr>
        <p:txBody>
          <a:bodyPr wrap="square" rtlCol="0">
            <a:spAutoFit/>
          </a:bodyPr>
          <a:lstStyle/>
          <a:p>
            <a:r>
              <a:rPr lang="en-US" sz="2400" dirty="0">
                <a:solidFill>
                  <a:srgbClr val="FF0000"/>
                </a:solidFill>
                <a:latin typeface="Arial"/>
              </a:rPr>
              <a:t>A</a:t>
            </a:r>
            <a:r>
              <a:rPr lang="en-US" sz="2400" dirty="0" smtClean="0">
                <a:solidFill>
                  <a:srgbClr val="FF0000"/>
                </a:solidFill>
                <a:latin typeface="Arial"/>
              </a:rPr>
              <a:t>dvantage: end-to-end - no need for feature design or selection</a:t>
            </a:r>
          </a:p>
          <a:p>
            <a:endParaRPr lang="en-US" sz="2400" dirty="0" smtClean="0">
              <a:solidFill>
                <a:prstClr val="black"/>
              </a:solidFill>
              <a:latin typeface="Arial"/>
            </a:endParaRPr>
          </a:p>
          <a:p>
            <a:r>
              <a:rPr lang="en-US" sz="2400" dirty="0" smtClean="0">
                <a:solidFill>
                  <a:srgbClr val="0070C0"/>
                </a:solidFill>
                <a:latin typeface="Calibri" panose="020F0502020204030204"/>
              </a:rPr>
              <a:t>Convolutional neural networks are </a:t>
            </a:r>
            <a:r>
              <a:rPr lang="en-US" sz="2400" dirty="0">
                <a:solidFill>
                  <a:srgbClr val="0070C0"/>
                </a:solidFill>
                <a:latin typeface="Calibri" panose="020F0502020204030204"/>
              </a:rPr>
              <a:t>based on the Hubel-Wiesel </a:t>
            </a:r>
            <a:r>
              <a:rPr lang="en-US" sz="2400" dirty="0" smtClean="0">
                <a:solidFill>
                  <a:srgbClr val="0070C0"/>
                </a:solidFill>
                <a:latin typeface="Calibri" panose="020F0502020204030204"/>
              </a:rPr>
              <a:t>discovery </a:t>
            </a:r>
            <a:r>
              <a:rPr lang="en-US" sz="2400" dirty="0">
                <a:solidFill>
                  <a:srgbClr val="0070C0"/>
                </a:solidFill>
                <a:latin typeface="Calibri" panose="020F0502020204030204"/>
              </a:rPr>
              <a:t>of replicated receptive </a:t>
            </a:r>
            <a:r>
              <a:rPr lang="en-US" sz="2400" dirty="0" smtClean="0">
                <a:solidFill>
                  <a:srgbClr val="0070C0"/>
                </a:solidFill>
                <a:latin typeface="Calibri" panose="020F0502020204030204"/>
              </a:rPr>
              <a:t>fields in the visual cortex.</a:t>
            </a:r>
            <a:endParaRPr lang="en-US" sz="2400" dirty="0" smtClean="0">
              <a:solidFill>
                <a:prstClr val="black"/>
              </a:solidFill>
              <a:latin typeface="Arial"/>
            </a:endParaRPr>
          </a:p>
          <a:p>
            <a:endParaRPr lang="en-US" sz="2400" dirty="0" smtClean="0">
              <a:solidFill>
                <a:prstClr val="black"/>
              </a:solidFill>
              <a:latin typeface="Arial"/>
            </a:endParaRPr>
          </a:p>
          <a:p>
            <a:pPr>
              <a:lnSpc>
                <a:spcPct val="120000"/>
              </a:lnSpc>
            </a:pPr>
            <a:r>
              <a:rPr lang="en-US" sz="2400" dirty="0" smtClean="0">
                <a:solidFill>
                  <a:prstClr val="black"/>
                </a:solidFill>
                <a:latin typeface="Arial"/>
              </a:rPr>
              <a:t>Architecture: 5-20   3-D  </a:t>
            </a:r>
            <a:r>
              <a:rPr lang="en-US" sz="2400" i="1" dirty="0" smtClean="0">
                <a:solidFill>
                  <a:prstClr val="black"/>
                </a:solidFill>
                <a:latin typeface="Arial"/>
              </a:rPr>
              <a:t>stacks</a:t>
            </a:r>
            <a:r>
              <a:rPr lang="en-US" sz="2400" dirty="0" smtClean="0">
                <a:solidFill>
                  <a:prstClr val="black"/>
                </a:solidFill>
                <a:latin typeface="Arial"/>
              </a:rPr>
              <a:t> of 2-D layers</a:t>
            </a:r>
          </a:p>
          <a:p>
            <a:pPr lvl="1">
              <a:lnSpc>
                <a:spcPct val="120000"/>
              </a:lnSpc>
            </a:pPr>
            <a:r>
              <a:rPr lang="en-US" sz="2400" dirty="0" smtClean="0">
                <a:solidFill>
                  <a:prstClr val="black"/>
                </a:solidFill>
                <a:latin typeface="Arial"/>
              </a:rPr>
              <a:t>Alternating convolutional and polling layers</a:t>
            </a:r>
          </a:p>
          <a:p>
            <a:pPr lvl="1">
              <a:lnSpc>
                <a:spcPct val="120000"/>
              </a:lnSpc>
            </a:pPr>
            <a:r>
              <a:rPr lang="en-US" sz="2400" dirty="0" smtClean="0">
                <a:solidFill>
                  <a:prstClr val="black"/>
                </a:solidFill>
                <a:latin typeface="Arial"/>
              </a:rPr>
              <a:t>Convolution: small receptive fields with shared weights</a:t>
            </a:r>
          </a:p>
          <a:p>
            <a:pPr lvl="1">
              <a:lnSpc>
                <a:spcPct val="120000"/>
              </a:lnSpc>
            </a:pPr>
            <a:r>
              <a:rPr lang="en-US" sz="2400" dirty="0">
                <a:solidFill>
                  <a:prstClr val="black"/>
                </a:solidFill>
                <a:latin typeface="Arial"/>
              </a:rPr>
              <a:t>Increasing abstraction from input to output</a:t>
            </a:r>
          </a:p>
          <a:p>
            <a:pPr lvl="1">
              <a:lnSpc>
                <a:spcPct val="120000"/>
              </a:lnSpc>
            </a:pPr>
            <a:r>
              <a:rPr lang="en-US" sz="2400" dirty="0" smtClean="0">
                <a:solidFill>
                  <a:prstClr val="black"/>
                </a:solidFill>
                <a:latin typeface="Arial"/>
              </a:rPr>
              <a:t>Polling: collects similar features from a neighborhood</a:t>
            </a:r>
          </a:p>
          <a:p>
            <a:pPr lvl="1">
              <a:lnSpc>
                <a:spcPct val="120000"/>
              </a:lnSpc>
            </a:pPr>
            <a:endParaRPr lang="en-US" sz="2400" dirty="0" smtClean="0">
              <a:solidFill>
                <a:prstClr val="black"/>
              </a:solidFill>
              <a:latin typeface="Arial"/>
            </a:endParaRPr>
          </a:p>
          <a:p>
            <a:pPr>
              <a:lnSpc>
                <a:spcPct val="120000"/>
              </a:lnSpc>
            </a:pPr>
            <a:r>
              <a:rPr lang="en-US" sz="2000" dirty="0">
                <a:solidFill>
                  <a:srgbClr val="0070C0"/>
                </a:solidFill>
                <a:latin typeface="Arial"/>
              </a:rPr>
              <a:t>Enthusiastic review  in Nature (May 28, 2015) by </a:t>
            </a:r>
            <a:r>
              <a:rPr lang="en-US" sz="2000" dirty="0" err="1">
                <a:solidFill>
                  <a:srgbClr val="0070C0"/>
                </a:solidFill>
                <a:latin typeface="Arial"/>
              </a:rPr>
              <a:t>LeCun</a:t>
            </a:r>
            <a:r>
              <a:rPr lang="en-US" sz="2000" dirty="0">
                <a:solidFill>
                  <a:srgbClr val="0070C0"/>
                </a:solidFill>
                <a:latin typeface="Arial"/>
              </a:rPr>
              <a:t>, </a:t>
            </a:r>
            <a:r>
              <a:rPr lang="en-US" sz="2000" dirty="0" err="1">
                <a:solidFill>
                  <a:srgbClr val="0070C0"/>
                </a:solidFill>
                <a:latin typeface="Arial"/>
              </a:rPr>
              <a:t>Bengio</a:t>
            </a:r>
            <a:r>
              <a:rPr lang="en-US" sz="2000" dirty="0">
                <a:solidFill>
                  <a:srgbClr val="0070C0"/>
                </a:solidFill>
                <a:latin typeface="Arial"/>
              </a:rPr>
              <a:t> &amp; Hinton</a:t>
            </a:r>
          </a:p>
          <a:p>
            <a:pPr>
              <a:lnSpc>
                <a:spcPct val="120000"/>
              </a:lnSpc>
            </a:pPr>
            <a:endParaRPr lang="en-US" sz="2400" dirty="0" smtClean="0">
              <a:solidFill>
                <a:prstClr val="black"/>
              </a:solidFill>
              <a:latin typeface="Arial"/>
            </a:endParaRPr>
          </a:p>
        </p:txBody>
      </p:sp>
    </p:spTree>
    <p:extLst>
      <p:ext uri="{BB962C8B-B14F-4D97-AF65-F5344CB8AC3E}">
        <p14:creationId xmlns:p14="http://schemas.microsoft.com/office/powerpoint/2010/main" val="977552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D0FA7B46-B235-4938-8CAC-55324B3E19F3}" type="slidenum">
              <a:rPr lang="en-US" smtClean="0">
                <a:solidFill>
                  <a:prstClr val="black">
                    <a:tint val="75000"/>
                  </a:prstClr>
                </a:solidFill>
              </a:rPr>
              <a:pPr/>
              <a:t>38</a:t>
            </a:fld>
            <a:endParaRPr lang="en-US">
              <a:solidFill>
                <a:prstClr val="black">
                  <a:tint val="75000"/>
                </a:prst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 y="1984655"/>
            <a:ext cx="8244461" cy="2538919"/>
          </a:xfrm>
          <a:prstGeom prst="rect">
            <a:avLst/>
          </a:prstGeom>
        </p:spPr>
      </p:pic>
      <p:sp>
        <p:nvSpPr>
          <p:cNvPr id="6" name="TextBox 5"/>
          <p:cNvSpPr txBox="1"/>
          <p:nvPr/>
        </p:nvSpPr>
        <p:spPr>
          <a:xfrm>
            <a:off x="272035" y="0"/>
            <a:ext cx="8706230" cy="1877437"/>
          </a:xfrm>
          <a:prstGeom prst="rect">
            <a:avLst/>
          </a:prstGeom>
          <a:noFill/>
        </p:spPr>
        <p:txBody>
          <a:bodyPr wrap="none" rtlCol="0">
            <a:spAutoFit/>
          </a:bodyPr>
          <a:lstStyle/>
          <a:p>
            <a:r>
              <a:rPr lang="en-US" sz="3200" dirty="0" smtClean="0">
                <a:solidFill>
                  <a:prstClr val="black"/>
                </a:solidFill>
                <a:latin typeface="Arial"/>
              </a:rPr>
              <a:t>Deep learning with convolutional networks </a:t>
            </a:r>
            <a:r>
              <a:rPr lang="en-US" sz="3200" dirty="0" smtClean="0">
                <a:solidFill>
                  <a:srgbClr val="0070C0"/>
                </a:solidFill>
                <a:latin typeface="Arial"/>
              </a:rPr>
              <a:t>(2)</a:t>
            </a:r>
          </a:p>
          <a:p>
            <a:endParaRPr lang="en-US" sz="1000" dirty="0" smtClean="0">
              <a:solidFill>
                <a:prstClr val="black"/>
              </a:solidFill>
              <a:latin typeface="Arial"/>
            </a:endParaRPr>
          </a:p>
          <a:p>
            <a:pPr>
              <a:spcAft>
                <a:spcPts val="600"/>
              </a:spcAft>
            </a:pPr>
            <a:r>
              <a:rPr lang="en-US" sz="2000" dirty="0" smtClean="0">
                <a:solidFill>
                  <a:prstClr val="black"/>
                </a:solidFill>
                <a:latin typeface="Arial"/>
              </a:rPr>
              <a:t>Layers  of increasingly complex representation and decreasing localization </a:t>
            </a:r>
          </a:p>
          <a:p>
            <a:pPr>
              <a:spcAft>
                <a:spcPts val="600"/>
              </a:spcAft>
            </a:pPr>
            <a:r>
              <a:rPr lang="en-US" sz="2000" dirty="0" smtClean="0">
                <a:solidFill>
                  <a:prstClr val="black"/>
                </a:solidFill>
                <a:latin typeface="Arial"/>
              </a:rPr>
              <a:t>Final 1-D  layer is a classifier. Often a complex training regimen,</a:t>
            </a:r>
          </a:p>
          <a:p>
            <a:pPr>
              <a:spcAft>
                <a:spcPts val="600"/>
              </a:spcAft>
            </a:pPr>
            <a:r>
              <a:rPr lang="en-US" sz="2000" dirty="0">
                <a:solidFill>
                  <a:srgbClr val="0070C0"/>
                </a:solidFill>
                <a:latin typeface="Calibri" panose="020F0502020204030204"/>
              </a:rPr>
              <a:t>Pre- and cross-training can reduce training time</a:t>
            </a:r>
            <a:r>
              <a:rPr lang="en-US" sz="2400" dirty="0">
                <a:solidFill>
                  <a:srgbClr val="0070C0"/>
                </a:solidFill>
                <a:latin typeface="Calibri" panose="020F0502020204030204"/>
              </a:rPr>
              <a:t>.</a:t>
            </a:r>
            <a:endParaRPr lang="en-US" sz="2400" dirty="0">
              <a:solidFill>
                <a:prstClr val="black"/>
              </a:solidFill>
              <a:latin typeface="Arial"/>
            </a:endParaRPr>
          </a:p>
        </p:txBody>
      </p:sp>
      <p:sp>
        <p:nvSpPr>
          <p:cNvPr id="8" name="Rectangle 7"/>
          <p:cNvSpPr/>
          <p:nvPr/>
        </p:nvSpPr>
        <p:spPr>
          <a:xfrm>
            <a:off x="502920" y="4608966"/>
            <a:ext cx="8641080" cy="461665"/>
          </a:xfrm>
          <a:prstGeom prst="rect">
            <a:avLst/>
          </a:prstGeom>
        </p:spPr>
        <p:txBody>
          <a:bodyPr wrap="square">
            <a:spAutoFit/>
          </a:bodyPr>
          <a:lstStyle/>
          <a:p>
            <a:r>
              <a:rPr lang="en-US" sz="2400" dirty="0" smtClean="0">
                <a:solidFill>
                  <a:srgbClr val="0070C0"/>
                </a:solidFill>
                <a:latin typeface="Arial"/>
              </a:rPr>
              <a:t>Implementation with GPUs, FPGAs, and neuromorphic chips</a:t>
            </a:r>
            <a:endParaRPr lang="en-US" sz="2400" dirty="0">
              <a:solidFill>
                <a:srgbClr val="0070C0"/>
              </a:solidFill>
              <a:latin typeface="Arial"/>
            </a:endParaRPr>
          </a:p>
        </p:txBody>
      </p:sp>
      <p:pic>
        <p:nvPicPr>
          <p:cNvPr id="7" name="Picture 6"/>
          <p:cNvPicPr>
            <a:picLocks noChangeAspect="1"/>
          </p:cNvPicPr>
          <p:nvPr/>
        </p:nvPicPr>
        <p:blipFill>
          <a:blip r:embed="rId4"/>
          <a:stretch>
            <a:fillRect/>
          </a:stretch>
        </p:blipFill>
        <p:spPr>
          <a:xfrm>
            <a:off x="1261110" y="5057374"/>
            <a:ext cx="2659380" cy="1664103"/>
          </a:xfrm>
          <a:prstGeom prst="rect">
            <a:avLst/>
          </a:prstGeom>
        </p:spPr>
      </p:pic>
      <p:sp>
        <p:nvSpPr>
          <p:cNvPr id="5" name="Rectangle 4"/>
          <p:cNvSpPr/>
          <p:nvPr/>
        </p:nvSpPr>
        <p:spPr>
          <a:xfrm>
            <a:off x="4329675" y="5156023"/>
            <a:ext cx="4572000" cy="1200329"/>
          </a:xfrm>
          <a:prstGeom prst="rect">
            <a:avLst/>
          </a:prstGeom>
        </p:spPr>
        <p:txBody>
          <a:bodyPr>
            <a:spAutoFit/>
          </a:bodyPr>
          <a:lstStyle/>
          <a:p>
            <a:pPr lvl="0"/>
            <a:r>
              <a:rPr lang="en-US" sz="2400" dirty="0">
                <a:solidFill>
                  <a:prstClr val="black"/>
                </a:solidFill>
                <a:latin typeface="Arial"/>
              </a:rPr>
              <a:t>New chip:</a:t>
            </a:r>
          </a:p>
          <a:p>
            <a:pPr lvl="0"/>
            <a:r>
              <a:rPr lang="en-US" sz="2400" dirty="0" err="1">
                <a:solidFill>
                  <a:prstClr val="black"/>
                </a:solidFill>
                <a:latin typeface="Arial"/>
              </a:rPr>
              <a:t>4096x256x256x1000</a:t>
            </a:r>
            <a:r>
              <a:rPr lang="en-US" sz="2400" dirty="0">
                <a:solidFill>
                  <a:prstClr val="black"/>
                </a:solidFill>
                <a:latin typeface="Arial"/>
              </a:rPr>
              <a:t> = 266 </a:t>
            </a:r>
            <a:r>
              <a:rPr lang="en-US" sz="2400" dirty="0" err="1">
                <a:solidFill>
                  <a:prstClr val="black"/>
                </a:solidFill>
                <a:latin typeface="Arial"/>
              </a:rPr>
              <a:t>GSops</a:t>
            </a:r>
            <a:endParaRPr lang="en-US" sz="2400" dirty="0">
              <a:solidFill>
                <a:prstClr val="black"/>
              </a:solidFill>
              <a:latin typeface="Arial"/>
            </a:endParaRPr>
          </a:p>
        </p:txBody>
      </p:sp>
    </p:spTree>
    <p:extLst>
      <p:ext uri="{BB962C8B-B14F-4D97-AF65-F5344CB8AC3E}">
        <p14:creationId xmlns:p14="http://schemas.microsoft.com/office/powerpoint/2010/main" val="4043008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D0FA7B46-B235-4938-8CAC-55324B3E19F3}" type="slidenum">
              <a:rPr lang="en-US" smtClean="0">
                <a:solidFill>
                  <a:prstClr val="black">
                    <a:tint val="75000"/>
                  </a:prstClr>
                </a:solidFill>
              </a:rPr>
              <a:pPr/>
              <a:t>39</a:t>
            </a:fld>
            <a:endParaRPr lang="en-US">
              <a:solidFill>
                <a:prstClr val="black">
                  <a:tint val="75000"/>
                </a:prstClr>
              </a:solidFill>
            </a:endParaRPr>
          </a:p>
        </p:txBody>
      </p:sp>
      <p:sp>
        <p:nvSpPr>
          <p:cNvPr id="4" name="TextBox 3"/>
          <p:cNvSpPr txBox="1"/>
          <p:nvPr/>
        </p:nvSpPr>
        <p:spPr>
          <a:xfrm>
            <a:off x="289560" y="533400"/>
            <a:ext cx="8723863" cy="584775"/>
          </a:xfrm>
          <a:prstGeom prst="rect">
            <a:avLst/>
          </a:prstGeom>
          <a:noFill/>
        </p:spPr>
        <p:txBody>
          <a:bodyPr wrap="none" rtlCol="0">
            <a:spAutoFit/>
          </a:bodyPr>
          <a:lstStyle/>
          <a:p>
            <a:r>
              <a:rPr lang="en-US" sz="3200" dirty="0" smtClean="0">
                <a:solidFill>
                  <a:prstClr val="black"/>
                </a:solidFill>
                <a:latin typeface="Arial"/>
              </a:rPr>
              <a:t>Neural networks for sequences and time series</a:t>
            </a:r>
            <a:endParaRPr lang="en-US" sz="3200" dirty="0">
              <a:solidFill>
                <a:prstClr val="black"/>
              </a:solidFill>
              <a:latin typeface="Arial"/>
            </a:endParaRPr>
          </a:p>
        </p:txBody>
      </p:sp>
      <p:sp>
        <p:nvSpPr>
          <p:cNvPr id="5" name="TextBox 4"/>
          <p:cNvSpPr txBox="1"/>
          <p:nvPr/>
        </p:nvSpPr>
        <p:spPr>
          <a:xfrm>
            <a:off x="547482" y="1447800"/>
            <a:ext cx="4104009" cy="3385542"/>
          </a:xfrm>
          <a:prstGeom prst="rect">
            <a:avLst/>
          </a:prstGeom>
          <a:noFill/>
        </p:spPr>
        <p:txBody>
          <a:bodyPr wrap="none" rtlCol="0">
            <a:spAutoFit/>
          </a:bodyPr>
          <a:lstStyle/>
          <a:p>
            <a:r>
              <a:rPr lang="en-US" sz="2800" dirty="0" smtClean="0">
                <a:solidFill>
                  <a:prstClr val="black"/>
                </a:solidFill>
                <a:latin typeface="Arial"/>
              </a:rPr>
              <a:t>Recursive NN</a:t>
            </a:r>
          </a:p>
          <a:p>
            <a:r>
              <a:rPr lang="en-US" sz="2800" dirty="0" smtClean="0">
                <a:solidFill>
                  <a:prstClr val="black"/>
                </a:solidFill>
                <a:latin typeface="Arial"/>
              </a:rPr>
              <a:t>Recurrent NN</a:t>
            </a:r>
          </a:p>
          <a:p>
            <a:r>
              <a:rPr lang="en-US" sz="2800" dirty="0" smtClean="0">
                <a:solidFill>
                  <a:prstClr val="black"/>
                </a:solidFill>
                <a:latin typeface="Arial"/>
              </a:rPr>
              <a:t>Hopfield network</a:t>
            </a:r>
          </a:p>
          <a:p>
            <a:r>
              <a:rPr lang="en-US" sz="2800" dirty="0" smtClean="0">
                <a:solidFill>
                  <a:prstClr val="black"/>
                </a:solidFill>
                <a:latin typeface="Arial"/>
              </a:rPr>
              <a:t>Boltzmann Machine</a:t>
            </a:r>
          </a:p>
          <a:p>
            <a:r>
              <a:rPr lang="en-US" sz="2800" dirty="0" err="1" smtClean="0">
                <a:solidFill>
                  <a:prstClr val="black"/>
                </a:solidFill>
                <a:latin typeface="Arial"/>
              </a:rPr>
              <a:t>Autocoder</a:t>
            </a:r>
            <a:endParaRPr lang="en-US" sz="2800" dirty="0" smtClean="0">
              <a:solidFill>
                <a:prstClr val="black"/>
              </a:solidFill>
              <a:latin typeface="Arial"/>
            </a:endParaRPr>
          </a:p>
          <a:p>
            <a:r>
              <a:rPr lang="en-US" sz="2800" dirty="0" smtClean="0">
                <a:solidFill>
                  <a:prstClr val="black"/>
                </a:solidFill>
                <a:latin typeface="Arial"/>
              </a:rPr>
              <a:t>Long short term memory</a:t>
            </a:r>
          </a:p>
          <a:p>
            <a:r>
              <a:rPr lang="en-US" sz="2800" dirty="0" smtClean="0">
                <a:solidFill>
                  <a:prstClr val="black"/>
                </a:solidFill>
                <a:latin typeface="Arial"/>
              </a:rPr>
              <a:t>…</a:t>
            </a:r>
          </a:p>
          <a:p>
            <a:endParaRPr lang="en-US" dirty="0">
              <a:solidFill>
                <a:prstClr val="black"/>
              </a:solidFill>
            </a:endParaRPr>
          </a:p>
        </p:txBody>
      </p:sp>
      <p:sp>
        <p:nvSpPr>
          <p:cNvPr id="6" name="TextBox 5"/>
          <p:cNvSpPr txBox="1"/>
          <p:nvPr/>
        </p:nvSpPr>
        <p:spPr>
          <a:xfrm>
            <a:off x="457201" y="4209852"/>
            <a:ext cx="7269480" cy="1384995"/>
          </a:xfrm>
          <a:prstGeom prst="rect">
            <a:avLst/>
          </a:prstGeom>
          <a:noFill/>
        </p:spPr>
        <p:txBody>
          <a:bodyPr wrap="square" rtlCol="0">
            <a:spAutoFit/>
          </a:bodyPr>
          <a:lstStyle/>
          <a:p>
            <a:r>
              <a:rPr lang="en-US" sz="2800" dirty="0" smtClean="0">
                <a:solidFill>
                  <a:srgbClr val="0070C0"/>
                </a:solidFill>
                <a:latin typeface="Arial"/>
              </a:rPr>
              <a:t>Not yet off-the-shelf tools.  Require specialized configuration and training for successful application.</a:t>
            </a:r>
            <a:endParaRPr lang="en-US" sz="2800" dirty="0">
              <a:solidFill>
                <a:srgbClr val="0070C0"/>
              </a:solidFill>
              <a:latin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232" y="1211435"/>
            <a:ext cx="2820300" cy="2760133"/>
          </a:xfrm>
          <a:prstGeom prst="rect">
            <a:avLst/>
          </a:prstGeom>
        </p:spPr>
      </p:pic>
    </p:spTree>
    <p:extLst>
      <p:ext uri="{BB962C8B-B14F-4D97-AF65-F5344CB8AC3E}">
        <p14:creationId xmlns:p14="http://schemas.microsoft.com/office/powerpoint/2010/main" val="312311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of Contents</a:t>
            </a:r>
            <a:endParaRPr lang="en-US" dirty="0"/>
          </a:p>
        </p:txBody>
      </p:sp>
      <p:sp>
        <p:nvSpPr>
          <p:cNvPr id="3" name="Content Placeholder 2"/>
          <p:cNvSpPr>
            <a:spLocks noGrp="1"/>
          </p:cNvSpPr>
          <p:nvPr>
            <p:ph idx="1"/>
          </p:nvPr>
        </p:nvSpPr>
        <p:spPr>
          <a:xfrm>
            <a:off x="331147" y="1652783"/>
            <a:ext cx="7886700" cy="3048525"/>
          </a:xfrm>
        </p:spPr>
        <p:txBody>
          <a:bodyPr/>
          <a:lstStyle/>
          <a:p>
            <a:r>
              <a:rPr lang="en-US" dirty="0" smtClean="0">
                <a:solidFill>
                  <a:srgbClr val="FF0000"/>
                </a:solidFill>
              </a:rPr>
              <a:t>Pattern Recognition vs. Machine Learning</a:t>
            </a:r>
          </a:p>
          <a:p>
            <a:r>
              <a:rPr lang="en-US" dirty="0"/>
              <a:t>Classification</a:t>
            </a:r>
          </a:p>
          <a:p>
            <a:r>
              <a:rPr lang="en-US" dirty="0"/>
              <a:t>Neural Networks &amp; Deep Learning </a:t>
            </a:r>
          </a:p>
          <a:p>
            <a:r>
              <a:rPr lang="en-US" dirty="0" smtClean="0"/>
              <a:t>Performance Evaluation</a:t>
            </a:r>
          </a:p>
          <a:p>
            <a:r>
              <a:rPr lang="en-US" dirty="0">
                <a:solidFill>
                  <a:schemeClr val="bg2">
                    <a:lumMod val="50000"/>
                  </a:schemeClr>
                </a:solidFill>
              </a:rPr>
              <a:t>Partially supervised classification</a:t>
            </a:r>
          </a:p>
          <a:p>
            <a:r>
              <a:rPr lang="en-US" dirty="0" smtClean="0">
                <a:solidFill>
                  <a:schemeClr val="bg2">
                    <a:lumMod val="50000"/>
                  </a:schemeClr>
                </a:solidFill>
              </a:rPr>
              <a:t>Historical notes on NN &amp; PR</a:t>
            </a:r>
            <a:endParaRPr lang="en-US" dirty="0">
              <a:solidFill>
                <a:schemeClr val="bg2">
                  <a:lumMod val="50000"/>
                </a:schemeClr>
              </a:solidFill>
            </a:endParaRPr>
          </a:p>
        </p:txBody>
      </p:sp>
      <p:sp>
        <p:nvSpPr>
          <p:cNvPr id="4" name="Date Placeholder 3"/>
          <p:cNvSpPr>
            <a:spLocks noGrp="1"/>
          </p:cNvSpPr>
          <p:nvPr>
            <p:ph type="dt" sz="half" idx="10"/>
          </p:nvPr>
        </p:nvSpPr>
        <p:spPr/>
        <p:txBody>
          <a:bodyPr/>
          <a:lstStyle/>
          <a:p>
            <a:r>
              <a:rPr lang="en-US" smtClean="0"/>
              <a:t>6/9/2016</a:t>
            </a:r>
            <a:endParaRPr lang="en-US"/>
          </a:p>
        </p:txBody>
      </p:sp>
      <p:sp>
        <p:nvSpPr>
          <p:cNvPr id="5" name="Slide Number Placeholder 4"/>
          <p:cNvSpPr>
            <a:spLocks noGrp="1"/>
          </p:cNvSpPr>
          <p:nvPr>
            <p:ph type="sldNum" sz="quarter" idx="12"/>
          </p:nvPr>
        </p:nvSpPr>
        <p:spPr/>
        <p:txBody>
          <a:bodyPr/>
          <a:lstStyle/>
          <a:p>
            <a:fld id="{970E2D04-84C5-408C-98CC-3D34E6F80BA5}" type="slidenum">
              <a:rPr lang="en-US" smtClean="0"/>
              <a:t>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98159" y="1462717"/>
            <a:ext cx="1319688" cy="1055493"/>
          </a:xfrm>
          <a:prstGeom prst="rect">
            <a:avLst/>
          </a:prstGeom>
        </p:spPr>
      </p:pic>
    </p:spTree>
    <p:extLst>
      <p:ext uri="{BB962C8B-B14F-4D97-AF65-F5344CB8AC3E}">
        <p14:creationId xmlns:p14="http://schemas.microsoft.com/office/powerpoint/2010/main" val="91366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TOC</a:t>
            </a:r>
            <a:endParaRPr lang="en-US" dirty="0">
              <a:latin typeface="+mn-lt"/>
            </a:endParaRPr>
          </a:p>
        </p:txBody>
      </p:sp>
      <p:sp>
        <p:nvSpPr>
          <p:cNvPr id="3" name="Content Placeholder 2"/>
          <p:cNvSpPr>
            <a:spLocks noGrp="1"/>
          </p:cNvSpPr>
          <p:nvPr>
            <p:ph idx="1"/>
          </p:nvPr>
        </p:nvSpPr>
        <p:spPr/>
        <p:txBody>
          <a:bodyPr/>
          <a:lstStyle/>
          <a:p>
            <a:r>
              <a:rPr lang="en-US" dirty="0" smtClean="0"/>
              <a:t>PR &amp; ML</a:t>
            </a:r>
          </a:p>
          <a:p>
            <a:r>
              <a:rPr lang="en-US" dirty="0"/>
              <a:t>Classification</a:t>
            </a:r>
          </a:p>
          <a:p>
            <a:r>
              <a:rPr lang="en-US" dirty="0"/>
              <a:t>Neural Networks &amp; Deep Learning </a:t>
            </a:r>
            <a:endParaRPr lang="en-US" dirty="0" smtClean="0"/>
          </a:p>
          <a:p>
            <a:r>
              <a:rPr lang="en-US" dirty="0" smtClean="0">
                <a:solidFill>
                  <a:srgbClr val="FF0000"/>
                </a:solidFill>
              </a:rPr>
              <a:t>Performance </a:t>
            </a:r>
            <a:r>
              <a:rPr lang="en-US" dirty="0">
                <a:solidFill>
                  <a:srgbClr val="FF0000"/>
                </a:solidFill>
              </a:rPr>
              <a:t>Evaluation</a:t>
            </a:r>
          </a:p>
          <a:p>
            <a:r>
              <a:rPr lang="en-US" dirty="0" smtClean="0"/>
              <a:t> Adaptive classification</a:t>
            </a:r>
          </a:p>
          <a:p>
            <a:r>
              <a:rPr lang="en-US" dirty="0" smtClean="0">
                <a:solidFill>
                  <a:schemeClr val="bg2">
                    <a:lumMod val="50000"/>
                  </a:schemeClr>
                </a:solidFill>
              </a:rPr>
              <a:t>Historical notes on NN &amp; PR</a:t>
            </a:r>
            <a:endParaRPr lang="en-US" dirty="0">
              <a:solidFill>
                <a:schemeClr val="bg2">
                  <a:lumMod val="50000"/>
                </a:schemeClr>
              </a:solidFill>
            </a:endParaRPr>
          </a:p>
        </p:txBody>
      </p:sp>
      <p:sp>
        <p:nvSpPr>
          <p:cNvPr id="4" name="Date Placeholder 3"/>
          <p:cNvSpPr>
            <a:spLocks noGrp="1"/>
          </p:cNvSpPr>
          <p:nvPr>
            <p:ph type="dt" sz="half" idx="10"/>
          </p:nvPr>
        </p:nvSpPr>
        <p:spPr/>
        <p:txBody>
          <a:bodyPr/>
          <a:lstStyle/>
          <a:p>
            <a:r>
              <a:rPr lang="en-US" smtClean="0"/>
              <a:t>6/9/2016</a:t>
            </a:r>
            <a:endParaRPr lang="en-US" dirty="0"/>
          </a:p>
        </p:txBody>
      </p:sp>
      <p:sp>
        <p:nvSpPr>
          <p:cNvPr id="5" name="Slide Number Placeholder 4"/>
          <p:cNvSpPr>
            <a:spLocks noGrp="1"/>
          </p:cNvSpPr>
          <p:nvPr>
            <p:ph type="sldNum" sz="quarter" idx="12"/>
          </p:nvPr>
        </p:nvSpPr>
        <p:spPr/>
        <p:txBody>
          <a:bodyPr/>
          <a:lstStyle/>
          <a:p>
            <a:fld id="{970E2D04-84C5-408C-98CC-3D34E6F80BA5}" type="slidenum">
              <a:rPr lang="en-US" smtClean="0"/>
              <a:t>40</a:t>
            </a:fld>
            <a:endParaRPr lang="en-US"/>
          </a:p>
        </p:txBody>
      </p:sp>
    </p:spTree>
    <p:extLst>
      <p:ext uri="{BB962C8B-B14F-4D97-AF65-F5344CB8AC3E}">
        <p14:creationId xmlns:p14="http://schemas.microsoft.com/office/powerpoint/2010/main" val="3948328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838" y="288530"/>
            <a:ext cx="3746762" cy="556799"/>
          </a:xfrm>
        </p:spPr>
        <p:txBody>
          <a:bodyPr>
            <a:noAutofit/>
          </a:bodyPr>
          <a:lstStyle/>
          <a:p>
            <a:pPr algn="l"/>
            <a:r>
              <a:rPr lang="en-US" sz="3200" dirty="0">
                <a:cs typeface="Arial" pitchFamily="34" charset="0"/>
              </a:rPr>
              <a:t>Data Partitioning</a:t>
            </a:r>
            <a:endParaRPr lang="en-US" sz="3200" dirty="0"/>
          </a:p>
        </p:txBody>
      </p:sp>
      <p:sp>
        <p:nvSpPr>
          <p:cNvPr id="3" name="Content Placeholder 2"/>
          <p:cNvSpPr>
            <a:spLocks noGrp="1"/>
          </p:cNvSpPr>
          <p:nvPr>
            <p:ph idx="1"/>
          </p:nvPr>
        </p:nvSpPr>
        <p:spPr>
          <a:xfrm>
            <a:off x="355600" y="1213629"/>
            <a:ext cx="8699500" cy="5250671"/>
          </a:xfrm>
        </p:spPr>
        <p:txBody>
          <a:bodyPr>
            <a:normAutofit fontScale="92500" lnSpcReduction="20000"/>
          </a:bodyPr>
          <a:lstStyle/>
          <a:p>
            <a:pPr marL="0" indent="0">
              <a:lnSpc>
                <a:spcPct val="140000"/>
              </a:lnSpc>
              <a:spcBef>
                <a:spcPts val="0"/>
              </a:spcBef>
              <a:spcAft>
                <a:spcPts val="450"/>
              </a:spcAft>
            </a:pPr>
            <a:r>
              <a:rPr lang="en-US" sz="3000" dirty="0">
                <a:latin typeface="Arial" pitchFamily="34" charset="0"/>
                <a:cs typeface="Arial" pitchFamily="34" charset="0"/>
              </a:rPr>
              <a:t>T</a:t>
            </a:r>
            <a:r>
              <a:rPr lang="en-US" sz="2600" dirty="0">
                <a:latin typeface="Arial" pitchFamily="34" charset="0"/>
                <a:cs typeface="Arial" pitchFamily="34" charset="0"/>
              </a:rPr>
              <a:t>raining – Test (50-50 or 90-10 ?)</a:t>
            </a:r>
          </a:p>
          <a:p>
            <a:pPr marL="0" indent="0">
              <a:lnSpc>
                <a:spcPct val="140000"/>
              </a:lnSpc>
              <a:spcBef>
                <a:spcPts val="0"/>
              </a:spcBef>
              <a:spcAft>
                <a:spcPts val="450"/>
              </a:spcAft>
            </a:pPr>
            <a:r>
              <a:rPr lang="en-US" sz="2600" dirty="0" smtClean="0">
                <a:latin typeface="Arial" pitchFamily="34" charset="0"/>
                <a:cs typeface="Arial" pitchFamily="34" charset="0"/>
              </a:rPr>
              <a:t>Training </a:t>
            </a:r>
            <a:r>
              <a:rPr lang="en-US" sz="2600" dirty="0">
                <a:latin typeface="Arial" pitchFamily="34" charset="0"/>
                <a:cs typeface="Arial" pitchFamily="34" charset="0"/>
              </a:rPr>
              <a:t>– Validation 1 – Validation 2 </a:t>
            </a:r>
            <a:r>
              <a:rPr lang="en-US" sz="2600" dirty="0" smtClean="0">
                <a:latin typeface="Arial" pitchFamily="34" charset="0"/>
                <a:cs typeface="Arial" pitchFamily="34" charset="0"/>
              </a:rPr>
              <a:t>...</a:t>
            </a:r>
            <a:r>
              <a:rPr lang="en-US" sz="2600" dirty="0">
                <a:latin typeface="Arial" pitchFamily="34" charset="0"/>
                <a:cs typeface="Arial" pitchFamily="34" charset="0"/>
              </a:rPr>
              <a:t>	 Test</a:t>
            </a:r>
          </a:p>
          <a:p>
            <a:pPr marL="0" indent="0">
              <a:lnSpc>
                <a:spcPct val="140000"/>
              </a:lnSpc>
              <a:spcBef>
                <a:spcPts val="0"/>
              </a:spcBef>
              <a:spcAft>
                <a:spcPts val="450"/>
              </a:spcAft>
            </a:pPr>
            <a:r>
              <a:rPr lang="en-US" sz="2600" dirty="0">
                <a:latin typeface="Arial" pitchFamily="34" charset="0"/>
                <a:cs typeface="Arial" pitchFamily="34" charset="0"/>
              </a:rPr>
              <a:t>Leave-one-out, </a:t>
            </a:r>
            <a:r>
              <a:rPr lang="en-US" sz="2600" dirty="0" smtClean="0">
                <a:latin typeface="Arial" pitchFamily="34" charset="0"/>
                <a:cs typeface="Arial" pitchFamily="34" charset="0"/>
              </a:rPr>
              <a:t>Leave-P-out (N/P-fold cross-validation</a:t>
            </a:r>
            <a:r>
              <a:rPr lang="en-US" sz="2600" dirty="0">
                <a:latin typeface="Arial" pitchFamily="34" charset="0"/>
                <a:cs typeface="Arial" pitchFamily="34" charset="0"/>
              </a:rPr>
              <a:t>)</a:t>
            </a:r>
          </a:p>
          <a:p>
            <a:pPr marL="0" indent="0">
              <a:lnSpc>
                <a:spcPct val="140000"/>
              </a:lnSpc>
              <a:spcBef>
                <a:spcPts val="0"/>
              </a:spcBef>
              <a:spcAft>
                <a:spcPts val="450"/>
              </a:spcAft>
            </a:pPr>
            <a:r>
              <a:rPr lang="en-US" sz="2600" dirty="0">
                <a:latin typeface="Arial" pitchFamily="34" charset="0"/>
                <a:cs typeface="Arial" pitchFamily="34" charset="0"/>
              </a:rPr>
              <a:t>Non-stationary </a:t>
            </a:r>
            <a:r>
              <a:rPr lang="en-US" sz="2600" dirty="0" smtClean="0">
                <a:latin typeface="Arial" pitchFamily="34" charset="0"/>
                <a:cs typeface="Arial" pitchFamily="34" charset="0"/>
              </a:rPr>
              <a:t>data?</a:t>
            </a:r>
            <a:endParaRPr lang="en-US" sz="2600" dirty="0">
              <a:latin typeface="Arial" pitchFamily="34" charset="0"/>
              <a:cs typeface="Arial" pitchFamily="34" charset="0"/>
            </a:endParaRPr>
          </a:p>
          <a:p>
            <a:pPr marL="0" indent="0">
              <a:lnSpc>
                <a:spcPct val="140000"/>
              </a:lnSpc>
              <a:spcBef>
                <a:spcPts val="0"/>
              </a:spcBef>
              <a:spcAft>
                <a:spcPts val="450"/>
              </a:spcAft>
            </a:pPr>
            <a:r>
              <a:rPr lang="en-US" sz="2600" dirty="0">
                <a:latin typeface="Arial" pitchFamily="34" charset="0"/>
                <a:cs typeface="Arial" pitchFamily="34" charset="0"/>
              </a:rPr>
              <a:t>Sampling </a:t>
            </a:r>
            <a:r>
              <a:rPr lang="en-US" sz="2600" dirty="0" smtClean="0">
                <a:latin typeface="Arial" pitchFamily="34" charset="0"/>
                <a:cs typeface="Arial" pitchFamily="34" charset="0"/>
              </a:rPr>
              <a:t>with replacement or pseudo-samples?</a:t>
            </a:r>
            <a:endParaRPr lang="en-US" sz="2600" dirty="0">
              <a:latin typeface="Arial" pitchFamily="34" charset="0"/>
              <a:cs typeface="Arial" pitchFamily="34" charset="0"/>
            </a:endParaRPr>
          </a:p>
          <a:p>
            <a:pPr marL="0" indent="0">
              <a:spcBef>
                <a:spcPts val="0"/>
              </a:spcBef>
              <a:spcAft>
                <a:spcPts val="450"/>
              </a:spcAft>
              <a:buNone/>
            </a:pPr>
            <a:endParaRPr lang="en-US" sz="2600" dirty="0">
              <a:solidFill>
                <a:srgbClr val="0070C0"/>
              </a:solidFill>
              <a:latin typeface="Arial" pitchFamily="34" charset="0"/>
              <a:cs typeface="Arial" pitchFamily="34" charset="0"/>
            </a:endParaRPr>
          </a:p>
          <a:p>
            <a:pPr marL="0" indent="0">
              <a:spcBef>
                <a:spcPts val="0"/>
              </a:spcBef>
              <a:spcAft>
                <a:spcPts val="450"/>
              </a:spcAft>
              <a:buNone/>
            </a:pPr>
            <a:r>
              <a:rPr lang="en-US" sz="2600" dirty="0">
                <a:solidFill>
                  <a:srgbClr val="0070C0"/>
                </a:solidFill>
                <a:latin typeface="Arial" pitchFamily="34" charset="0"/>
                <a:cs typeface="Arial" pitchFamily="34" charset="0"/>
              </a:rPr>
              <a:t>Examples of alternative training sets:</a:t>
            </a:r>
          </a:p>
          <a:p>
            <a:pPr marL="0" indent="0">
              <a:spcBef>
                <a:spcPts val="0"/>
              </a:spcBef>
              <a:spcAft>
                <a:spcPts val="450"/>
              </a:spcAft>
              <a:buNone/>
            </a:pPr>
            <a:r>
              <a:rPr lang="en-US" sz="2600" dirty="0" smtClean="0">
                <a:solidFill>
                  <a:srgbClr val="0070C0"/>
                </a:solidFill>
                <a:latin typeface="Arial" pitchFamily="34" charset="0"/>
                <a:cs typeface="Arial" pitchFamily="34" charset="0"/>
              </a:rPr>
              <a:t>25,000 </a:t>
            </a:r>
            <a:r>
              <a:rPr lang="en-US" sz="2600" dirty="0">
                <a:solidFill>
                  <a:srgbClr val="0070C0"/>
                </a:solidFill>
                <a:latin typeface="Arial" pitchFamily="34" charset="0"/>
                <a:cs typeface="Arial" pitchFamily="34" charset="0"/>
              </a:rPr>
              <a:t>samples: </a:t>
            </a:r>
            <a:r>
              <a:rPr lang="en-US" sz="2600" dirty="0" smtClean="0">
                <a:solidFill>
                  <a:srgbClr val="0070C0"/>
                </a:solidFill>
                <a:latin typeface="Arial" pitchFamily="34" charset="0"/>
                <a:cs typeface="Arial" pitchFamily="34" charset="0"/>
              </a:rPr>
              <a:t>	400 sources, 200 samples each</a:t>
            </a:r>
          </a:p>
          <a:p>
            <a:pPr marL="0" indent="0">
              <a:spcBef>
                <a:spcPts val="0"/>
              </a:spcBef>
              <a:spcAft>
                <a:spcPts val="450"/>
              </a:spcAft>
              <a:buNone/>
            </a:pPr>
            <a:endParaRPr lang="en-US" sz="2600" dirty="0">
              <a:solidFill>
                <a:srgbClr val="0070C0"/>
              </a:solidFill>
              <a:latin typeface="Arial" pitchFamily="34" charset="0"/>
              <a:cs typeface="Arial" pitchFamily="34" charset="0"/>
            </a:endParaRPr>
          </a:p>
          <a:p>
            <a:pPr marL="0" indent="0">
              <a:spcBef>
                <a:spcPts val="0"/>
              </a:spcBef>
              <a:spcAft>
                <a:spcPts val="450"/>
              </a:spcAft>
              <a:buNone/>
            </a:pPr>
            <a:r>
              <a:rPr lang="en-US" sz="2600" dirty="0" smtClean="0">
                <a:solidFill>
                  <a:srgbClr val="0070C0"/>
                </a:solidFill>
                <a:latin typeface="Arial" pitchFamily="34" charset="0"/>
                <a:cs typeface="Arial" pitchFamily="34" charset="0"/>
              </a:rPr>
              <a:t>80% training </a:t>
            </a:r>
            <a:r>
              <a:rPr lang="en-US" sz="2600" dirty="0">
                <a:solidFill>
                  <a:srgbClr val="0070C0"/>
                </a:solidFill>
                <a:latin typeface="Arial" pitchFamily="34" charset="0"/>
                <a:cs typeface="Arial" pitchFamily="34" charset="0"/>
              </a:rPr>
              <a:t>	</a:t>
            </a:r>
            <a:r>
              <a:rPr lang="en-US" sz="2600" dirty="0" smtClean="0">
                <a:solidFill>
                  <a:srgbClr val="0070C0"/>
                </a:solidFill>
                <a:latin typeface="Arial" pitchFamily="34" charset="0"/>
                <a:cs typeface="Arial" pitchFamily="34" charset="0"/>
              </a:rPr>
              <a:t>	100 </a:t>
            </a:r>
            <a:r>
              <a:rPr lang="en-US" sz="2600" dirty="0">
                <a:solidFill>
                  <a:srgbClr val="0070C0"/>
                </a:solidFill>
                <a:latin typeface="Arial" pitchFamily="34" charset="0"/>
                <a:cs typeface="Arial" pitchFamily="34" charset="0"/>
              </a:rPr>
              <a:t>sources, 200 samples each</a:t>
            </a:r>
          </a:p>
          <a:p>
            <a:pPr marL="0" indent="0">
              <a:spcBef>
                <a:spcPts val="0"/>
              </a:spcBef>
              <a:spcAft>
                <a:spcPts val="450"/>
              </a:spcAft>
              <a:buNone/>
            </a:pPr>
            <a:r>
              <a:rPr lang="en-US" sz="2600" dirty="0">
                <a:solidFill>
                  <a:srgbClr val="0070C0"/>
                </a:solidFill>
                <a:latin typeface="Arial" pitchFamily="34" charset="0"/>
                <a:cs typeface="Arial" pitchFamily="34" charset="0"/>
              </a:rPr>
              <a:t>sample: 		</a:t>
            </a:r>
            <a:r>
              <a:rPr lang="en-US" sz="2600" dirty="0" smtClean="0">
                <a:solidFill>
                  <a:srgbClr val="0070C0"/>
                </a:solidFill>
                <a:latin typeface="Arial" pitchFamily="34" charset="0"/>
                <a:cs typeface="Arial" pitchFamily="34" charset="0"/>
              </a:rPr>
              <a:t>or	200 </a:t>
            </a:r>
            <a:r>
              <a:rPr lang="en-US" sz="2600" dirty="0">
                <a:solidFill>
                  <a:srgbClr val="0070C0"/>
                </a:solidFill>
                <a:latin typeface="Arial" pitchFamily="34" charset="0"/>
                <a:cs typeface="Arial" pitchFamily="34" charset="0"/>
              </a:rPr>
              <a:t>sources, 100 samples each</a:t>
            </a:r>
          </a:p>
          <a:p>
            <a:pPr marL="0" indent="0">
              <a:spcBef>
                <a:spcPts val="0"/>
              </a:spcBef>
              <a:spcAft>
                <a:spcPts val="450"/>
              </a:spcAft>
              <a:buNone/>
            </a:pPr>
            <a:r>
              <a:rPr lang="en-US" sz="2600" dirty="0">
                <a:solidFill>
                  <a:srgbClr val="0070C0"/>
                </a:solidFill>
                <a:latin typeface="Arial" pitchFamily="34" charset="0"/>
                <a:cs typeface="Arial" pitchFamily="34" charset="0"/>
              </a:rPr>
              <a:t>			</a:t>
            </a:r>
            <a:r>
              <a:rPr lang="en-US" sz="2600" dirty="0" smtClean="0">
                <a:solidFill>
                  <a:srgbClr val="0070C0"/>
                </a:solidFill>
                <a:latin typeface="Arial" pitchFamily="34" charset="0"/>
                <a:cs typeface="Arial" pitchFamily="34" charset="0"/>
              </a:rPr>
              <a:t>or	400 </a:t>
            </a:r>
            <a:r>
              <a:rPr lang="en-US" sz="2600" dirty="0">
                <a:solidFill>
                  <a:srgbClr val="0070C0"/>
                </a:solidFill>
                <a:latin typeface="Arial" pitchFamily="34" charset="0"/>
                <a:cs typeface="Arial" pitchFamily="34" charset="0"/>
              </a:rPr>
              <a:t>sources,   50 samples each</a:t>
            </a:r>
            <a:r>
              <a:rPr lang="en-US" sz="3000" dirty="0">
                <a:latin typeface="Arial" pitchFamily="34" charset="0"/>
                <a:cs typeface="Arial" pitchFamily="34" charset="0"/>
              </a:rPr>
              <a:t> 	</a:t>
            </a:r>
            <a:r>
              <a:rPr lang="en-US" sz="3000" dirty="0" smtClean="0">
                <a:solidFill>
                  <a:srgbClr val="0070C0"/>
                </a:solidFill>
                <a:latin typeface="Arial" pitchFamily="34" charset="0"/>
                <a:cs typeface="Arial" pitchFamily="34" charset="0"/>
              </a:rPr>
              <a:t>?</a:t>
            </a:r>
            <a:endParaRPr lang="en-US" sz="3000" dirty="0">
              <a:solidFill>
                <a:srgbClr val="0070C0"/>
              </a:solidFill>
              <a:latin typeface="Arial" pitchFamily="34" charset="0"/>
              <a:cs typeface="Arial" pitchFamily="34" charset="0"/>
            </a:endParaRPr>
          </a:p>
          <a:p>
            <a:pPr marL="0" indent="0">
              <a:spcBef>
                <a:spcPts val="0"/>
              </a:spcBef>
              <a:spcAft>
                <a:spcPts val="450"/>
              </a:spcAft>
              <a:buNone/>
            </a:pPr>
            <a:endParaRPr lang="en-US" sz="2600" dirty="0">
              <a:latin typeface="Arial" pitchFamily="34" charset="0"/>
              <a:cs typeface="Arial" pitchFamily="34" charset="0"/>
            </a:endParaRPr>
          </a:p>
          <a:p>
            <a:pPr marL="0" indent="0">
              <a:spcBef>
                <a:spcPts val="0"/>
              </a:spcBef>
              <a:spcAft>
                <a:spcPts val="450"/>
              </a:spcAft>
              <a:buNone/>
            </a:pPr>
            <a:r>
              <a:rPr lang="en-US" sz="2600" dirty="0">
                <a:latin typeface="Arial" pitchFamily="34" charset="0"/>
                <a:cs typeface="Arial" pitchFamily="34" charset="0"/>
              </a:rPr>
              <a:t>  </a:t>
            </a:r>
          </a:p>
          <a:p>
            <a:pPr>
              <a:buNone/>
            </a:pPr>
            <a:endParaRPr lang="en-US" dirty="0"/>
          </a:p>
        </p:txBody>
      </p:sp>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41</a:t>
            </a:fld>
            <a:endParaRPr lang="en-US"/>
          </a:p>
        </p:txBody>
      </p:sp>
    </p:spTree>
    <p:extLst>
      <p:ext uri="{BB962C8B-B14F-4D97-AF65-F5344CB8AC3E}">
        <p14:creationId xmlns:p14="http://schemas.microsoft.com/office/powerpoint/2010/main" val="1446005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a:xfrm>
            <a:off x="685800" y="333375"/>
            <a:ext cx="8458200" cy="590550"/>
          </a:xfrm>
        </p:spPr>
        <p:txBody>
          <a:bodyPr>
            <a:normAutofit/>
          </a:bodyPr>
          <a:lstStyle/>
          <a:p>
            <a:pPr>
              <a:defRPr/>
            </a:pPr>
            <a:r>
              <a:rPr lang="en-US" altLang="zh-CN" sz="2800" dirty="0">
                <a:latin typeface="+mn-lt"/>
                <a:ea typeface="宋体" pitchFamily="2" charset="-122"/>
                <a:cs typeface="Times New Roman" pitchFamily="18" charset="0"/>
              </a:rPr>
              <a:t>T</a:t>
            </a:r>
            <a:r>
              <a:rPr lang="en-US" altLang="zh-CN" sz="2800" b="0" dirty="0" smtClean="0">
                <a:effectLst/>
                <a:latin typeface="+mn-lt"/>
                <a:ea typeface="宋体" pitchFamily="2" charset="-122"/>
                <a:cs typeface="Times New Roman" pitchFamily="18" charset="0"/>
              </a:rPr>
              <a:t>he bias-variance dilemma:   </a:t>
            </a:r>
            <a:r>
              <a:rPr lang="en-US" altLang="zh-CN" sz="2800" dirty="0" smtClean="0">
                <a:latin typeface="+mn-lt"/>
                <a:ea typeface="宋体" pitchFamily="2" charset="-122"/>
                <a:cs typeface="Times New Roman" pitchFamily="18" charset="0"/>
              </a:rPr>
              <a:t>o</a:t>
            </a:r>
            <a:r>
              <a:rPr lang="en-US" altLang="zh-CN" sz="2800" dirty="0" smtClean="0">
                <a:solidFill>
                  <a:schemeClr val="tx1"/>
                </a:solidFill>
                <a:effectLst/>
                <a:latin typeface="+mn-lt"/>
                <a:ea typeface="宋体" pitchFamily="2" charset="-122"/>
                <a:cs typeface="Times New Roman" pitchFamily="18" charset="0"/>
              </a:rPr>
              <a:t>ver-fitting/</a:t>
            </a:r>
            <a:r>
              <a:rPr lang="en-US" altLang="zh-CN" sz="2800" dirty="0" smtClean="0">
                <a:effectLst>
                  <a:outerShdw blurRad="38100" dist="38100" dir="2700000" algn="tl">
                    <a:srgbClr val="C0C0C0"/>
                  </a:outerShdw>
                </a:effectLst>
                <a:latin typeface="+mn-lt"/>
                <a:ea typeface="宋体" pitchFamily="2" charset="-122"/>
              </a:rPr>
              <a:t> under-fitting</a:t>
            </a:r>
            <a:endParaRPr lang="en-US" sz="2800" dirty="0" smtClean="0">
              <a:solidFill>
                <a:schemeClr val="tx1"/>
              </a:solidFill>
              <a:effectLst/>
              <a:latin typeface="+mn-lt"/>
              <a:ea typeface="宋体" pitchFamily="2" charset="-122"/>
              <a:cs typeface="Times New Roman" pitchFamily="18" charset="0"/>
            </a:endParaRPr>
          </a:p>
        </p:txBody>
      </p:sp>
      <p:pic>
        <p:nvPicPr>
          <p:cNvPr id="9219" name="Picture 2" descr="File:Overfittin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153" y="1037998"/>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1262743" y="1179512"/>
            <a:ext cx="4713515" cy="5431972"/>
          </a:xfrm>
          <a:prstGeom prst="straightConnector1">
            <a:avLst/>
          </a:prstGeom>
          <a:ln w="444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6/9/2016</a:t>
            </a:r>
            <a:endParaRPr lang="en-US"/>
          </a:p>
        </p:txBody>
      </p:sp>
      <p:sp>
        <p:nvSpPr>
          <p:cNvPr id="5" name="Slide Number Placeholder 4"/>
          <p:cNvSpPr>
            <a:spLocks noGrp="1"/>
          </p:cNvSpPr>
          <p:nvPr>
            <p:ph type="sldNum" sz="quarter" idx="12"/>
          </p:nvPr>
        </p:nvSpPr>
        <p:spPr/>
        <p:txBody>
          <a:bodyPr/>
          <a:lstStyle/>
          <a:p>
            <a:fld id="{970E2D04-84C5-408C-98CC-3D34E6F80BA5}" type="slidenum">
              <a:rPr lang="en-US" smtClean="0"/>
              <a:t>42</a:t>
            </a:fld>
            <a:endParaRPr lang="en-US"/>
          </a:p>
        </p:txBody>
      </p:sp>
    </p:spTree>
    <p:extLst>
      <p:ext uri="{BB962C8B-B14F-4D97-AF65-F5344CB8AC3E}">
        <p14:creationId xmlns:p14="http://schemas.microsoft.com/office/powerpoint/2010/main" val="403865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p>
            <a:fld id="{F4EDB837-97B1-4461-BAF3-454AD23C02CE}" type="slidenum">
              <a:rPr lang="en-US">
                <a:solidFill>
                  <a:prstClr val="black">
                    <a:tint val="75000"/>
                  </a:prstClr>
                </a:solidFill>
              </a:rPr>
              <a:pPr/>
              <a:t>43</a:t>
            </a:fld>
            <a:endParaRPr lang="en-US">
              <a:solidFill>
                <a:prstClr val="black">
                  <a:tint val="75000"/>
                </a:prstClr>
              </a:solidFill>
            </a:endParaRPr>
          </a:p>
        </p:txBody>
      </p:sp>
      <p:graphicFrame>
        <p:nvGraphicFramePr>
          <p:cNvPr id="39938" name="Object 2"/>
          <p:cNvGraphicFramePr>
            <a:graphicFrameLocks noChangeAspect="1"/>
          </p:cNvGraphicFramePr>
          <p:nvPr>
            <p:extLst>
              <p:ext uri="{D42A27DB-BD31-4B8C-83A1-F6EECF244321}">
                <p14:modId xmlns:p14="http://schemas.microsoft.com/office/powerpoint/2010/main" val="969469438"/>
              </p:ext>
            </p:extLst>
          </p:nvPr>
        </p:nvGraphicFramePr>
        <p:xfrm>
          <a:off x="1065857" y="165100"/>
          <a:ext cx="5386708" cy="6386558"/>
        </p:xfrm>
        <a:graphic>
          <a:graphicData uri="http://schemas.openxmlformats.org/presentationml/2006/ole">
            <mc:AlternateContent xmlns:mc="http://schemas.openxmlformats.org/markup-compatibility/2006">
              <mc:Choice xmlns:v="urn:schemas-microsoft-com:vml" Requires="v">
                <p:oleObj spid="_x0000_s8315" name="Document" r:id="rId4" imgW="6889680" imgH="8148600" progId="Word.Document.8">
                  <p:embed/>
                </p:oleObj>
              </mc:Choice>
              <mc:Fallback>
                <p:oleObj name="Document" r:id="rId4" imgW="6889680" imgH="8148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57" y="165100"/>
                        <a:ext cx="5386708" cy="6386558"/>
                      </a:xfrm>
                      <a:prstGeom prst="rect">
                        <a:avLst/>
                      </a:prstGeom>
                      <a:noFill/>
                      <a:ln>
                        <a:noFill/>
                      </a:ln>
                      <a:effectLst/>
                      <a:extLst/>
                    </p:spPr>
                  </p:pic>
                </p:oleObj>
              </mc:Fallback>
            </mc:AlternateContent>
          </a:graphicData>
        </a:graphic>
      </p:graphicFrame>
      <p:sp>
        <p:nvSpPr>
          <p:cNvPr id="39940" name="Text Box 4"/>
          <p:cNvSpPr txBox="1">
            <a:spLocks noChangeArrowheads="1"/>
          </p:cNvSpPr>
          <p:nvPr/>
        </p:nvSpPr>
        <p:spPr bwMode="auto">
          <a:xfrm>
            <a:off x="2814421" y="6356350"/>
            <a:ext cx="56771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latin typeface="Arial" pitchFamily="34" charset="0"/>
              </a:rPr>
              <a:t>Any classifier </a:t>
            </a:r>
            <a:r>
              <a:rPr lang="en-US" sz="2400" dirty="0" smtClean="0">
                <a:solidFill>
                  <a:srgbClr val="0070C0"/>
                </a:solidFill>
                <a:latin typeface="Arial" pitchFamily="34" charset="0"/>
              </a:rPr>
              <a:t>may outperform any </a:t>
            </a:r>
            <a:r>
              <a:rPr lang="en-US" sz="2400" dirty="0">
                <a:solidFill>
                  <a:srgbClr val="0070C0"/>
                </a:solidFill>
                <a:latin typeface="Arial" pitchFamily="34" charset="0"/>
              </a:rPr>
              <a:t>other.</a:t>
            </a:r>
          </a:p>
        </p:txBody>
      </p:sp>
      <p:sp>
        <p:nvSpPr>
          <p:cNvPr id="2" name="TextBox 1"/>
          <p:cNvSpPr txBox="1"/>
          <p:nvPr/>
        </p:nvSpPr>
        <p:spPr>
          <a:xfrm>
            <a:off x="238679" y="582742"/>
            <a:ext cx="1599092" cy="369332"/>
          </a:xfrm>
          <a:prstGeom prst="rect">
            <a:avLst/>
          </a:prstGeom>
          <a:noFill/>
        </p:spPr>
        <p:txBody>
          <a:bodyPr wrap="none" rtlCol="0">
            <a:spAutoFit/>
          </a:bodyPr>
          <a:lstStyle/>
          <a:p>
            <a:r>
              <a:rPr lang="en-US" dirty="0" smtClean="0">
                <a:solidFill>
                  <a:prstClr val="black"/>
                </a:solidFill>
              </a:rPr>
              <a:t>Training set # 1</a:t>
            </a:r>
            <a:endParaRPr lang="en-US" dirty="0">
              <a:solidFill>
                <a:prstClr val="black"/>
              </a:solidFill>
            </a:endParaRPr>
          </a:p>
        </p:txBody>
      </p:sp>
      <p:sp>
        <p:nvSpPr>
          <p:cNvPr id="3" name="Rectangle 2"/>
          <p:cNvSpPr/>
          <p:nvPr/>
        </p:nvSpPr>
        <p:spPr>
          <a:xfrm>
            <a:off x="4853473" y="501134"/>
            <a:ext cx="1599092" cy="369332"/>
          </a:xfrm>
          <a:prstGeom prst="rect">
            <a:avLst/>
          </a:prstGeom>
        </p:spPr>
        <p:txBody>
          <a:bodyPr wrap="none">
            <a:spAutoFit/>
          </a:bodyPr>
          <a:lstStyle/>
          <a:p>
            <a:r>
              <a:rPr lang="en-US" dirty="0" smtClean="0">
                <a:solidFill>
                  <a:prstClr val="black"/>
                </a:solidFill>
              </a:rPr>
              <a:t>Training </a:t>
            </a:r>
            <a:r>
              <a:rPr lang="en-US" dirty="0">
                <a:solidFill>
                  <a:prstClr val="black"/>
                </a:solidFill>
              </a:rPr>
              <a:t>set # </a:t>
            </a:r>
            <a:r>
              <a:rPr lang="en-US" dirty="0" smtClean="0">
                <a:solidFill>
                  <a:prstClr val="black"/>
                </a:solidFill>
              </a:rPr>
              <a:t>2</a:t>
            </a:r>
            <a:endParaRPr lang="en-US" dirty="0">
              <a:solidFill>
                <a:prstClr val="black"/>
              </a:solidFill>
            </a:endParaRPr>
          </a:p>
        </p:txBody>
      </p:sp>
      <p:sp>
        <p:nvSpPr>
          <p:cNvPr id="4" name="TextBox 3"/>
          <p:cNvSpPr txBox="1"/>
          <p:nvPr/>
        </p:nvSpPr>
        <p:spPr>
          <a:xfrm>
            <a:off x="5410200" y="1481430"/>
            <a:ext cx="2507866" cy="369332"/>
          </a:xfrm>
          <a:prstGeom prst="rect">
            <a:avLst/>
          </a:prstGeom>
          <a:noFill/>
        </p:spPr>
        <p:txBody>
          <a:bodyPr wrap="none" rtlCol="0">
            <a:spAutoFit/>
          </a:bodyPr>
          <a:lstStyle/>
          <a:p>
            <a:r>
              <a:rPr lang="en-US" dirty="0" smtClean="0">
                <a:solidFill>
                  <a:prstClr val="black"/>
                </a:solidFill>
              </a:rPr>
              <a:t>Bayes decision boundary</a:t>
            </a:r>
            <a:endParaRPr lang="en-US" dirty="0">
              <a:solidFill>
                <a:prstClr val="black"/>
              </a:solidFill>
            </a:endParaRPr>
          </a:p>
        </p:txBody>
      </p:sp>
      <p:cxnSp>
        <p:nvCxnSpPr>
          <p:cNvPr id="9" name="Straight Arrow Connector 8"/>
          <p:cNvCxnSpPr/>
          <p:nvPr/>
        </p:nvCxnSpPr>
        <p:spPr>
          <a:xfrm flipH="1">
            <a:off x="1827108" y="1616333"/>
            <a:ext cx="35052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13108" y="737861"/>
            <a:ext cx="1219200" cy="929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87571" y="2461726"/>
            <a:ext cx="3194529" cy="1200329"/>
          </a:xfrm>
          <a:prstGeom prst="rect">
            <a:avLst/>
          </a:prstGeom>
          <a:noFill/>
        </p:spPr>
        <p:txBody>
          <a:bodyPr wrap="none" rtlCol="0">
            <a:spAutoFit/>
          </a:bodyPr>
          <a:lstStyle/>
          <a:p>
            <a:r>
              <a:rPr lang="en-US" sz="2400" dirty="0" smtClean="0">
                <a:solidFill>
                  <a:srgbClr val="0070C0"/>
                </a:solidFill>
              </a:rPr>
              <a:t>The bias of the </a:t>
            </a:r>
            <a:r>
              <a:rPr lang="en-US" sz="2400" i="1" dirty="0" smtClean="0">
                <a:solidFill>
                  <a:srgbClr val="0070C0"/>
                </a:solidFill>
              </a:rPr>
              <a:t>complex</a:t>
            </a:r>
            <a:br>
              <a:rPr lang="en-US" sz="2400" i="1" dirty="0" smtClean="0">
                <a:solidFill>
                  <a:srgbClr val="0070C0"/>
                </a:solidFill>
              </a:rPr>
            </a:br>
            <a:r>
              <a:rPr lang="en-US" sz="2400" i="1" dirty="0" smtClean="0">
                <a:solidFill>
                  <a:srgbClr val="0070C0"/>
                </a:solidFill>
              </a:rPr>
              <a:t>classifier </a:t>
            </a:r>
            <a:r>
              <a:rPr lang="en-US" sz="2400" dirty="0" smtClean="0">
                <a:solidFill>
                  <a:srgbClr val="0070C0"/>
                </a:solidFill>
              </a:rPr>
              <a:t> is smaller,</a:t>
            </a:r>
            <a:br>
              <a:rPr lang="en-US" sz="2400" dirty="0" smtClean="0">
                <a:solidFill>
                  <a:srgbClr val="0070C0"/>
                </a:solidFill>
              </a:rPr>
            </a:br>
            <a:r>
              <a:rPr lang="en-US" sz="2400" dirty="0" smtClean="0">
                <a:solidFill>
                  <a:srgbClr val="0070C0"/>
                </a:solidFill>
              </a:rPr>
              <a:t>but its variance is larger.</a:t>
            </a:r>
          </a:p>
        </p:txBody>
      </p:sp>
    </p:spTree>
    <p:extLst>
      <p:ext uri="{BB962C8B-B14F-4D97-AF65-F5344CB8AC3E}">
        <p14:creationId xmlns:p14="http://schemas.microsoft.com/office/powerpoint/2010/main" val="362129873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78" y="700297"/>
            <a:ext cx="8296622" cy="1896251"/>
          </a:xfrm>
        </p:spPr>
        <p:txBody>
          <a:bodyPr>
            <a:normAutofit fontScale="90000"/>
          </a:bodyPr>
          <a:lstStyle/>
          <a:p>
            <a:pPr algn="l"/>
            <a:r>
              <a:rPr lang="en-US" sz="3100" dirty="0" smtClean="0">
                <a:solidFill>
                  <a:srgbClr val="0070C0"/>
                </a:solidFill>
              </a:rPr>
              <a:t>As the size of the training set increases, the </a:t>
            </a:r>
            <a:r>
              <a:rPr lang="en-US" sz="3100" dirty="0">
                <a:solidFill>
                  <a:srgbClr val="0070C0"/>
                </a:solidFill>
              </a:rPr>
              <a:t>training and test error rates of an optimal classifier will eventually converge to the Bayes error</a:t>
            </a:r>
            <a:r>
              <a:rPr lang="en-US" sz="3100" dirty="0" smtClean="0">
                <a:solidFill>
                  <a:srgbClr val="0070C0"/>
                </a:solidFill>
              </a:rPr>
              <a:t>. This is </a:t>
            </a:r>
            <a:r>
              <a:rPr lang="en-US" sz="3100" i="1" dirty="0" smtClean="0">
                <a:solidFill>
                  <a:srgbClr val="0070C0"/>
                </a:solidFill>
              </a:rPr>
              <a:t>zero</a:t>
            </a:r>
            <a:r>
              <a:rPr lang="en-US" sz="3100" dirty="0" smtClean="0">
                <a:solidFill>
                  <a:srgbClr val="0070C0"/>
                </a:solidFill>
              </a:rPr>
              <a:t> unless identical patterns can belong to different classes</a:t>
            </a:r>
            <a:endParaRPr lang="en-US" sz="3100" dirty="0">
              <a:solidFill>
                <a:srgbClr val="0070C0"/>
              </a:solidFill>
            </a:endParaRPr>
          </a:p>
        </p:txBody>
      </p:sp>
      <p:sp>
        <p:nvSpPr>
          <p:cNvPr id="3" name="Date Placeholder 2"/>
          <p:cNvSpPr>
            <a:spLocks noGrp="1"/>
          </p:cNvSpPr>
          <p:nvPr>
            <p:ph type="dt" sz="half" idx="10"/>
          </p:nvPr>
        </p:nvSpPr>
        <p:spPr/>
        <p:txBody>
          <a:bodyPr/>
          <a:lstStyle/>
          <a:p>
            <a:r>
              <a:rPr lang="en-US" smtClean="0">
                <a:solidFill>
                  <a:srgbClr val="000000"/>
                </a:solidFill>
              </a:rPr>
              <a:t>6/9/2016</a:t>
            </a:r>
            <a:endParaRPr lang="en-US">
              <a:solidFill>
                <a:srgbClr val="000000"/>
              </a:solidFill>
            </a:endParaRPr>
          </a:p>
        </p:txBody>
      </p:sp>
      <p:sp>
        <p:nvSpPr>
          <p:cNvPr id="5" name="Slide Number Placeholder 4"/>
          <p:cNvSpPr>
            <a:spLocks noGrp="1"/>
          </p:cNvSpPr>
          <p:nvPr>
            <p:ph type="sldNum" sz="quarter" idx="12"/>
          </p:nvPr>
        </p:nvSpPr>
        <p:spPr/>
        <p:txBody>
          <a:bodyPr/>
          <a:lstStyle/>
          <a:p>
            <a:fld id="{C66D6FD1-F5E7-451C-BB01-1B4DF49D3A5A}" type="slidenum">
              <a:rPr lang="en-US" smtClean="0">
                <a:solidFill>
                  <a:srgbClr val="000000"/>
                </a:solidFill>
              </a:rPr>
              <a:pPr/>
              <a:t>44</a:t>
            </a:fld>
            <a:endParaRPr lang="en-US" dirty="0">
              <a:solidFill>
                <a:srgbClr val="000000"/>
              </a:solidFill>
            </a:endParaRPr>
          </a:p>
        </p:txBody>
      </p:sp>
      <p:grpSp>
        <p:nvGrpSpPr>
          <p:cNvPr id="12" name="Group 11"/>
          <p:cNvGrpSpPr/>
          <p:nvPr/>
        </p:nvGrpSpPr>
        <p:grpSpPr>
          <a:xfrm>
            <a:off x="457200" y="2590800"/>
            <a:ext cx="3632200" cy="2752725"/>
            <a:chOff x="3018884" y="2984500"/>
            <a:chExt cx="4073234" cy="2425700"/>
          </a:xfrm>
        </p:grpSpPr>
        <p:pic>
          <p:nvPicPr>
            <p:cNvPr id="5125"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832" t="3535" r="-2"/>
            <a:stretch/>
          </p:blipFill>
          <p:spPr bwMode="auto">
            <a:xfrm>
              <a:off x="3018884" y="2984500"/>
              <a:ext cx="3647812"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flipV="1">
              <a:off x="3225800" y="4229100"/>
              <a:ext cx="2424898" cy="3810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650698" y="4022209"/>
              <a:ext cx="1441420" cy="369332"/>
            </a:xfrm>
            <a:prstGeom prst="rect">
              <a:avLst/>
            </a:prstGeom>
            <a:noFill/>
          </p:spPr>
          <p:txBody>
            <a:bodyPr wrap="none" rtlCol="0">
              <a:spAutoFit/>
            </a:bodyPr>
            <a:lstStyle/>
            <a:p>
              <a:r>
                <a:rPr lang="en-US" dirty="0" smtClean="0">
                  <a:solidFill>
                    <a:prstClr val="black"/>
                  </a:solidFill>
                </a:rPr>
                <a:t> Bayes error</a:t>
              </a:r>
              <a:endParaRPr lang="en-US" dirty="0">
                <a:solidFill>
                  <a:prstClr val="black"/>
                </a:solidFill>
              </a:endParaRPr>
            </a:p>
          </p:txBody>
        </p:sp>
      </p:grpSp>
      <p:sp>
        <p:nvSpPr>
          <p:cNvPr id="6" name="TextBox 5"/>
          <p:cNvSpPr txBox="1"/>
          <p:nvPr/>
        </p:nvSpPr>
        <p:spPr>
          <a:xfrm>
            <a:off x="1627975" y="5965510"/>
            <a:ext cx="5992025" cy="584775"/>
          </a:xfrm>
          <a:prstGeom prst="rect">
            <a:avLst/>
          </a:prstGeom>
          <a:noFill/>
        </p:spPr>
        <p:txBody>
          <a:bodyPr wrap="none" rtlCol="0">
            <a:spAutoFit/>
          </a:bodyPr>
          <a:lstStyle/>
          <a:p>
            <a:r>
              <a:rPr lang="en-US" sz="1600" dirty="0" smtClean="0">
                <a:solidFill>
                  <a:prstClr val="black"/>
                </a:solidFill>
              </a:rPr>
              <a:t>The Bayes Error is the ne plus ultra of theoretical pattern recognition, </a:t>
            </a:r>
            <a:br>
              <a:rPr lang="en-US" sz="1600" dirty="0" smtClean="0">
                <a:solidFill>
                  <a:prstClr val="black"/>
                </a:solidFill>
              </a:rPr>
            </a:br>
            <a:r>
              <a:rPr lang="en-US" sz="1600" dirty="0" smtClean="0">
                <a:solidFill>
                  <a:prstClr val="black"/>
                </a:solidFill>
              </a:rPr>
              <a:t>much like Worst Case Complexity in theoretical computer science.</a:t>
            </a:r>
            <a:endParaRPr lang="en-US" sz="1600" dirty="0">
              <a:solidFill>
                <a:prstClr val="black"/>
              </a:solidFill>
            </a:endParaRPr>
          </a:p>
        </p:txBody>
      </p:sp>
      <p:cxnSp>
        <p:nvCxnSpPr>
          <p:cNvPr id="14" name="Straight Arrow Connector 13"/>
          <p:cNvCxnSpPr/>
          <p:nvPr/>
        </p:nvCxnSpPr>
        <p:spPr>
          <a:xfrm flipV="1">
            <a:off x="5207000" y="2908300"/>
            <a:ext cx="12963" cy="18796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19700" y="4737100"/>
            <a:ext cx="2590800" cy="381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0800000" flipH="1">
            <a:off x="5904974" y="3546790"/>
            <a:ext cx="756491" cy="217306"/>
          </a:xfrm>
          <a:prstGeom prst="arc">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5299914" y="4207218"/>
            <a:ext cx="2815385" cy="622009"/>
          </a:xfrm>
          <a:prstGeom prst="arc">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0800000">
            <a:off x="5359397" y="3035300"/>
            <a:ext cx="1854202" cy="733110"/>
          </a:xfrm>
          <a:prstGeom prst="arc">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p:cNvPicPr>
            <a:picLocks noChangeAspect="1"/>
          </p:cNvPicPr>
          <p:nvPr/>
        </p:nvPicPr>
        <p:blipFill>
          <a:blip r:embed="rId4"/>
          <a:stretch>
            <a:fillRect/>
          </a:stretch>
        </p:blipFill>
        <p:spPr>
          <a:xfrm>
            <a:off x="5198267" y="3954283"/>
            <a:ext cx="2176461" cy="67062"/>
          </a:xfrm>
          <a:prstGeom prst="rect">
            <a:avLst/>
          </a:prstGeom>
        </p:spPr>
      </p:pic>
      <p:sp>
        <p:nvSpPr>
          <p:cNvPr id="24" name="TextBox 23"/>
          <p:cNvSpPr txBox="1"/>
          <p:nvPr/>
        </p:nvSpPr>
        <p:spPr>
          <a:xfrm>
            <a:off x="815378" y="5244125"/>
            <a:ext cx="7379200" cy="461665"/>
          </a:xfrm>
          <a:prstGeom prst="rect">
            <a:avLst/>
          </a:prstGeom>
          <a:noFill/>
        </p:spPr>
        <p:txBody>
          <a:bodyPr wrap="none" rtlCol="0">
            <a:spAutoFit/>
          </a:bodyPr>
          <a:lstStyle/>
          <a:p>
            <a:r>
              <a:rPr lang="en-US" sz="2400" dirty="0" smtClean="0"/>
              <a:t>Optimal classifier			Suboptimal classifier</a:t>
            </a:r>
            <a:endParaRPr lang="en-US" sz="2400" dirty="0"/>
          </a:p>
        </p:txBody>
      </p:sp>
      <p:sp>
        <p:nvSpPr>
          <p:cNvPr id="25" name="TextBox 24"/>
          <p:cNvSpPr txBox="1"/>
          <p:nvPr/>
        </p:nvSpPr>
        <p:spPr>
          <a:xfrm>
            <a:off x="3079612" y="4888269"/>
            <a:ext cx="1260858" cy="369332"/>
          </a:xfrm>
          <a:prstGeom prst="rect">
            <a:avLst/>
          </a:prstGeom>
          <a:noFill/>
        </p:spPr>
        <p:txBody>
          <a:bodyPr wrap="none" rtlCol="0">
            <a:spAutoFit/>
          </a:bodyPr>
          <a:lstStyle/>
          <a:p>
            <a:r>
              <a:rPr lang="en-US" dirty="0" smtClean="0"/>
              <a:t>Training set</a:t>
            </a:r>
            <a:endParaRPr lang="en-US" dirty="0"/>
          </a:p>
        </p:txBody>
      </p:sp>
      <p:sp>
        <p:nvSpPr>
          <p:cNvPr id="26" name="Rectangle 25"/>
          <p:cNvSpPr/>
          <p:nvPr/>
        </p:nvSpPr>
        <p:spPr>
          <a:xfrm>
            <a:off x="2898224" y="28134"/>
            <a:ext cx="2890535" cy="646331"/>
          </a:xfrm>
          <a:prstGeom prst="rect">
            <a:avLst/>
          </a:prstGeom>
        </p:spPr>
        <p:txBody>
          <a:bodyPr wrap="none">
            <a:spAutoFit/>
          </a:bodyPr>
          <a:lstStyle/>
          <a:p>
            <a:r>
              <a:rPr lang="en-US" sz="3200" dirty="0">
                <a:solidFill>
                  <a:prstClr val="black"/>
                </a:solidFill>
                <a:ea typeface="+mj-ea"/>
                <a:cs typeface="+mj-cs"/>
              </a:rPr>
              <a:t>The Bayes Error</a:t>
            </a:r>
            <a:r>
              <a:rPr lang="en-US" sz="3600" dirty="0">
                <a:solidFill>
                  <a:prstClr val="black"/>
                </a:solidFill>
                <a:ea typeface="+mj-ea"/>
                <a:cs typeface="+mj-cs"/>
              </a:rPr>
              <a:t> </a:t>
            </a:r>
            <a:endParaRPr lang="en-US" dirty="0"/>
          </a:p>
        </p:txBody>
      </p:sp>
    </p:spTree>
    <p:extLst>
      <p:ext uri="{BB962C8B-B14F-4D97-AF65-F5344CB8AC3E}">
        <p14:creationId xmlns:p14="http://schemas.microsoft.com/office/powerpoint/2010/main" val="77047200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195" y="272617"/>
            <a:ext cx="8239328" cy="4701817"/>
          </a:xfrm>
          <a:effectLst>
            <a:outerShdw blurRad="50800" dist="50800" dir="5400000" algn="ctr" rotWithShape="0">
              <a:schemeClr val="bg1"/>
            </a:outerShdw>
          </a:effectLst>
        </p:spPr>
        <p:txBody>
          <a:bodyPr/>
          <a:lstStyle/>
          <a:p>
            <a:pPr algn="ctr">
              <a:buNone/>
            </a:pPr>
            <a:r>
              <a:rPr lang="en-US" sz="3200" dirty="0" smtClean="0">
                <a:latin typeface="+mj-lt"/>
              </a:rPr>
              <a:t>When is N large enough?</a:t>
            </a:r>
            <a:r>
              <a:rPr lang="en-US" sz="3200" dirty="0">
                <a:latin typeface="+mj-lt"/>
              </a:rPr>
              <a:t> </a:t>
            </a:r>
            <a:r>
              <a:rPr lang="en-US" sz="2000" dirty="0">
                <a:latin typeface="+mj-lt"/>
              </a:rPr>
              <a:t>	</a:t>
            </a:r>
          </a:p>
          <a:p>
            <a:pPr>
              <a:buNone/>
            </a:pPr>
            <a:endParaRPr lang="en-US" sz="2000" dirty="0" smtClean="0">
              <a:latin typeface="+mj-lt"/>
            </a:endParaRPr>
          </a:p>
          <a:p>
            <a:pPr>
              <a:buNone/>
            </a:pPr>
            <a:endParaRPr lang="en-US" sz="2000" dirty="0" smtClean="0">
              <a:latin typeface="+mj-lt"/>
            </a:endParaRPr>
          </a:p>
          <a:p>
            <a:pPr>
              <a:buNone/>
            </a:pPr>
            <a:endParaRPr lang="en-US" sz="2000" dirty="0" smtClean="0">
              <a:latin typeface="+mj-lt"/>
            </a:endParaRPr>
          </a:p>
          <a:p>
            <a:pPr marL="0" indent="0">
              <a:lnSpc>
                <a:spcPct val="150000"/>
              </a:lnSpc>
              <a:spcBef>
                <a:spcPts val="0"/>
              </a:spcBef>
              <a:buNone/>
            </a:pPr>
            <a:r>
              <a:rPr lang="en-US" sz="2400" i="1" dirty="0">
                <a:solidFill>
                  <a:srgbClr val="FF0000"/>
                </a:solidFill>
                <a:latin typeface="+mj-lt"/>
              </a:rPr>
              <a:t>K</a:t>
            </a:r>
            <a:r>
              <a:rPr lang="en-US" sz="2400" i="1" dirty="0" smtClean="0">
                <a:solidFill>
                  <a:srgbClr val="FF0000"/>
                </a:solidFill>
                <a:latin typeface="+mj-lt"/>
              </a:rPr>
              <a:t>eep </a:t>
            </a:r>
            <a:r>
              <a:rPr lang="en-US" sz="2400" i="1" dirty="0">
                <a:solidFill>
                  <a:srgbClr val="FF0000"/>
                </a:solidFill>
                <a:latin typeface="+mj-lt"/>
              </a:rPr>
              <a:t>sampling until 100 errors have occurred</a:t>
            </a:r>
          </a:p>
          <a:p>
            <a:pPr marL="0" indent="0">
              <a:lnSpc>
                <a:spcPct val="150000"/>
              </a:lnSpc>
              <a:spcBef>
                <a:spcPts val="0"/>
              </a:spcBef>
              <a:buNone/>
            </a:pPr>
            <a:r>
              <a:rPr lang="en-US" sz="2400" dirty="0">
                <a:latin typeface="+mj-lt"/>
              </a:rPr>
              <a:t>for a </a:t>
            </a:r>
            <a:r>
              <a:rPr lang="en-US" sz="2400" dirty="0" smtClean="0">
                <a:latin typeface="+mj-lt"/>
              </a:rPr>
              <a:t>95% </a:t>
            </a:r>
            <a:r>
              <a:rPr lang="en-US" sz="2400" dirty="0">
                <a:latin typeface="+mj-lt"/>
              </a:rPr>
              <a:t>probability that the true error rate </a:t>
            </a:r>
            <a:r>
              <a:rPr lang="en-US" sz="2400" dirty="0" smtClean="0">
                <a:latin typeface="+mj-lt"/>
              </a:rPr>
              <a:t/>
            </a:r>
            <a:br>
              <a:rPr lang="en-US" sz="2400" dirty="0" smtClean="0">
                <a:latin typeface="+mj-lt"/>
              </a:rPr>
            </a:br>
            <a:r>
              <a:rPr lang="en-US" sz="2400" dirty="0" smtClean="0">
                <a:latin typeface="+mj-lt"/>
              </a:rPr>
              <a:t>is less than </a:t>
            </a:r>
            <a:r>
              <a:rPr lang="en-US" sz="2400" dirty="0">
                <a:latin typeface="+mj-lt"/>
              </a:rPr>
              <a:t>20</a:t>
            </a:r>
            <a:r>
              <a:rPr lang="en-US" sz="2400" dirty="0" smtClean="0">
                <a:latin typeface="+mj-lt"/>
              </a:rPr>
              <a:t>% </a:t>
            </a:r>
            <a:r>
              <a:rPr lang="en-US" sz="2400" dirty="0">
                <a:latin typeface="+mj-lt"/>
              </a:rPr>
              <a:t>greater than the observed value </a:t>
            </a:r>
            <a:r>
              <a:rPr lang="en-US" sz="2400" i="1" dirty="0">
                <a:latin typeface="+mj-lt"/>
              </a:rPr>
              <a:t>p</a:t>
            </a:r>
            <a:r>
              <a:rPr lang="en-US" sz="2400" dirty="0">
                <a:latin typeface="+mj-lt"/>
              </a:rPr>
              <a:t>.</a:t>
            </a:r>
            <a:r>
              <a:rPr lang="en-US" sz="2000" dirty="0">
                <a:latin typeface="+mj-lt"/>
              </a:rPr>
              <a:t> </a:t>
            </a:r>
            <a:endParaRPr lang="en-US" sz="2000" dirty="0" smtClean="0">
              <a:latin typeface="+mj-lt"/>
            </a:endParaRPr>
          </a:p>
          <a:p>
            <a:pPr>
              <a:lnSpc>
                <a:spcPct val="150000"/>
              </a:lnSpc>
              <a:buNone/>
            </a:pPr>
            <a:r>
              <a:rPr lang="en-US" sz="2000" dirty="0">
                <a:solidFill>
                  <a:srgbClr val="0070C0"/>
                </a:solidFill>
                <a:latin typeface="+mj-lt"/>
              </a:rPr>
              <a:t>(Gauss, </a:t>
            </a:r>
            <a:r>
              <a:rPr lang="en-US" sz="2000" dirty="0" err="1">
                <a:solidFill>
                  <a:srgbClr val="0070C0"/>
                </a:solidFill>
                <a:latin typeface="+mj-lt"/>
              </a:rPr>
              <a:t>Chernoff</a:t>
            </a:r>
            <a:r>
              <a:rPr lang="en-US" sz="2000" dirty="0">
                <a:solidFill>
                  <a:srgbClr val="0070C0"/>
                </a:solidFill>
                <a:latin typeface="+mj-lt"/>
              </a:rPr>
              <a:t>, </a:t>
            </a:r>
            <a:r>
              <a:rPr lang="en-US" sz="2000" dirty="0" err="1">
                <a:solidFill>
                  <a:srgbClr val="0070C0"/>
                </a:solidFill>
                <a:latin typeface="+mj-lt"/>
              </a:rPr>
              <a:t>Guyon</a:t>
            </a:r>
            <a:r>
              <a:rPr lang="en-US" sz="2000" dirty="0">
                <a:solidFill>
                  <a:srgbClr val="0070C0"/>
                </a:solidFill>
                <a:latin typeface="+mj-lt"/>
              </a:rPr>
              <a:t>, </a:t>
            </a:r>
            <a:r>
              <a:rPr lang="en-US" sz="2000" dirty="0" smtClean="0">
                <a:solidFill>
                  <a:srgbClr val="0070C0"/>
                </a:solidFill>
                <a:latin typeface="+mj-lt"/>
              </a:rPr>
              <a:t>Makhoul, Schwartz</a:t>
            </a:r>
            <a:r>
              <a:rPr lang="en-US" sz="2000" dirty="0">
                <a:solidFill>
                  <a:srgbClr val="0070C0"/>
                </a:solidFill>
                <a:latin typeface="+mj-lt"/>
              </a:rPr>
              <a:t>, </a:t>
            </a:r>
            <a:r>
              <a:rPr lang="en-US" sz="2000" dirty="0" err="1" smtClean="0">
                <a:solidFill>
                  <a:srgbClr val="0070C0"/>
                </a:solidFill>
                <a:latin typeface="+mj-lt"/>
              </a:rPr>
              <a:t>Vapnik</a:t>
            </a:r>
            <a:r>
              <a:rPr lang="en-US" sz="2000" dirty="0" smtClean="0">
                <a:solidFill>
                  <a:srgbClr val="0070C0"/>
                </a:solidFill>
                <a:latin typeface="+mj-lt"/>
              </a:rPr>
              <a:t> PAMI 1990)</a:t>
            </a:r>
            <a:endParaRPr lang="en-US" sz="2000" dirty="0">
              <a:solidFill>
                <a:srgbClr val="0070C0"/>
              </a:solidFill>
              <a:latin typeface="+mj-lt"/>
            </a:endParaRPr>
          </a:p>
        </p:txBody>
      </p:sp>
      <p:sp>
        <p:nvSpPr>
          <p:cNvPr id="4" name="Date Placeholder 3"/>
          <p:cNvSpPr>
            <a:spLocks noGrp="1"/>
          </p:cNvSpPr>
          <p:nvPr>
            <p:ph type="dt" sz="half" idx="10"/>
          </p:nvPr>
        </p:nvSpPr>
        <p:spPr>
          <a:xfrm>
            <a:off x="457200" y="6219430"/>
            <a:ext cx="2171700" cy="273844"/>
          </a:xfrm>
          <a:ln>
            <a:noFill/>
          </a:ln>
        </p:spPr>
        <p:txBody>
          <a:bodyPr/>
          <a:lstStyle/>
          <a:p>
            <a:r>
              <a:rPr lang="en-US" sz="1350" smtClean="0">
                <a:solidFill>
                  <a:schemeClr val="tx1"/>
                </a:solidFill>
              </a:rPr>
              <a:t>6/9/2016</a:t>
            </a:r>
            <a:endParaRPr lang="en-US" sz="1350" dirty="0">
              <a:solidFill>
                <a:schemeClr val="tx1"/>
              </a:solidFill>
            </a:endParaRPr>
          </a:p>
        </p:txBody>
      </p:sp>
      <p:sp>
        <p:nvSpPr>
          <p:cNvPr id="6" name="Slide Number Placeholder 5"/>
          <p:cNvSpPr>
            <a:spLocks noGrp="1"/>
          </p:cNvSpPr>
          <p:nvPr>
            <p:ph type="sldNum" sz="quarter" idx="12"/>
          </p:nvPr>
        </p:nvSpPr>
        <p:spPr/>
        <p:txBody>
          <a:bodyPr/>
          <a:lstStyle/>
          <a:p>
            <a:fld id="{D0FA7B46-B235-4938-8CAC-55324B3E19F3}" type="slidenum">
              <a:rPr lang="en-US" smtClean="0"/>
              <a:pPr/>
              <a:t>45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50969747"/>
              </p:ext>
            </p:extLst>
          </p:nvPr>
        </p:nvGraphicFramePr>
        <p:xfrm>
          <a:off x="3637705" y="893368"/>
          <a:ext cx="1230312" cy="992187"/>
        </p:xfrm>
        <a:graphic>
          <a:graphicData uri="http://schemas.openxmlformats.org/presentationml/2006/ole">
            <mc:AlternateContent xmlns:mc="http://schemas.openxmlformats.org/markup-compatibility/2006">
              <mc:Choice xmlns:v="urn:schemas-microsoft-com:vml" Requires="v">
                <p:oleObj spid="_x0000_s1326" name="Equation" r:id="rId4" imgW="520560" imgH="419040" progId="Equation.3">
                  <p:embed/>
                </p:oleObj>
              </mc:Choice>
              <mc:Fallback>
                <p:oleObj name="Equation" r:id="rId4" imgW="520560" imgH="419040" progId="Equation.3">
                  <p:embed/>
                  <p:pic>
                    <p:nvPicPr>
                      <p:cNvPr id="0" name=""/>
                      <p:cNvPicPr>
                        <a:picLocks noChangeAspect="1" noChangeArrowheads="1"/>
                      </p:cNvPicPr>
                      <p:nvPr/>
                    </p:nvPicPr>
                    <p:blipFill>
                      <a:blip r:embed="rId5"/>
                      <a:srcRect/>
                      <a:stretch>
                        <a:fillRect/>
                      </a:stretch>
                    </p:blipFill>
                    <p:spPr bwMode="auto">
                      <a:xfrm>
                        <a:off x="3637705" y="893368"/>
                        <a:ext cx="1230312" cy="992187"/>
                      </a:xfrm>
                      <a:prstGeom prst="rect">
                        <a:avLst/>
                      </a:prstGeom>
                      <a:noFill/>
                      <a:extLst/>
                    </p:spPr>
                  </p:pic>
                </p:oleObj>
              </mc:Fallback>
            </mc:AlternateContent>
          </a:graphicData>
        </a:graphic>
      </p:graphicFrame>
    </p:spTree>
    <p:extLst>
      <p:ext uri="{BB962C8B-B14F-4D97-AF65-F5344CB8AC3E}">
        <p14:creationId xmlns:p14="http://schemas.microsoft.com/office/powerpoint/2010/main" val="178279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0FA7B46-B235-4938-8CAC-55324B3E19F3}" type="slidenum">
              <a:rPr lang="en-US" smtClean="0">
                <a:solidFill>
                  <a:prstClr val="black">
                    <a:tint val="75000"/>
                  </a:prstClr>
                </a:solidFill>
              </a:rPr>
              <a:pPr/>
              <a:t>46</a:t>
            </a:fld>
            <a:endParaRPr lang="en-US">
              <a:solidFill>
                <a:prstClr val="black">
                  <a:tint val="75000"/>
                </a:prstClr>
              </a:solidFill>
            </a:endParaRPr>
          </a:p>
        </p:txBody>
      </p:sp>
      <p:sp>
        <p:nvSpPr>
          <p:cNvPr id="11" name="TextBox 10"/>
          <p:cNvSpPr txBox="1"/>
          <p:nvPr/>
        </p:nvSpPr>
        <p:spPr>
          <a:xfrm>
            <a:off x="50800" y="677090"/>
            <a:ext cx="8763938" cy="2185214"/>
          </a:xfrm>
          <a:prstGeom prst="rect">
            <a:avLst/>
          </a:prstGeom>
          <a:noFill/>
        </p:spPr>
        <p:txBody>
          <a:bodyPr wrap="none" rtlCol="0">
            <a:spAutoFit/>
          </a:bodyPr>
          <a:lstStyle/>
          <a:p>
            <a:r>
              <a:rPr lang="en-US" sz="3200" dirty="0" smtClean="0">
                <a:latin typeface="+mj-lt"/>
              </a:rPr>
              <a:t>McNemar’s test</a:t>
            </a:r>
          </a:p>
          <a:p>
            <a:r>
              <a:rPr lang="en-US" sz="3200" dirty="0" smtClean="0">
                <a:latin typeface="+mj-lt"/>
              </a:rPr>
              <a:t>to compare two classifiers on the</a:t>
            </a:r>
            <a:r>
              <a:rPr lang="en-US" sz="3200" i="1" dirty="0" smtClean="0">
                <a:latin typeface="+mj-lt"/>
              </a:rPr>
              <a:t> same</a:t>
            </a:r>
            <a:r>
              <a:rPr lang="en-US" sz="3200" dirty="0" smtClean="0">
                <a:latin typeface="+mj-lt"/>
              </a:rPr>
              <a:t> data </a:t>
            </a:r>
          </a:p>
          <a:p>
            <a:endParaRPr lang="en-US" sz="2400" dirty="0">
              <a:latin typeface="+mj-lt"/>
            </a:endParaRPr>
          </a:p>
          <a:p>
            <a:r>
              <a:rPr lang="en-US" sz="2400" dirty="0" err="1" smtClean="0">
                <a:latin typeface="+mj-lt"/>
              </a:rPr>
              <a:t>n</a:t>
            </a:r>
            <a:r>
              <a:rPr lang="en-US" sz="2400" baseline="-25000" dirty="0" err="1">
                <a:latin typeface="+mj-lt"/>
              </a:rPr>
              <a:t>1</a:t>
            </a:r>
            <a:r>
              <a:rPr lang="en-US" sz="2400" dirty="0" smtClean="0">
                <a:latin typeface="+mj-lt"/>
              </a:rPr>
              <a:t> is number of errors made by Classifier 1 but not </a:t>
            </a:r>
            <a:r>
              <a:rPr lang="en-US" sz="2400" dirty="0">
                <a:latin typeface="+mj-lt"/>
              </a:rPr>
              <a:t>Classifier </a:t>
            </a:r>
            <a:r>
              <a:rPr lang="en-US" sz="2400" dirty="0" smtClean="0">
                <a:latin typeface="+mj-lt"/>
              </a:rPr>
              <a:t>2</a:t>
            </a:r>
          </a:p>
          <a:p>
            <a:r>
              <a:rPr lang="en-US" sz="2400" dirty="0" err="1" smtClean="0">
                <a:latin typeface="+mj-lt"/>
              </a:rPr>
              <a:t>n</a:t>
            </a:r>
            <a:r>
              <a:rPr lang="en-US" sz="2400" baseline="-25000" dirty="0" err="1">
                <a:latin typeface="+mj-lt"/>
              </a:rPr>
              <a:t>2</a:t>
            </a:r>
            <a:r>
              <a:rPr lang="en-US" sz="2400" dirty="0" smtClean="0">
                <a:latin typeface="+mj-lt"/>
              </a:rPr>
              <a:t> </a:t>
            </a:r>
            <a:r>
              <a:rPr lang="en-US" sz="2400" dirty="0">
                <a:latin typeface="+mj-lt"/>
              </a:rPr>
              <a:t>is </a:t>
            </a:r>
            <a:r>
              <a:rPr lang="en-US" sz="2400" dirty="0" smtClean="0">
                <a:latin typeface="+mj-lt"/>
              </a:rPr>
              <a:t>number </a:t>
            </a:r>
            <a:r>
              <a:rPr lang="en-US" sz="2400" dirty="0">
                <a:latin typeface="+mj-lt"/>
              </a:rPr>
              <a:t>of errors made by </a:t>
            </a:r>
            <a:r>
              <a:rPr lang="en-US" sz="2400" dirty="0" smtClean="0">
                <a:latin typeface="+mj-lt"/>
              </a:rPr>
              <a:t>Classifier </a:t>
            </a:r>
            <a:r>
              <a:rPr lang="en-US" sz="2400" dirty="0">
                <a:latin typeface="+mj-lt"/>
              </a:rPr>
              <a:t>2</a:t>
            </a:r>
            <a:r>
              <a:rPr lang="en-US" sz="2400" dirty="0" smtClean="0">
                <a:latin typeface="+mj-lt"/>
              </a:rPr>
              <a:t> </a:t>
            </a:r>
            <a:r>
              <a:rPr lang="en-US" sz="2400" dirty="0">
                <a:latin typeface="+mj-lt"/>
              </a:rPr>
              <a:t>but not Classifier 1</a:t>
            </a:r>
          </a:p>
        </p:txBody>
      </p:sp>
      <p:sp>
        <p:nvSpPr>
          <p:cNvPr id="12" name="Rectangle 11"/>
          <p:cNvSpPr/>
          <p:nvPr/>
        </p:nvSpPr>
        <p:spPr>
          <a:xfrm>
            <a:off x="457200" y="4043358"/>
            <a:ext cx="8521700" cy="2431435"/>
          </a:xfrm>
          <a:prstGeom prst="rect">
            <a:avLst/>
          </a:prstGeom>
        </p:spPr>
        <p:txBody>
          <a:bodyPr wrap="square">
            <a:spAutoFit/>
          </a:bodyPr>
          <a:lstStyle/>
          <a:p>
            <a:r>
              <a:rPr lang="en-US" sz="2400" dirty="0">
                <a:latin typeface="CMR10"/>
              </a:rPr>
              <a:t>The test statistic </a:t>
            </a:r>
            <a:r>
              <a:rPr lang="en-US" sz="2400" dirty="0" err="1">
                <a:latin typeface="CMMI10"/>
              </a:rPr>
              <a:t>Z</a:t>
            </a:r>
            <a:r>
              <a:rPr lang="en-US" sz="2400" baseline="30000" dirty="0" err="1">
                <a:latin typeface="CMR7"/>
              </a:rPr>
              <a:t>2</a:t>
            </a:r>
            <a:r>
              <a:rPr lang="en-US" sz="2400" dirty="0">
                <a:latin typeface="CMR7"/>
              </a:rPr>
              <a:t> </a:t>
            </a:r>
            <a:r>
              <a:rPr lang="en-US" sz="2400" dirty="0">
                <a:latin typeface="CMTI10"/>
              </a:rPr>
              <a:t>approximately </a:t>
            </a:r>
            <a:r>
              <a:rPr lang="en-US" sz="2400" dirty="0">
                <a:latin typeface="CMR10"/>
              </a:rPr>
              <a:t>follows the </a:t>
            </a:r>
            <a:r>
              <a:rPr lang="en-US" sz="2400" dirty="0" smtClean="0">
                <a:latin typeface="CMR10"/>
                <a:sym typeface="Symbol" panose="05050102010706020507" pitchFamily="18" charset="2"/>
              </a:rPr>
              <a:t></a:t>
            </a:r>
            <a:r>
              <a:rPr lang="en-US" sz="2400" dirty="0" smtClean="0">
                <a:latin typeface="CMR7"/>
              </a:rPr>
              <a:t>2 </a:t>
            </a:r>
            <a:r>
              <a:rPr lang="en-US" sz="2400" dirty="0" smtClean="0">
                <a:latin typeface="CMR10"/>
              </a:rPr>
              <a:t>distribution </a:t>
            </a:r>
            <a:r>
              <a:rPr lang="en-US" sz="2400" dirty="0">
                <a:latin typeface="CMR10"/>
              </a:rPr>
              <a:t>with one degree of freedom</a:t>
            </a:r>
            <a:r>
              <a:rPr lang="en-US" sz="2400" dirty="0" smtClean="0">
                <a:latin typeface="CMR10"/>
              </a:rPr>
              <a:t>.</a:t>
            </a:r>
          </a:p>
          <a:p>
            <a:r>
              <a:rPr lang="en-US" sz="2400" dirty="0"/>
              <a:t>The test value </a:t>
            </a:r>
            <a:r>
              <a:rPr lang="en-US" sz="2400" dirty="0" err="1"/>
              <a:t>Z</a:t>
            </a:r>
            <a:r>
              <a:rPr lang="en-US" sz="2400" baseline="30000" dirty="0" err="1"/>
              <a:t>2</a:t>
            </a:r>
            <a:r>
              <a:rPr lang="en-US" sz="2400" dirty="0"/>
              <a:t> corresponding </a:t>
            </a:r>
            <a:r>
              <a:rPr lang="en-US" sz="2400" dirty="0" smtClean="0"/>
              <a:t>to </a:t>
            </a:r>
            <a:r>
              <a:rPr lang="en-US" sz="2400" dirty="0"/>
              <a:t>95% </a:t>
            </a:r>
            <a:r>
              <a:rPr lang="en-US" sz="2400" dirty="0" smtClean="0"/>
              <a:t>confidence </a:t>
            </a:r>
            <a:r>
              <a:rPr lang="en-US" sz="2400" dirty="0"/>
              <a:t>is 3.84</a:t>
            </a:r>
            <a:r>
              <a:rPr lang="en-US" sz="2400" dirty="0" smtClean="0"/>
              <a:t>.</a:t>
            </a:r>
          </a:p>
          <a:p>
            <a:endParaRPr lang="en-US" sz="2400" dirty="0" smtClean="0"/>
          </a:p>
          <a:p>
            <a:r>
              <a:rPr lang="en-US" sz="2400" dirty="0"/>
              <a:t>	</a:t>
            </a:r>
            <a:r>
              <a:rPr lang="en-US" sz="2800" dirty="0" smtClean="0">
                <a:solidFill>
                  <a:srgbClr val="0070C0"/>
                </a:solidFill>
              </a:rPr>
              <a:t>Examples:</a:t>
            </a:r>
            <a:r>
              <a:rPr lang="en-US" sz="2800" dirty="0" smtClean="0"/>
              <a:t> </a:t>
            </a:r>
            <a:r>
              <a:rPr lang="en-US" sz="2800" dirty="0" smtClean="0">
                <a:solidFill>
                  <a:srgbClr val="0070C0"/>
                </a:solidFill>
              </a:rPr>
              <a:t>10 vs. 20 </a:t>
            </a:r>
            <a:r>
              <a:rPr lang="en-US" sz="2800" dirty="0" smtClean="0">
                <a:solidFill>
                  <a:srgbClr val="0070C0"/>
                </a:solidFill>
                <a:sym typeface="Wingdings" panose="05000000000000000000" pitchFamily="2" charset="2"/>
              </a:rPr>
              <a:t></a:t>
            </a:r>
            <a:r>
              <a:rPr lang="en-US" sz="2800" dirty="0" smtClean="0">
                <a:solidFill>
                  <a:srgbClr val="0070C0"/>
                </a:solidFill>
              </a:rPr>
              <a:t>fails.	5 vs. 15 </a:t>
            </a:r>
            <a:r>
              <a:rPr lang="en-US" sz="2800" dirty="0" smtClean="0">
                <a:solidFill>
                  <a:srgbClr val="0070C0"/>
                </a:solidFill>
                <a:sym typeface="Wingdings" panose="05000000000000000000" pitchFamily="2" charset="2"/>
              </a:rPr>
              <a:t></a:t>
            </a:r>
            <a:r>
              <a:rPr lang="en-US" sz="2800" dirty="0" smtClean="0">
                <a:solidFill>
                  <a:srgbClr val="0070C0"/>
                </a:solidFill>
              </a:rPr>
              <a:t>passes.</a:t>
            </a:r>
          </a:p>
          <a:p>
            <a:r>
              <a:rPr lang="en-US" sz="2800" dirty="0" smtClean="0">
                <a:solidFill>
                  <a:srgbClr val="0070C0"/>
                </a:solidFill>
              </a:rPr>
              <a:t>		The overall error rates could be anything!</a:t>
            </a:r>
            <a:endParaRPr lang="en-US" sz="2800" dirty="0">
              <a:solidFill>
                <a:srgbClr val="0070C0"/>
              </a:solidFill>
            </a:endParaRPr>
          </a:p>
        </p:txBody>
      </p:sp>
      <p:grpSp>
        <p:nvGrpSpPr>
          <p:cNvPr id="3" name="Group 2"/>
          <p:cNvGrpSpPr/>
          <p:nvPr/>
        </p:nvGrpSpPr>
        <p:grpSpPr>
          <a:xfrm>
            <a:off x="2087024" y="2701524"/>
            <a:ext cx="4004383" cy="1200329"/>
            <a:chOff x="1240717" y="2682069"/>
            <a:chExt cx="4004383" cy="1200329"/>
          </a:xfrm>
        </p:grpSpPr>
        <p:grpSp>
          <p:nvGrpSpPr>
            <p:cNvPr id="10" name="Group 9"/>
            <p:cNvGrpSpPr/>
            <p:nvPr/>
          </p:nvGrpSpPr>
          <p:grpSpPr>
            <a:xfrm>
              <a:off x="1943100" y="2682069"/>
              <a:ext cx="3302000" cy="1200329"/>
              <a:chOff x="1485900" y="1295400"/>
              <a:chExt cx="3302000" cy="1200329"/>
            </a:xfrm>
          </p:grpSpPr>
          <p:sp>
            <p:nvSpPr>
              <p:cNvPr id="7" name="TextBox 6"/>
              <p:cNvSpPr txBox="1"/>
              <p:nvPr/>
            </p:nvSpPr>
            <p:spPr>
              <a:xfrm>
                <a:off x="1485900" y="1295400"/>
                <a:ext cx="2525050" cy="1200329"/>
              </a:xfrm>
              <a:prstGeom prst="rect">
                <a:avLst/>
              </a:prstGeom>
              <a:noFill/>
            </p:spPr>
            <p:txBody>
              <a:bodyPr wrap="none" rtlCol="0">
                <a:spAutoFit/>
              </a:bodyPr>
              <a:lstStyle/>
              <a:p>
                <a:r>
                  <a:rPr lang="en-US" sz="4000" dirty="0" smtClean="0"/>
                  <a:t> </a:t>
                </a:r>
                <a:r>
                  <a:rPr lang="en-US" sz="3200" dirty="0" smtClean="0"/>
                  <a:t>(|</a:t>
                </a:r>
                <a:r>
                  <a:rPr lang="en-US" sz="3200" dirty="0" err="1" smtClean="0"/>
                  <a:t>n</a:t>
                </a:r>
                <a:r>
                  <a:rPr lang="en-US" sz="3200" baseline="-25000" dirty="0" err="1"/>
                  <a:t>1</a:t>
                </a:r>
                <a:r>
                  <a:rPr lang="en-US" sz="3200" dirty="0" smtClean="0"/>
                  <a:t> – </a:t>
                </a:r>
                <a:r>
                  <a:rPr lang="en-US" sz="3200" dirty="0" err="1" smtClean="0"/>
                  <a:t>n</a:t>
                </a:r>
                <a:r>
                  <a:rPr lang="en-US" sz="3200" baseline="-25000" dirty="0" err="1" smtClean="0"/>
                  <a:t>2</a:t>
                </a:r>
                <a:r>
                  <a:rPr lang="en-US" sz="3200" dirty="0" smtClean="0"/>
                  <a:t>| - 1)</a:t>
                </a:r>
                <a:r>
                  <a:rPr lang="en-US" sz="3200" baseline="30000" dirty="0" smtClean="0"/>
                  <a:t>2</a:t>
                </a:r>
                <a:endParaRPr lang="en-US" sz="3200" dirty="0" smtClean="0"/>
              </a:p>
              <a:p>
                <a:r>
                  <a:rPr lang="en-US" sz="3200" dirty="0" smtClean="0"/>
                  <a:t>      (</a:t>
                </a:r>
                <a:r>
                  <a:rPr lang="en-US" sz="3200" dirty="0" err="1" smtClean="0"/>
                  <a:t>n</a:t>
                </a:r>
                <a:r>
                  <a:rPr lang="en-US" sz="3200" baseline="-25000" dirty="0" err="1" smtClean="0"/>
                  <a:t>1</a:t>
                </a:r>
                <a:r>
                  <a:rPr lang="en-US" sz="3200" dirty="0" smtClean="0"/>
                  <a:t> + </a:t>
                </a:r>
                <a:r>
                  <a:rPr lang="en-US" sz="3200" dirty="0" err="1" smtClean="0"/>
                  <a:t>n</a:t>
                </a:r>
                <a:r>
                  <a:rPr lang="en-US" sz="3200" baseline="-25000" dirty="0" err="1" smtClean="0"/>
                  <a:t>2</a:t>
                </a:r>
                <a:r>
                  <a:rPr lang="en-US" sz="3200" dirty="0" smtClean="0"/>
                  <a:t>)</a:t>
                </a:r>
                <a:endParaRPr lang="en-US" sz="3200" dirty="0"/>
              </a:p>
            </p:txBody>
          </p:sp>
          <p:cxnSp>
            <p:nvCxnSpPr>
              <p:cNvPr id="9" name="Straight Connector 8"/>
              <p:cNvCxnSpPr/>
              <p:nvPr/>
            </p:nvCxnSpPr>
            <p:spPr>
              <a:xfrm>
                <a:off x="1803400" y="2070100"/>
                <a:ext cx="2984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240717" y="3033796"/>
              <a:ext cx="870751" cy="584775"/>
            </a:xfrm>
            <a:prstGeom prst="rect">
              <a:avLst/>
            </a:prstGeom>
            <a:noFill/>
          </p:spPr>
          <p:txBody>
            <a:bodyPr wrap="none" rtlCol="0">
              <a:spAutoFit/>
            </a:bodyPr>
            <a:lstStyle/>
            <a:p>
              <a:r>
                <a:rPr lang="en-US" sz="3200" dirty="0" err="1" smtClean="0"/>
                <a:t>Z</a:t>
              </a:r>
              <a:r>
                <a:rPr lang="en-US" sz="3200" baseline="30000" dirty="0" err="1" smtClean="0"/>
                <a:t>2</a:t>
              </a:r>
              <a:r>
                <a:rPr lang="en-US" sz="3200" baseline="30000" dirty="0" smtClean="0"/>
                <a:t> </a:t>
              </a:r>
              <a:r>
                <a:rPr lang="en-US" sz="3200" dirty="0" smtClean="0"/>
                <a:t>=</a:t>
              </a:r>
              <a:endParaRPr lang="en-US" sz="3200" dirty="0"/>
            </a:p>
          </p:txBody>
        </p:sp>
      </p:grpSp>
    </p:spTree>
    <p:extLst>
      <p:ext uri="{BB962C8B-B14F-4D97-AF65-F5344CB8AC3E}">
        <p14:creationId xmlns:p14="http://schemas.microsoft.com/office/powerpoint/2010/main" val="1525887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05788" y="6356352"/>
            <a:ext cx="1600200" cy="273844"/>
          </a:xfrm>
        </p:spPr>
        <p:txBody>
          <a:bodyPr/>
          <a:lstStyle/>
          <a:p>
            <a:r>
              <a:rPr lang="en-US" smtClean="0"/>
              <a:t>6/9/2016</a:t>
            </a:r>
            <a:endParaRPr lang="en-US" dirty="0"/>
          </a:p>
        </p:txBody>
      </p:sp>
      <p:sp>
        <p:nvSpPr>
          <p:cNvPr id="7" name="Slide Number Placeholder 5"/>
          <p:cNvSpPr>
            <a:spLocks noGrp="1"/>
          </p:cNvSpPr>
          <p:nvPr>
            <p:ph type="sldNum" sz="quarter" idx="12"/>
          </p:nvPr>
        </p:nvSpPr>
        <p:spPr>
          <a:xfrm>
            <a:off x="4490936" y="6389725"/>
            <a:ext cx="2133600" cy="365125"/>
          </a:xfrm>
        </p:spPr>
        <p:txBody>
          <a:bodyPr/>
          <a:lstStyle/>
          <a:p>
            <a:fld id="{478ACC7B-283D-4675-8C72-0ECF6F7BFDC2}" type="slidenum">
              <a:rPr lang="en-US"/>
              <a:pPr/>
              <a:t>47</a:t>
            </a:fld>
            <a:endParaRPr lang="en-US" dirty="0"/>
          </a:p>
        </p:txBody>
      </p:sp>
      <p:sp>
        <p:nvSpPr>
          <p:cNvPr id="37890" name="Rectangle 2"/>
          <p:cNvSpPr>
            <a:spLocks noGrp="1" noChangeArrowheads="1"/>
          </p:cNvSpPr>
          <p:nvPr>
            <p:ph type="title"/>
          </p:nvPr>
        </p:nvSpPr>
        <p:spPr>
          <a:xfrm>
            <a:off x="1438218" y="0"/>
            <a:ext cx="6617211" cy="685800"/>
          </a:xfrm>
        </p:spPr>
        <p:txBody>
          <a:bodyPr>
            <a:noAutofit/>
          </a:bodyPr>
          <a:lstStyle/>
          <a:p>
            <a:pPr algn="l"/>
            <a:r>
              <a:rPr lang="en-US" sz="3200" dirty="0"/>
              <a:t>  Reporting classifier “performance</a:t>
            </a:r>
            <a:r>
              <a:rPr lang="en-US" sz="3200" dirty="0" smtClean="0"/>
              <a:t>” </a:t>
            </a:r>
            <a:endParaRPr lang="en-US" sz="3200" dirty="0"/>
          </a:p>
        </p:txBody>
      </p:sp>
      <p:sp>
        <p:nvSpPr>
          <p:cNvPr id="37891" name="Rectangle 3"/>
          <p:cNvSpPr>
            <a:spLocks noGrp="1" noChangeArrowheads="1"/>
          </p:cNvSpPr>
          <p:nvPr>
            <p:ph type="body" idx="1"/>
          </p:nvPr>
        </p:nvSpPr>
        <p:spPr>
          <a:xfrm>
            <a:off x="255930" y="709212"/>
            <a:ext cx="7957226" cy="6023865"/>
          </a:xfrm>
        </p:spPr>
        <p:txBody>
          <a:bodyPr>
            <a:normAutofit fontScale="92500" lnSpcReduction="20000"/>
          </a:bodyPr>
          <a:lstStyle/>
          <a:p>
            <a:pPr marL="0" lvl="1" indent="0">
              <a:lnSpc>
                <a:spcPct val="120000"/>
              </a:lnSpc>
              <a:spcBef>
                <a:spcPts val="450"/>
              </a:spcBef>
              <a:buNone/>
            </a:pPr>
            <a:r>
              <a:rPr lang="en-US" sz="3000" dirty="0" smtClean="0">
                <a:latin typeface="+mj-lt"/>
              </a:rPr>
              <a:t>Two-class </a:t>
            </a:r>
            <a:r>
              <a:rPr lang="en-US" sz="3000" i="1" dirty="0">
                <a:latin typeface="+mj-lt"/>
              </a:rPr>
              <a:t>Confusion </a:t>
            </a:r>
            <a:r>
              <a:rPr lang="en-US" sz="3000" i="1" dirty="0" smtClean="0">
                <a:latin typeface="+mj-lt"/>
              </a:rPr>
              <a:t>M</a:t>
            </a:r>
            <a:r>
              <a:rPr lang="en-US" sz="3000" i="1" dirty="0">
                <a:latin typeface="+mj-lt"/>
              </a:rPr>
              <a:t>atrix</a:t>
            </a:r>
            <a:r>
              <a:rPr lang="en-US" sz="3000" dirty="0">
                <a:latin typeface="+mj-lt"/>
              </a:rPr>
              <a:t>: </a:t>
            </a:r>
            <a:r>
              <a:rPr lang="en-US" sz="3000" b="1" dirty="0">
                <a:latin typeface="+mj-lt"/>
              </a:rPr>
              <a:t>  </a:t>
            </a:r>
            <a:endParaRPr lang="en-US" sz="3000" b="1" dirty="0" smtClean="0">
              <a:latin typeface="+mj-lt"/>
            </a:endParaRPr>
          </a:p>
          <a:p>
            <a:pPr marL="0" lvl="1" indent="0">
              <a:lnSpc>
                <a:spcPct val="130000"/>
              </a:lnSpc>
              <a:spcBef>
                <a:spcPts val="450"/>
              </a:spcBef>
              <a:buNone/>
            </a:pPr>
            <a:r>
              <a:rPr lang="en-US" sz="2600" i="1" dirty="0" smtClean="0">
                <a:latin typeface="+mj-lt"/>
              </a:rPr>
              <a:t>5 independent values!  </a:t>
            </a:r>
          </a:p>
          <a:p>
            <a:pPr marL="0" indent="0">
              <a:lnSpc>
                <a:spcPct val="130000"/>
              </a:lnSpc>
              <a:spcBef>
                <a:spcPts val="450"/>
              </a:spcBef>
              <a:buNone/>
            </a:pPr>
            <a:r>
              <a:rPr lang="en-US" sz="2600" dirty="0" smtClean="0">
                <a:latin typeface="+mj-lt"/>
              </a:rPr>
              <a:t>Correct + Error + Reject = 1</a:t>
            </a:r>
            <a:endParaRPr lang="en-US" sz="2600" dirty="0">
              <a:latin typeface="+mj-lt"/>
            </a:endParaRPr>
          </a:p>
          <a:p>
            <a:pPr marL="0" lvl="1" indent="0">
              <a:lnSpc>
                <a:spcPct val="130000"/>
              </a:lnSpc>
              <a:spcBef>
                <a:spcPts val="450"/>
              </a:spcBef>
              <a:buNone/>
            </a:pPr>
            <a:r>
              <a:rPr lang="en-US" sz="2600" dirty="0" smtClean="0">
                <a:solidFill>
                  <a:schemeClr val="accent3">
                    <a:lumMod val="75000"/>
                  </a:schemeClr>
                </a:solidFill>
                <a:latin typeface="+mj-lt"/>
              </a:rPr>
              <a:t>Recognition Rate (Correct / Total)</a:t>
            </a:r>
            <a:endParaRPr lang="en-US" sz="2600" dirty="0">
              <a:solidFill>
                <a:schemeClr val="accent3">
                  <a:lumMod val="75000"/>
                </a:schemeClr>
              </a:solidFill>
              <a:latin typeface="+mj-lt"/>
            </a:endParaRPr>
          </a:p>
          <a:p>
            <a:pPr marL="0" lvl="1" indent="0">
              <a:lnSpc>
                <a:spcPct val="130000"/>
              </a:lnSpc>
              <a:spcBef>
                <a:spcPts val="450"/>
              </a:spcBef>
              <a:buNone/>
            </a:pPr>
            <a:r>
              <a:rPr lang="en-US" sz="2600" dirty="0" smtClean="0">
                <a:solidFill>
                  <a:srgbClr val="CC0099"/>
                </a:solidFill>
                <a:latin typeface="+mj-lt"/>
              </a:rPr>
              <a:t>Sensitivity &amp; Specificity  (Selectivity ?)</a:t>
            </a:r>
            <a:endParaRPr lang="en-US" sz="2600" b="1" dirty="0" smtClean="0">
              <a:solidFill>
                <a:srgbClr val="FF3300"/>
              </a:solidFill>
              <a:latin typeface="+mj-lt"/>
            </a:endParaRPr>
          </a:p>
          <a:p>
            <a:pPr marL="0" lvl="1" indent="0">
              <a:lnSpc>
                <a:spcPct val="130000"/>
              </a:lnSpc>
              <a:spcBef>
                <a:spcPts val="450"/>
              </a:spcBef>
              <a:buNone/>
            </a:pPr>
            <a:r>
              <a:rPr lang="en-US" sz="2600" dirty="0" smtClean="0">
                <a:solidFill>
                  <a:schemeClr val="tx2"/>
                </a:solidFill>
                <a:latin typeface="+mj-lt"/>
              </a:rPr>
              <a:t>Type I &amp;Type </a:t>
            </a:r>
            <a:r>
              <a:rPr lang="en-US" sz="2600" dirty="0">
                <a:solidFill>
                  <a:schemeClr val="tx2"/>
                </a:solidFill>
                <a:latin typeface="+mj-lt"/>
              </a:rPr>
              <a:t>II </a:t>
            </a:r>
            <a:r>
              <a:rPr lang="en-US" sz="2600" dirty="0" smtClean="0">
                <a:solidFill>
                  <a:schemeClr val="tx2"/>
                </a:solidFill>
                <a:latin typeface="+mj-lt"/>
              </a:rPr>
              <a:t>error</a:t>
            </a:r>
            <a:endParaRPr lang="en-US" sz="2600" dirty="0">
              <a:solidFill>
                <a:schemeClr val="tx2"/>
              </a:solidFill>
              <a:latin typeface="+mj-lt"/>
            </a:endParaRPr>
          </a:p>
          <a:p>
            <a:pPr marL="0" lvl="1" indent="0">
              <a:lnSpc>
                <a:spcPct val="130000"/>
              </a:lnSpc>
              <a:spcBef>
                <a:spcPts val="450"/>
              </a:spcBef>
              <a:buNone/>
            </a:pPr>
            <a:r>
              <a:rPr lang="en-US" sz="2600" dirty="0">
                <a:solidFill>
                  <a:schemeClr val="folHlink"/>
                </a:solidFill>
                <a:latin typeface="+mj-lt"/>
              </a:rPr>
              <a:t>False </a:t>
            </a:r>
            <a:r>
              <a:rPr lang="en-US" sz="2600" dirty="0" smtClean="0">
                <a:solidFill>
                  <a:schemeClr val="folHlink"/>
                </a:solidFill>
                <a:latin typeface="+mj-lt"/>
              </a:rPr>
              <a:t>Alarm &amp; </a:t>
            </a:r>
            <a:r>
              <a:rPr lang="en-US" sz="2600" dirty="0">
                <a:solidFill>
                  <a:schemeClr val="folHlink"/>
                </a:solidFill>
                <a:latin typeface="+mj-lt"/>
              </a:rPr>
              <a:t>Miss</a:t>
            </a:r>
          </a:p>
          <a:p>
            <a:pPr marL="0" lvl="1" indent="0">
              <a:lnSpc>
                <a:spcPct val="130000"/>
              </a:lnSpc>
              <a:spcBef>
                <a:spcPts val="450"/>
              </a:spcBef>
              <a:buNone/>
            </a:pPr>
            <a:r>
              <a:rPr lang="en-US" sz="2600" dirty="0">
                <a:solidFill>
                  <a:srgbClr val="CC0099"/>
                </a:solidFill>
              </a:rPr>
              <a:t>Errors of Omission &amp; Commission</a:t>
            </a:r>
          </a:p>
          <a:p>
            <a:pPr marL="0" lvl="1" indent="0">
              <a:lnSpc>
                <a:spcPct val="130000"/>
              </a:lnSpc>
              <a:spcBef>
                <a:spcPts val="450"/>
              </a:spcBef>
              <a:buNone/>
            </a:pPr>
            <a:r>
              <a:rPr lang="en-US" sz="2600" dirty="0" smtClean="0">
                <a:solidFill>
                  <a:schemeClr val="tx2">
                    <a:lumMod val="60000"/>
                    <a:lumOff val="40000"/>
                  </a:schemeClr>
                </a:solidFill>
                <a:latin typeface="+mj-lt"/>
              </a:rPr>
              <a:t>True/False Positive &amp; Negative</a:t>
            </a:r>
          </a:p>
          <a:p>
            <a:pPr marL="0" lvl="1" indent="0">
              <a:lnSpc>
                <a:spcPct val="130000"/>
              </a:lnSpc>
              <a:spcBef>
                <a:spcPts val="450"/>
              </a:spcBef>
              <a:buNone/>
            </a:pPr>
            <a:r>
              <a:rPr lang="en-US" sz="2600" dirty="0" smtClean="0">
                <a:solidFill>
                  <a:schemeClr val="tx2">
                    <a:lumMod val="60000"/>
                    <a:lumOff val="40000"/>
                  </a:schemeClr>
                </a:solidFill>
                <a:latin typeface="+mj-lt"/>
              </a:rPr>
              <a:t>	(+ is good in war, bad in medicine)</a:t>
            </a:r>
          </a:p>
          <a:p>
            <a:pPr marL="0" lvl="1" indent="0">
              <a:lnSpc>
                <a:spcPct val="130000"/>
              </a:lnSpc>
              <a:spcBef>
                <a:spcPts val="450"/>
              </a:spcBef>
              <a:buNone/>
            </a:pPr>
            <a:r>
              <a:rPr lang="en-US" sz="2600" dirty="0">
                <a:solidFill>
                  <a:srgbClr val="C0504D"/>
                </a:solidFill>
                <a:latin typeface="Arial"/>
              </a:rPr>
              <a:t>Precision &amp; Recall (F-score/measure)</a:t>
            </a:r>
          </a:p>
          <a:p>
            <a:pPr marL="0" lvl="1" indent="0">
              <a:lnSpc>
                <a:spcPct val="120000"/>
              </a:lnSpc>
              <a:spcBef>
                <a:spcPts val="450"/>
              </a:spcBef>
              <a:buNone/>
            </a:pPr>
            <a:r>
              <a:rPr lang="en-US" sz="3000" i="1" dirty="0" smtClean="0">
                <a:solidFill>
                  <a:srgbClr val="FF0000"/>
                </a:solidFill>
                <a:latin typeface="+mj-lt"/>
              </a:rPr>
              <a:t>Reject-error or ROC  or Precision/Recall curves</a:t>
            </a:r>
            <a:endParaRPr lang="en-US" dirty="0" smtClean="0">
              <a:solidFill>
                <a:srgbClr val="FF0000"/>
              </a:solidFill>
              <a:latin typeface="+mj-lt"/>
            </a:endParaRPr>
          </a:p>
          <a:p>
            <a:pPr lvl="1">
              <a:buFontTx/>
              <a:buNone/>
            </a:pPr>
            <a:r>
              <a:rPr lang="en-US" dirty="0" smtClean="0">
                <a:solidFill>
                  <a:srgbClr val="CC0099"/>
                </a:solidFill>
                <a:latin typeface="+mj-lt"/>
              </a:rPr>
              <a:t>			</a:t>
            </a:r>
            <a:endParaRPr lang="en-US" i="1" dirty="0" smtClean="0">
              <a:latin typeface="+mj-lt"/>
            </a:endParaRPr>
          </a:p>
        </p:txBody>
      </p:sp>
      <p:pic>
        <p:nvPicPr>
          <p:cNvPr id="37893" name="Picture 5" descr="why">
            <a:hlinkClick r:id="rId3"/>
          </p:cNvPr>
          <p:cNvPicPr>
            <a:picLocks noChangeAspect="1" noChangeArrowheads="1"/>
          </p:cNvPicPr>
          <p:nvPr/>
        </p:nvPicPr>
        <p:blipFill>
          <a:blip r:embed="rId4" cstate="print"/>
          <a:srcRect l="32432" t="17297" r="25946" b="8649"/>
          <a:stretch>
            <a:fillRect/>
          </a:stretch>
        </p:blipFill>
        <p:spPr bwMode="auto">
          <a:xfrm>
            <a:off x="8136927" y="3570514"/>
            <a:ext cx="870884" cy="1162181"/>
          </a:xfrm>
          <a:prstGeom prst="rect">
            <a:avLst/>
          </a:prstGeom>
          <a:solidFill>
            <a:srgbClr val="C00000">
              <a:alpha val="58000"/>
            </a:srgbClr>
          </a:solidFill>
        </p:spPr>
      </p:pic>
      <p:graphicFrame>
        <p:nvGraphicFramePr>
          <p:cNvPr id="8" name="Table 7"/>
          <p:cNvGraphicFramePr>
            <a:graphicFrameLocks noGrp="1"/>
          </p:cNvGraphicFramePr>
          <p:nvPr>
            <p:extLst>
              <p:ext uri="{D42A27DB-BD31-4B8C-83A1-F6EECF244321}">
                <p14:modId xmlns:p14="http://schemas.microsoft.com/office/powerpoint/2010/main" val="3898079350"/>
              </p:ext>
            </p:extLst>
          </p:nvPr>
        </p:nvGraphicFramePr>
        <p:xfrm>
          <a:off x="5453743" y="730981"/>
          <a:ext cx="3554068" cy="2001332"/>
        </p:xfrm>
        <a:graphic>
          <a:graphicData uri="http://schemas.openxmlformats.org/drawingml/2006/table">
            <a:tbl>
              <a:tblPr firstRow="1" bandRow="1">
                <a:tableStyleId>{5C22544A-7EE6-4342-B048-85BDC9FD1C3A}</a:tableStyleId>
              </a:tblPr>
              <a:tblGrid>
                <a:gridCol w="855609"/>
                <a:gridCol w="592344"/>
                <a:gridCol w="684487"/>
                <a:gridCol w="568652"/>
                <a:gridCol w="852976"/>
              </a:tblGrid>
              <a:tr h="500333">
                <a:tc>
                  <a:txBody>
                    <a:bodyPr/>
                    <a:lstStyle/>
                    <a:p>
                      <a:r>
                        <a:rPr lang="en-US" sz="1500" b="1" dirty="0" smtClean="0">
                          <a:latin typeface="+mj-lt"/>
                        </a:rPr>
                        <a:t>N=100</a:t>
                      </a:r>
                      <a:endParaRPr lang="en-US" sz="1500" b="1" dirty="0">
                        <a:latin typeface="+mj-lt"/>
                      </a:endParaRPr>
                    </a:p>
                  </a:txBody>
                  <a:tcPr marL="68580" marR="68580" marT="34290" marB="34290"/>
                </a:tc>
                <a:tc>
                  <a:txBody>
                    <a:bodyPr/>
                    <a:lstStyle/>
                    <a:p>
                      <a:endParaRPr lang="en-US" sz="1500" b="0">
                        <a:latin typeface="+mj-lt"/>
                      </a:endParaRPr>
                    </a:p>
                  </a:txBody>
                  <a:tcPr marL="68580" marR="68580" marT="34290" marB="34290"/>
                </a:tc>
                <a:tc gridSpan="3">
                  <a:txBody>
                    <a:bodyPr/>
                    <a:lstStyle/>
                    <a:p>
                      <a:pPr algn="ctr"/>
                      <a:r>
                        <a:rPr lang="en-US" sz="1500" b="1" dirty="0" smtClean="0">
                          <a:latin typeface="+mj-lt"/>
                        </a:rPr>
                        <a:t>Classified</a:t>
                      </a:r>
                      <a:endParaRPr lang="en-US" sz="1500" b="1" dirty="0">
                        <a:latin typeface="+mj-lt"/>
                      </a:endParaRPr>
                    </a:p>
                  </a:txBody>
                  <a:tcPr marL="68580" marR="68580" marT="34290" marB="34290"/>
                </a:tc>
                <a:tc hMerge="1">
                  <a:txBody>
                    <a:bodyPr/>
                    <a:lstStyle/>
                    <a:p>
                      <a:endParaRPr lang="en-US" dirty="0"/>
                    </a:p>
                  </a:txBody>
                  <a:tcPr/>
                </a:tc>
                <a:tc hMerge="1">
                  <a:txBody>
                    <a:bodyPr/>
                    <a:lstStyle/>
                    <a:p>
                      <a:endParaRPr lang="en-US" dirty="0"/>
                    </a:p>
                  </a:txBody>
                  <a:tcPr/>
                </a:tc>
              </a:tr>
              <a:tr h="500333">
                <a:tc rowSpan="3">
                  <a:txBody>
                    <a:bodyPr/>
                    <a:lstStyle/>
                    <a:p>
                      <a:endParaRPr lang="en-US" sz="1500" dirty="0" smtClean="0">
                        <a:latin typeface="+mj-lt"/>
                      </a:endParaRPr>
                    </a:p>
                    <a:p>
                      <a:r>
                        <a:rPr lang="en-US" sz="1500" b="1" dirty="0" smtClean="0">
                          <a:latin typeface="+mj-lt"/>
                        </a:rPr>
                        <a:t>True</a:t>
                      </a:r>
                      <a:endParaRPr lang="en-US" sz="1500" b="1" dirty="0">
                        <a:latin typeface="+mj-lt"/>
                      </a:endParaRPr>
                    </a:p>
                  </a:txBody>
                  <a:tcPr marL="68580" marR="68580" marT="34290" marB="34290"/>
                </a:tc>
                <a:tc>
                  <a:txBody>
                    <a:bodyPr/>
                    <a:lstStyle/>
                    <a:p>
                      <a:pPr algn="ctr"/>
                      <a:endParaRPr lang="en-US" sz="1500">
                        <a:latin typeface="+mj-lt"/>
                      </a:endParaRPr>
                    </a:p>
                  </a:txBody>
                  <a:tcPr marL="68580" marR="68580" marT="34290" marB="34290"/>
                </a:tc>
                <a:tc>
                  <a:txBody>
                    <a:bodyPr/>
                    <a:lstStyle/>
                    <a:p>
                      <a:pPr algn="ctr"/>
                      <a:r>
                        <a:rPr lang="en-US" sz="1500" b="1" dirty="0" smtClean="0">
                          <a:latin typeface="+mj-lt"/>
                        </a:rPr>
                        <a:t>A</a:t>
                      </a:r>
                      <a:endParaRPr lang="en-US" sz="1500" b="1" dirty="0">
                        <a:latin typeface="+mj-lt"/>
                      </a:endParaRPr>
                    </a:p>
                  </a:txBody>
                  <a:tcPr marL="68580" marR="68580" marT="34290" marB="34290"/>
                </a:tc>
                <a:tc>
                  <a:txBody>
                    <a:bodyPr/>
                    <a:lstStyle/>
                    <a:p>
                      <a:pPr algn="ctr"/>
                      <a:r>
                        <a:rPr lang="en-US" sz="1500" b="1" smtClean="0">
                          <a:latin typeface="+mj-lt"/>
                        </a:rPr>
                        <a:t>B</a:t>
                      </a:r>
                      <a:endParaRPr lang="en-US" sz="1500" b="1">
                        <a:latin typeface="+mj-lt"/>
                      </a:endParaRPr>
                    </a:p>
                  </a:txBody>
                  <a:tcPr marL="68580" marR="68580" marT="34290" marB="34290"/>
                </a:tc>
                <a:tc>
                  <a:txBody>
                    <a:bodyPr/>
                    <a:lstStyle/>
                    <a:p>
                      <a:pPr algn="ctr"/>
                      <a:r>
                        <a:rPr lang="en-US" sz="1500" b="1" smtClean="0">
                          <a:latin typeface="+mj-lt"/>
                        </a:rPr>
                        <a:t>Reject</a:t>
                      </a:r>
                      <a:endParaRPr lang="en-US" sz="1500" b="1">
                        <a:latin typeface="+mj-lt"/>
                      </a:endParaRPr>
                    </a:p>
                  </a:txBody>
                  <a:tcPr marL="68580" marR="68580" marT="34290" marB="34290"/>
                </a:tc>
              </a:tr>
              <a:tr h="500333">
                <a:tc vMerge="1">
                  <a:txBody>
                    <a:bodyPr/>
                    <a:lstStyle/>
                    <a:p>
                      <a:endParaRPr lang="en-US" dirty="0"/>
                    </a:p>
                  </a:txBody>
                  <a:tcPr/>
                </a:tc>
                <a:tc>
                  <a:txBody>
                    <a:bodyPr/>
                    <a:lstStyle/>
                    <a:p>
                      <a:pPr algn="ctr"/>
                      <a:r>
                        <a:rPr lang="en-US" sz="1500" b="1" smtClean="0">
                          <a:latin typeface="+mj-lt"/>
                        </a:rPr>
                        <a:t>A</a:t>
                      </a:r>
                      <a:endParaRPr lang="en-US" sz="1500" b="1">
                        <a:latin typeface="+mj-lt"/>
                      </a:endParaRPr>
                    </a:p>
                  </a:txBody>
                  <a:tcPr marL="68580" marR="68580" marT="34290" marB="34290"/>
                </a:tc>
                <a:tc>
                  <a:txBody>
                    <a:bodyPr/>
                    <a:lstStyle/>
                    <a:p>
                      <a:pPr algn="ctr"/>
                      <a:r>
                        <a:rPr lang="en-US" sz="1500" i="1" dirty="0" smtClean="0">
                          <a:latin typeface="+mj-lt"/>
                        </a:rPr>
                        <a:t>50</a:t>
                      </a:r>
                      <a:endParaRPr lang="en-US" sz="1500" i="1" dirty="0">
                        <a:latin typeface="+mj-lt"/>
                      </a:endParaRPr>
                    </a:p>
                  </a:txBody>
                  <a:tcPr marL="68580" marR="68580" marT="34290" marB="34290"/>
                </a:tc>
                <a:tc>
                  <a:txBody>
                    <a:bodyPr/>
                    <a:lstStyle/>
                    <a:p>
                      <a:pPr algn="ctr"/>
                      <a:r>
                        <a:rPr lang="en-US" sz="1500" b="1" i="1" dirty="0" smtClean="0">
                          <a:solidFill>
                            <a:srgbClr val="FF3300"/>
                          </a:solidFill>
                          <a:latin typeface="+mj-lt"/>
                        </a:rPr>
                        <a:t>3</a:t>
                      </a:r>
                      <a:endParaRPr lang="en-US" sz="1500" b="1" i="1" dirty="0">
                        <a:solidFill>
                          <a:srgbClr val="FF3300"/>
                        </a:solidFill>
                        <a:latin typeface="+mj-lt"/>
                      </a:endParaRPr>
                    </a:p>
                  </a:txBody>
                  <a:tcPr marL="68580" marR="68580" marT="34290" marB="34290"/>
                </a:tc>
                <a:tc>
                  <a:txBody>
                    <a:bodyPr/>
                    <a:lstStyle/>
                    <a:p>
                      <a:pPr algn="ctr"/>
                      <a:r>
                        <a:rPr lang="en-US" sz="1500" i="1" smtClean="0">
                          <a:latin typeface="+mj-lt"/>
                        </a:rPr>
                        <a:t>7</a:t>
                      </a:r>
                      <a:endParaRPr lang="en-US" sz="1500" i="1">
                        <a:latin typeface="+mj-lt"/>
                      </a:endParaRPr>
                    </a:p>
                  </a:txBody>
                  <a:tcPr marL="68580" marR="68580" marT="34290" marB="34290"/>
                </a:tc>
              </a:tr>
              <a:tr h="500333">
                <a:tc vMerge="1">
                  <a:txBody>
                    <a:bodyPr/>
                    <a:lstStyle/>
                    <a:p>
                      <a:endParaRPr lang="en-US" dirty="0"/>
                    </a:p>
                  </a:txBody>
                  <a:tcPr/>
                </a:tc>
                <a:tc>
                  <a:txBody>
                    <a:bodyPr/>
                    <a:lstStyle/>
                    <a:p>
                      <a:pPr algn="ctr"/>
                      <a:r>
                        <a:rPr lang="en-US" sz="1500" b="1" smtClean="0">
                          <a:latin typeface="+mj-lt"/>
                        </a:rPr>
                        <a:t>B</a:t>
                      </a:r>
                      <a:endParaRPr lang="en-US" sz="1500" b="1">
                        <a:latin typeface="+mj-lt"/>
                      </a:endParaRPr>
                    </a:p>
                  </a:txBody>
                  <a:tcPr marL="68580" marR="68580" marT="34290" marB="34290"/>
                </a:tc>
                <a:tc>
                  <a:txBody>
                    <a:bodyPr/>
                    <a:lstStyle/>
                    <a:p>
                      <a:pPr algn="ctr"/>
                      <a:r>
                        <a:rPr lang="en-US" sz="1500" b="1" i="1" smtClean="0">
                          <a:solidFill>
                            <a:srgbClr val="FF0000"/>
                          </a:solidFill>
                          <a:latin typeface="+mj-lt"/>
                        </a:rPr>
                        <a:t>4</a:t>
                      </a:r>
                      <a:endParaRPr lang="en-US" sz="1500" b="1" i="1">
                        <a:solidFill>
                          <a:srgbClr val="FF0000"/>
                        </a:solidFill>
                        <a:latin typeface="+mj-lt"/>
                      </a:endParaRPr>
                    </a:p>
                  </a:txBody>
                  <a:tcPr marL="68580" marR="68580" marT="34290" marB="34290"/>
                </a:tc>
                <a:tc>
                  <a:txBody>
                    <a:bodyPr/>
                    <a:lstStyle/>
                    <a:p>
                      <a:pPr algn="ctr"/>
                      <a:r>
                        <a:rPr lang="en-US" sz="1500" i="1" smtClean="0">
                          <a:latin typeface="+mj-lt"/>
                        </a:rPr>
                        <a:t>30</a:t>
                      </a:r>
                      <a:endParaRPr lang="en-US" sz="1500" i="1">
                        <a:latin typeface="+mj-lt"/>
                      </a:endParaRPr>
                    </a:p>
                  </a:txBody>
                  <a:tcPr marL="68580" marR="68580" marT="34290" marB="34290"/>
                </a:tc>
                <a:tc>
                  <a:txBody>
                    <a:bodyPr/>
                    <a:lstStyle/>
                    <a:p>
                      <a:pPr algn="ctr"/>
                      <a:r>
                        <a:rPr lang="en-US" sz="1500" i="1" dirty="0" smtClean="0">
                          <a:latin typeface="+mj-lt"/>
                        </a:rPr>
                        <a:t>6</a:t>
                      </a:r>
                      <a:endParaRPr lang="en-US" sz="1500" i="1" dirty="0">
                        <a:latin typeface="+mj-lt"/>
                      </a:endParaRPr>
                    </a:p>
                  </a:txBody>
                  <a:tcPr marL="68580" marR="68580" marT="34290" marB="34290"/>
                </a:tc>
              </a:tr>
            </a:tbl>
          </a:graphicData>
        </a:graphic>
      </p:graphicFrame>
    </p:spTree>
    <p:extLst>
      <p:ext uri="{BB962C8B-B14F-4D97-AF65-F5344CB8AC3E}">
        <p14:creationId xmlns:p14="http://schemas.microsoft.com/office/powerpoint/2010/main" val="1564921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174774" y="192428"/>
            <a:ext cx="8229600" cy="681336"/>
          </a:xfrm>
        </p:spPr>
        <p:txBody>
          <a:bodyPr>
            <a:normAutofit/>
          </a:bodyPr>
          <a:lstStyle/>
          <a:p>
            <a:pPr>
              <a:defRPr/>
            </a:pPr>
            <a:r>
              <a:rPr lang="en-US" altLang="zh-CN" sz="3200" dirty="0" smtClean="0">
                <a:effectLst>
                  <a:outerShdw blurRad="38100" dist="38100" dir="2700000" algn="tl">
                    <a:srgbClr val="C0C0C0"/>
                  </a:outerShdw>
                </a:effectLst>
                <a:ea typeface="宋体" pitchFamily="2" charset="-122"/>
              </a:rPr>
              <a:t>Precision-Recall</a:t>
            </a:r>
            <a:endParaRPr lang="zh-CN" altLang="en-US" sz="3200" dirty="0" smtClean="0">
              <a:effectLst>
                <a:outerShdw blurRad="38100" dist="38100" dir="2700000" algn="tl">
                  <a:srgbClr val="C0C0C0"/>
                </a:outerShdw>
              </a:effectLst>
              <a:ea typeface="宋体" pitchFamily="2" charset="-122"/>
            </a:endParaRPr>
          </a:p>
        </p:txBody>
      </p:sp>
      <p:pic>
        <p:nvPicPr>
          <p:cNvPr id="512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835729" y="873764"/>
            <a:ext cx="5851071" cy="5128955"/>
          </a:xfrm>
          <a:noFill/>
          <a:effectLst>
            <a:outerShdw blurRad="50800" algn="ctr" rotWithShape="0">
              <a:srgbClr val="FFFFFF"/>
            </a:outerShdw>
          </a:effectLst>
        </p:spPr>
      </p:pic>
      <p:sp>
        <p:nvSpPr>
          <p:cNvPr id="5" name="TextBox 4"/>
          <p:cNvSpPr txBox="1"/>
          <p:nvPr/>
        </p:nvSpPr>
        <p:spPr>
          <a:xfrm>
            <a:off x="5896276" y="992464"/>
            <a:ext cx="2508098" cy="461665"/>
          </a:xfrm>
          <a:prstGeom prst="rect">
            <a:avLst/>
          </a:prstGeom>
          <a:solidFill>
            <a:schemeClr val="bg2">
              <a:lumMod val="20000"/>
              <a:lumOff val="80000"/>
            </a:schemeClr>
          </a:solidFill>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zh-CN" sz="2400" dirty="0" smtClean="0">
                <a:latin typeface="+mj-lt"/>
                <a:ea typeface="宋体" panose="02010600030101010101" pitchFamily="2" charset="-122"/>
                <a:cs typeface="Times New Roman" panose="02020603050405020304" pitchFamily="18" charset="0"/>
              </a:rPr>
              <a:t>Operating point</a:t>
            </a:r>
            <a:endParaRPr lang="zh-CN" altLang="en-US" sz="2400" dirty="0">
              <a:latin typeface="+mj-lt"/>
              <a:ea typeface="宋体" panose="02010600030101010101" pitchFamily="2" charset="-122"/>
              <a:cs typeface="Times New Roman" panose="02020603050405020304" pitchFamily="18" charset="0"/>
            </a:endParaRPr>
          </a:p>
        </p:txBody>
      </p:sp>
      <p:sp>
        <p:nvSpPr>
          <p:cNvPr id="6" name="TextBox 5"/>
          <p:cNvSpPr txBox="1"/>
          <p:nvPr/>
        </p:nvSpPr>
        <p:spPr>
          <a:xfrm>
            <a:off x="6372146" y="6006819"/>
            <a:ext cx="1152525" cy="461665"/>
          </a:xfrm>
          <a:prstGeom prst="rect">
            <a:avLst/>
          </a:prstGeom>
          <a:solidFill>
            <a:schemeClr val="bg2">
              <a:lumMod val="20000"/>
              <a:lumOff val="80000"/>
            </a:schemeClr>
          </a:solidFill>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zh-CN" sz="2400" dirty="0">
                <a:latin typeface="Arial" panose="020B0604020202020204" pitchFamily="34" charset="0"/>
                <a:ea typeface="宋体" panose="02010600030101010101" pitchFamily="2" charset="-122"/>
              </a:rPr>
              <a:t>Recall</a:t>
            </a:r>
            <a:endParaRPr lang="zh-CN" altLang="en-US" sz="2400" dirty="0">
              <a:latin typeface="Arial" panose="020B0604020202020204" pitchFamily="34" charset="0"/>
              <a:ea typeface="宋体" panose="02010600030101010101" pitchFamily="2" charset="-122"/>
            </a:endParaRPr>
          </a:p>
        </p:txBody>
      </p:sp>
      <p:sp>
        <p:nvSpPr>
          <p:cNvPr id="7" name="TextBox 6"/>
          <p:cNvSpPr txBox="1"/>
          <p:nvPr/>
        </p:nvSpPr>
        <p:spPr>
          <a:xfrm rot="16200000">
            <a:off x="1549400" y="2952898"/>
            <a:ext cx="1643063" cy="461665"/>
          </a:xfrm>
          <a:prstGeom prst="rect">
            <a:avLst/>
          </a:prstGeom>
          <a:noFill/>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zh-CN" sz="2400" dirty="0" smtClean="0">
                <a:latin typeface="+mj-lt"/>
                <a:ea typeface="宋体" panose="02010600030101010101" pitchFamily="2" charset="-122"/>
                <a:cs typeface="Times New Roman" panose="02020603050405020304" pitchFamily="18" charset="0"/>
              </a:rPr>
              <a:t>Precision</a:t>
            </a:r>
            <a:endParaRPr lang="zh-CN" altLang="en-US" sz="2400" dirty="0">
              <a:latin typeface="+mj-lt"/>
              <a:ea typeface="宋体" panose="02010600030101010101" pitchFamily="2" charset="-122"/>
              <a:cs typeface="Times New Roman" panose="02020603050405020304" pitchFamily="18" charset="0"/>
            </a:endParaRPr>
          </a:p>
        </p:txBody>
      </p:sp>
      <p:graphicFrame>
        <p:nvGraphicFramePr>
          <p:cNvPr id="5122" name="Object 4"/>
          <p:cNvGraphicFramePr>
            <a:graphicFrameLocks noChangeAspect="1"/>
          </p:cNvGraphicFramePr>
          <p:nvPr/>
        </p:nvGraphicFramePr>
        <p:xfrm>
          <a:off x="0" y="4292600"/>
          <a:ext cx="2095500" cy="1924050"/>
        </p:xfrm>
        <a:graphic>
          <a:graphicData uri="http://schemas.openxmlformats.org/presentationml/2006/ole">
            <mc:AlternateContent xmlns:mc="http://schemas.openxmlformats.org/markup-compatibility/2006">
              <mc:Choice xmlns:v="urn:schemas-microsoft-com:vml" Requires="v">
                <p:oleObj spid="_x0000_s15428" name="Equation" r:id="rId5" imgW="927000" imgH="838080" progId="Equation.DSMT4">
                  <p:embed/>
                </p:oleObj>
              </mc:Choice>
              <mc:Fallback>
                <p:oleObj name="Equation" r:id="rId5" imgW="927000" imgH="838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2600"/>
                        <a:ext cx="2095500" cy="192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D0FA7B46-B235-4938-8CAC-55324B3E19F3}"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261297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767698"/>
            <a:ext cx="8784771" cy="5785757"/>
          </a:xfrm>
        </p:spPr>
        <p:txBody>
          <a:bodyPr/>
          <a:lstStyle/>
          <a:p>
            <a:pPr marL="0" indent="0">
              <a:spcBef>
                <a:spcPts val="0"/>
              </a:spcBef>
              <a:spcAft>
                <a:spcPts val="450"/>
              </a:spcAft>
              <a:buNone/>
            </a:pPr>
            <a:r>
              <a:rPr lang="en-US" sz="3200" b="1" dirty="0" smtClean="0">
                <a:solidFill>
                  <a:srgbClr val="C00000"/>
                </a:solidFill>
                <a:latin typeface="Arial" pitchFamily="34" charset="0"/>
                <a:cs typeface="Arial" pitchFamily="34" charset="0"/>
              </a:rPr>
              <a:t>Training on Test Data</a:t>
            </a:r>
          </a:p>
          <a:p>
            <a:pPr marL="0" indent="0">
              <a:spcBef>
                <a:spcPts val="0"/>
              </a:spcBef>
              <a:spcAft>
                <a:spcPts val="450"/>
              </a:spcAft>
              <a:buNone/>
            </a:pPr>
            <a:endParaRPr lang="en-US" sz="2800" b="1" dirty="0" smtClean="0">
              <a:solidFill>
                <a:srgbClr val="C00000"/>
              </a:solidFill>
              <a:latin typeface="Arial" pitchFamily="34" charset="0"/>
              <a:cs typeface="Arial" pitchFamily="34" charset="0"/>
            </a:endParaRPr>
          </a:p>
          <a:p>
            <a:pPr marL="0" indent="0">
              <a:spcBef>
                <a:spcPts val="0"/>
              </a:spcBef>
              <a:buNone/>
            </a:pPr>
            <a:r>
              <a:rPr lang="en-US" sz="2800" dirty="0" smtClean="0">
                <a:latin typeface="Arial" pitchFamily="34" charset="0"/>
                <a:cs typeface="Arial" pitchFamily="34" charset="0"/>
              </a:rPr>
              <a:t>Blatant:</a:t>
            </a:r>
            <a:r>
              <a:rPr lang="en-US" sz="2800" dirty="0">
                <a:latin typeface="Arial" pitchFamily="34" charset="0"/>
                <a:cs typeface="Arial" pitchFamily="34" charset="0"/>
              </a:rPr>
              <a:t>		e.g. estimating language model from a</a:t>
            </a:r>
            <a:br>
              <a:rPr lang="en-US" sz="2800" dirty="0">
                <a:latin typeface="Arial" pitchFamily="34" charset="0"/>
                <a:cs typeface="Arial" pitchFamily="34" charset="0"/>
              </a:rPr>
            </a:br>
            <a:r>
              <a:rPr lang="en-US" sz="2800" dirty="0">
                <a:latin typeface="Arial" pitchFamily="34" charset="0"/>
                <a:cs typeface="Arial" pitchFamily="34" charset="0"/>
              </a:rPr>
              <a:t>			</a:t>
            </a:r>
            <a:r>
              <a:rPr lang="en-US" sz="2800" i="1" dirty="0" smtClean="0">
                <a:latin typeface="Arial" pitchFamily="34" charset="0"/>
                <a:cs typeface="Arial" pitchFamily="34" charset="0"/>
              </a:rPr>
              <a:t>transcript</a:t>
            </a:r>
            <a:r>
              <a:rPr lang="en-US" sz="2800" dirty="0" smtClean="0">
                <a:latin typeface="Arial" pitchFamily="34" charset="0"/>
                <a:cs typeface="Arial" pitchFamily="34" charset="0"/>
              </a:rPr>
              <a:t> </a:t>
            </a:r>
            <a:r>
              <a:rPr lang="en-US" sz="2800" dirty="0">
                <a:latin typeface="Arial" pitchFamily="34" charset="0"/>
                <a:cs typeface="Arial" pitchFamily="34" charset="0"/>
              </a:rPr>
              <a:t>of the test data </a:t>
            </a:r>
            <a:r>
              <a:rPr lang="en-US" sz="2800" dirty="0" smtClean="0">
                <a:latin typeface="Arial" pitchFamily="34" charset="0"/>
                <a:cs typeface="Arial" pitchFamily="34" charset="0"/>
              </a:rPr>
              <a:t>or </a:t>
            </a:r>
            <a:r>
              <a:rPr lang="en-US" sz="2800" dirty="0">
                <a:latin typeface="Arial" pitchFamily="34" charset="0"/>
                <a:cs typeface="Arial" pitchFamily="34" charset="0"/>
              </a:rPr>
              <a:t>increasing </a:t>
            </a:r>
            <a:r>
              <a:rPr lang="en-US" sz="2800" dirty="0" smtClean="0">
                <a:latin typeface="Arial" pitchFamily="34" charset="0"/>
                <a:cs typeface="Arial" pitchFamily="34" charset="0"/>
              </a:rPr>
              <a:t>				</a:t>
            </a:r>
            <a:r>
              <a:rPr lang="en-US" sz="2800" i="1" dirty="0" smtClean="0">
                <a:latin typeface="Arial" pitchFamily="34" charset="0"/>
                <a:cs typeface="Arial" pitchFamily="34" charset="0"/>
              </a:rPr>
              <a:t>P</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q</a:t>
            </a:r>
            <a:r>
              <a:rPr lang="en-US" sz="2800" dirty="0" smtClean="0">
                <a:latin typeface="Arial" pitchFamily="34" charset="0"/>
                <a:cs typeface="Arial" pitchFamily="34" charset="0"/>
              </a:rPr>
              <a:t> </a:t>
            </a:r>
            <a:r>
              <a:rPr lang="en-US" sz="2800" dirty="0">
                <a:latin typeface="Arial" pitchFamily="34" charset="0"/>
                <a:cs typeface="Arial" pitchFamily="34" charset="0"/>
              </a:rPr>
              <a:t>_) after </a:t>
            </a:r>
            <a:r>
              <a:rPr lang="en-US" sz="2800" dirty="0" smtClean="0">
                <a:latin typeface="Arial" pitchFamily="34" charset="0"/>
                <a:cs typeface="Arial" pitchFamily="34" charset="0"/>
              </a:rPr>
              <a:t>finding 11 </a:t>
            </a:r>
            <a:r>
              <a:rPr lang="en-US" sz="2800" dirty="0">
                <a:latin typeface="Arial" pitchFamily="34" charset="0"/>
                <a:cs typeface="Arial" pitchFamily="34" charset="0"/>
              </a:rPr>
              <a:t>occurrences of </a:t>
            </a:r>
            <a:r>
              <a:rPr lang="en-US" sz="2800" dirty="0" smtClean="0">
                <a:latin typeface="Arial" pitchFamily="34" charset="0"/>
                <a:cs typeface="Arial" pitchFamily="34" charset="0"/>
              </a:rPr>
              <a:t>				</a:t>
            </a:r>
            <a:r>
              <a:rPr lang="en-US" sz="2800" b="1" i="1" dirty="0" smtClean="0">
                <a:cs typeface="Arial" pitchFamily="34" charset="0"/>
              </a:rPr>
              <a:t>Iraq</a:t>
            </a:r>
            <a:r>
              <a:rPr lang="en-US" sz="2800" dirty="0" smtClean="0">
                <a:latin typeface="Arial" pitchFamily="34" charset="0"/>
                <a:cs typeface="Arial" pitchFamily="34" charset="0"/>
              </a:rPr>
              <a:t>	in </a:t>
            </a:r>
            <a:r>
              <a:rPr lang="en-US" sz="2800" dirty="0">
                <a:latin typeface="Arial" pitchFamily="34" charset="0"/>
                <a:cs typeface="Arial" pitchFamily="34" charset="0"/>
              </a:rPr>
              <a:t>the test </a:t>
            </a:r>
            <a:r>
              <a:rPr lang="en-US" sz="2800" dirty="0" smtClean="0">
                <a:latin typeface="Arial" pitchFamily="34" charset="0"/>
                <a:cs typeface="Arial" pitchFamily="34" charset="0"/>
              </a:rPr>
              <a:t>data.</a:t>
            </a:r>
            <a:endParaRPr lang="en-US" sz="2800" dirty="0">
              <a:latin typeface="Arial" pitchFamily="34" charset="0"/>
              <a:cs typeface="Arial" pitchFamily="34" charset="0"/>
            </a:endParaRPr>
          </a:p>
          <a:p>
            <a:pPr marL="0" indent="0">
              <a:spcBef>
                <a:spcPts val="0"/>
              </a:spcBef>
              <a:buNone/>
            </a:pPr>
            <a:endParaRPr lang="en-US" sz="800" dirty="0">
              <a:latin typeface="Arial" pitchFamily="34" charset="0"/>
              <a:cs typeface="Arial" pitchFamily="34" charset="0"/>
            </a:endParaRPr>
          </a:p>
          <a:p>
            <a:pPr marL="0" indent="0">
              <a:spcBef>
                <a:spcPts val="0"/>
              </a:spcBef>
              <a:buNone/>
            </a:pPr>
            <a:endParaRPr lang="en-US" sz="800" dirty="0">
              <a:latin typeface="Arial" pitchFamily="34" charset="0"/>
              <a:cs typeface="Arial" pitchFamily="34" charset="0"/>
            </a:endParaRPr>
          </a:p>
          <a:p>
            <a:pPr marL="0" indent="0">
              <a:spcBef>
                <a:spcPts val="0"/>
              </a:spcBef>
              <a:buNone/>
            </a:pPr>
            <a:r>
              <a:rPr lang="en-US" sz="2800" dirty="0" smtClean="0">
                <a:latin typeface="Arial" pitchFamily="34" charset="0"/>
                <a:cs typeface="Arial" pitchFamily="34" charset="0"/>
              </a:rPr>
              <a:t>Common:</a:t>
            </a:r>
            <a:r>
              <a:rPr lang="en-US" sz="2800" dirty="0">
                <a:latin typeface="Arial" pitchFamily="34" charset="0"/>
                <a:cs typeface="Arial" pitchFamily="34" charset="0"/>
              </a:rPr>
              <a:t>	</a:t>
            </a:r>
            <a:r>
              <a:rPr lang="en-US" sz="2800" dirty="0" smtClean="0">
                <a:latin typeface="Arial" pitchFamily="34" charset="0"/>
                <a:cs typeface="Arial" pitchFamily="34" charset="0"/>
              </a:rPr>
              <a:t>Reporting only the best result, e.g. 				after trying several values of K in </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i="1" dirty="0" smtClean="0">
                <a:latin typeface="Arial" pitchFamily="34" charset="0"/>
                <a:cs typeface="Arial" pitchFamily="34" charset="0"/>
              </a:rPr>
              <a:t>K-nearest- neighbors</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pPr marL="0" indent="0">
              <a:spcBef>
                <a:spcPts val="0"/>
              </a:spcBef>
              <a:buNone/>
            </a:pPr>
            <a:endParaRPr lang="en-US" sz="2400" i="1" dirty="0">
              <a:latin typeface="Arial" pitchFamily="34" charset="0"/>
              <a:cs typeface="Arial" pitchFamily="34" charset="0"/>
            </a:endParaRPr>
          </a:p>
          <a:p>
            <a:pPr marL="0" indent="0">
              <a:spcBef>
                <a:spcPts val="0"/>
              </a:spcBef>
              <a:buNone/>
            </a:pPr>
            <a:r>
              <a:rPr lang="en-US" sz="2800" dirty="0">
                <a:solidFill>
                  <a:srgbClr val="FF0000"/>
                </a:solidFill>
                <a:latin typeface="Arial" pitchFamily="34" charset="0"/>
                <a:cs typeface="Arial" pitchFamily="34" charset="0"/>
              </a:rPr>
              <a:t>Use a validation </a:t>
            </a:r>
            <a:r>
              <a:rPr lang="en-US" sz="2800" dirty="0" smtClean="0">
                <a:solidFill>
                  <a:srgbClr val="FF0000"/>
                </a:solidFill>
                <a:latin typeface="Arial" pitchFamily="34" charset="0"/>
                <a:cs typeface="Arial" pitchFamily="34" charset="0"/>
              </a:rPr>
              <a:t>set.  </a:t>
            </a:r>
            <a:r>
              <a:rPr lang="en-US" sz="2800" dirty="0">
                <a:solidFill>
                  <a:srgbClr val="FF0000"/>
                </a:solidFill>
                <a:latin typeface="Arial" pitchFamily="34" charset="0"/>
                <a:cs typeface="Arial" pitchFamily="34" charset="0"/>
              </a:rPr>
              <a:t>If you make more than one run on the test set, </a:t>
            </a:r>
            <a:r>
              <a:rPr lang="en-US" sz="2800" dirty="0" smtClean="0">
                <a:solidFill>
                  <a:srgbClr val="FF0000"/>
                </a:solidFill>
                <a:latin typeface="Arial" pitchFamily="34" charset="0"/>
                <a:cs typeface="Arial" pitchFamily="34" charset="0"/>
              </a:rPr>
              <a:t>report </a:t>
            </a:r>
            <a:r>
              <a:rPr lang="en-US" sz="2800" dirty="0">
                <a:solidFill>
                  <a:srgbClr val="FF0000"/>
                </a:solidFill>
                <a:latin typeface="Arial" pitchFamily="34" charset="0"/>
                <a:cs typeface="Arial" pitchFamily="34" charset="0"/>
              </a:rPr>
              <a:t>the </a:t>
            </a:r>
            <a:r>
              <a:rPr lang="en-US" sz="2800" i="1" dirty="0">
                <a:solidFill>
                  <a:srgbClr val="FF0000"/>
                </a:solidFill>
                <a:latin typeface="Arial" pitchFamily="34" charset="0"/>
                <a:cs typeface="Arial" pitchFamily="34" charset="0"/>
              </a:rPr>
              <a:t>maximum</a:t>
            </a:r>
            <a:r>
              <a:rPr lang="en-US" sz="2800" dirty="0">
                <a:solidFill>
                  <a:srgbClr val="FF0000"/>
                </a:solidFill>
                <a:latin typeface="Arial" pitchFamily="34" charset="0"/>
                <a:cs typeface="Arial" pitchFamily="34" charset="0"/>
              </a:rPr>
              <a:t> error!</a:t>
            </a:r>
          </a:p>
          <a:p>
            <a:pPr marL="0" indent="0">
              <a:spcBef>
                <a:spcPts val="0"/>
              </a:spcBef>
              <a:spcAft>
                <a:spcPts val="450"/>
              </a:spcAft>
              <a:buNone/>
            </a:pPr>
            <a:r>
              <a:rPr lang="en-US" sz="2800" i="1" dirty="0">
                <a:latin typeface="Arial" pitchFamily="34" charset="0"/>
                <a:cs typeface="Arial" pitchFamily="34" charset="0"/>
              </a:rPr>
              <a:t>					</a:t>
            </a:r>
            <a:r>
              <a:rPr lang="en-US" sz="1800" i="1" dirty="0">
                <a:latin typeface="Arial" pitchFamily="34" charset="0"/>
                <a:cs typeface="Arial" pitchFamily="34" charset="0"/>
              </a:rPr>
              <a:t> </a:t>
            </a:r>
            <a:endParaRPr lang="en-US" dirty="0">
              <a:latin typeface="+mj-lt"/>
            </a:endParaRPr>
          </a:p>
        </p:txBody>
      </p:sp>
      <p:sp>
        <p:nvSpPr>
          <p:cNvPr id="4" name="Date Placeholder 3"/>
          <p:cNvSpPr>
            <a:spLocks noGrp="1"/>
          </p:cNvSpPr>
          <p:nvPr>
            <p:ph type="dt" sz="half" idx="10"/>
          </p:nvPr>
        </p:nvSpPr>
        <p:spPr/>
        <p:txBody>
          <a:bodyPr/>
          <a:lstStyle/>
          <a:p>
            <a:r>
              <a:rPr lang="en-US" dirty="0" smtClean="0"/>
              <a:t>6/9/2016</a:t>
            </a:r>
            <a:endParaRPr lang="en-US" dirty="0"/>
          </a:p>
        </p:txBody>
      </p:sp>
      <p:sp>
        <p:nvSpPr>
          <p:cNvPr id="6" name="Slide Number Placeholder 5"/>
          <p:cNvSpPr>
            <a:spLocks noGrp="1"/>
          </p:cNvSpPr>
          <p:nvPr>
            <p:ph type="sldNum" sz="quarter" idx="12"/>
          </p:nvPr>
        </p:nvSpPr>
        <p:spPr/>
        <p:txBody>
          <a:bodyPr/>
          <a:lstStyle/>
          <a:p>
            <a:fld id="{D0FA7B46-B235-4938-8CAC-55324B3E19F3}" type="slidenum">
              <a:rPr lang="en-US" smtClean="0"/>
              <a:pPr/>
              <a:t>49</a:t>
            </a:fld>
            <a:endParaRPr lang="en-US" dirty="0"/>
          </a:p>
        </p:txBody>
      </p:sp>
      <p:pic>
        <p:nvPicPr>
          <p:cNvPr id="2" name="Picture 1"/>
          <p:cNvPicPr>
            <a:picLocks noChangeAspect="1"/>
          </p:cNvPicPr>
          <p:nvPr/>
        </p:nvPicPr>
        <p:blipFill>
          <a:blip r:embed="rId3"/>
          <a:stretch>
            <a:fillRect/>
          </a:stretch>
        </p:blipFill>
        <p:spPr>
          <a:xfrm>
            <a:off x="6757438" y="97971"/>
            <a:ext cx="1559249" cy="1534886"/>
          </a:xfrm>
          <a:prstGeom prst="rect">
            <a:avLst/>
          </a:prstGeom>
        </p:spPr>
      </p:pic>
    </p:spTree>
    <p:extLst>
      <p:ext uri="{BB962C8B-B14F-4D97-AF65-F5344CB8AC3E}">
        <p14:creationId xmlns:p14="http://schemas.microsoft.com/office/powerpoint/2010/main" val="2561173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82" y="597324"/>
            <a:ext cx="8890000" cy="3908762"/>
          </a:xfrm>
          <a:prstGeom prst="rect">
            <a:avLst/>
          </a:prstGeom>
          <a:noFill/>
        </p:spPr>
        <p:txBody>
          <a:bodyPr wrap="square" rtlCol="0">
            <a:spAutoFit/>
          </a:bodyPr>
          <a:lstStyle/>
          <a:p>
            <a:pPr algn="ctr"/>
            <a:r>
              <a:rPr lang="en-US" sz="3600" dirty="0" smtClean="0"/>
              <a:t> </a:t>
            </a:r>
            <a:r>
              <a:rPr lang="en-US" sz="3600" dirty="0" smtClean="0">
                <a:solidFill>
                  <a:srgbClr val="00B0F0"/>
                </a:solidFill>
              </a:rPr>
              <a:t>Machine Learning</a:t>
            </a:r>
            <a:r>
              <a:rPr lang="en-US" sz="3600" dirty="0" smtClean="0"/>
              <a:t>   vs.   </a:t>
            </a:r>
            <a:r>
              <a:rPr lang="en-US" sz="3600" dirty="0" smtClean="0">
                <a:solidFill>
                  <a:srgbClr val="00B050"/>
                </a:solidFill>
              </a:rPr>
              <a:t>Pattern Recognition</a:t>
            </a:r>
          </a:p>
          <a:p>
            <a:pPr algn="ctr"/>
            <a:r>
              <a:rPr lang="en-US" sz="3600" dirty="0" smtClean="0">
                <a:solidFill>
                  <a:srgbClr val="00B050"/>
                </a:solidFill>
              </a:rPr>
              <a:t> </a:t>
            </a:r>
          </a:p>
          <a:p>
            <a:r>
              <a:rPr lang="en-US" sz="2800" dirty="0" smtClean="0">
                <a:solidFill>
                  <a:srgbClr val="00B0F0"/>
                </a:solidFill>
              </a:rPr>
              <a:t>emphasis </a:t>
            </a:r>
            <a:r>
              <a:rPr lang="en-US" sz="2800" dirty="0">
                <a:solidFill>
                  <a:srgbClr val="00B0F0"/>
                </a:solidFill>
              </a:rPr>
              <a:t>on learning 		</a:t>
            </a:r>
            <a:r>
              <a:rPr lang="en-US" sz="2800" dirty="0">
                <a:solidFill>
                  <a:srgbClr val="00B050"/>
                </a:solidFill>
              </a:rPr>
              <a:t>emphasis on classification</a:t>
            </a:r>
          </a:p>
          <a:p>
            <a:r>
              <a:rPr lang="en-US" sz="2800" dirty="0">
                <a:solidFill>
                  <a:srgbClr val="00B0F0"/>
                </a:solidFill>
              </a:rPr>
              <a:t>middle-aged	 (b. 1959)</a:t>
            </a:r>
            <a:r>
              <a:rPr lang="en-US" sz="2800" dirty="0" smtClean="0"/>
              <a:t>		</a:t>
            </a:r>
            <a:r>
              <a:rPr lang="en-US" sz="2800" dirty="0">
                <a:solidFill>
                  <a:srgbClr val="00B050"/>
                </a:solidFill>
              </a:rPr>
              <a:t>elderly </a:t>
            </a:r>
            <a:r>
              <a:rPr lang="en-US" sz="2800" dirty="0" smtClean="0">
                <a:solidFill>
                  <a:srgbClr val="00B050"/>
                </a:solidFill>
              </a:rPr>
              <a:t>(b. ~ 1935) </a:t>
            </a:r>
          </a:p>
          <a:p>
            <a:r>
              <a:rPr lang="en-US" sz="2800" dirty="0">
                <a:solidFill>
                  <a:srgbClr val="00B0F0"/>
                </a:solidFill>
              </a:rPr>
              <a:t>computer scientists</a:t>
            </a:r>
            <a:r>
              <a:rPr lang="en-US" sz="2800" dirty="0" smtClean="0">
                <a:solidFill>
                  <a:srgbClr val="00B050"/>
                </a:solidFill>
              </a:rPr>
              <a:t> 		</a:t>
            </a:r>
            <a:r>
              <a:rPr lang="en-US" sz="2800" dirty="0">
                <a:solidFill>
                  <a:srgbClr val="00B050"/>
                </a:solidFill>
              </a:rPr>
              <a:t>engineers</a:t>
            </a:r>
            <a:r>
              <a:rPr lang="en-US" sz="2800" dirty="0" smtClean="0"/>
              <a:t>			</a:t>
            </a:r>
            <a:endParaRPr lang="en-US" sz="2800" dirty="0" smtClean="0">
              <a:solidFill>
                <a:srgbClr val="00B050"/>
              </a:solidFill>
            </a:endParaRPr>
          </a:p>
          <a:p>
            <a:r>
              <a:rPr lang="en-US" sz="2800" dirty="0">
                <a:solidFill>
                  <a:srgbClr val="00B0F0"/>
                </a:solidFill>
              </a:rPr>
              <a:t>ACM</a:t>
            </a:r>
            <a:r>
              <a:rPr lang="en-US" sz="3600" dirty="0">
                <a:solidFill>
                  <a:srgbClr val="00B0F0"/>
                </a:solidFill>
              </a:rPr>
              <a:t> 	</a:t>
            </a:r>
            <a:r>
              <a:rPr lang="en-US" sz="2800" dirty="0" smtClean="0">
                <a:solidFill>
                  <a:srgbClr val="00B050"/>
                </a:solidFill>
              </a:rPr>
              <a:t>				</a:t>
            </a:r>
            <a:r>
              <a:rPr lang="en-US" sz="2800" dirty="0">
                <a:solidFill>
                  <a:srgbClr val="00B050"/>
                </a:solidFill>
              </a:rPr>
              <a:t>IEEE</a:t>
            </a:r>
            <a:r>
              <a:rPr lang="en-US" sz="2800" dirty="0" smtClean="0">
                <a:solidFill>
                  <a:srgbClr val="00B0F0"/>
                </a:solidFill>
              </a:rPr>
              <a:t>	</a:t>
            </a:r>
            <a:r>
              <a:rPr lang="en-US" sz="2800" dirty="0" smtClean="0"/>
              <a:t>			</a:t>
            </a:r>
            <a:endParaRPr lang="en-US" sz="2800" dirty="0" smtClean="0">
              <a:solidFill>
                <a:srgbClr val="00B050"/>
              </a:solidFill>
            </a:endParaRPr>
          </a:p>
          <a:p>
            <a:r>
              <a:rPr lang="en-US" sz="2800" dirty="0" smtClean="0">
                <a:solidFill>
                  <a:srgbClr val="00B0F0"/>
                </a:solidFill>
              </a:rPr>
              <a:t>J. </a:t>
            </a:r>
            <a:r>
              <a:rPr lang="en-US" sz="2800" dirty="0">
                <a:solidFill>
                  <a:srgbClr val="00B0F0"/>
                </a:solidFill>
              </a:rPr>
              <a:t>Machine Learning Research</a:t>
            </a:r>
            <a:r>
              <a:rPr lang="en-US" sz="2800" dirty="0">
                <a:solidFill>
                  <a:srgbClr val="00B050"/>
                </a:solidFill>
              </a:rPr>
              <a:t> </a:t>
            </a:r>
            <a:r>
              <a:rPr lang="en-US" sz="2800" dirty="0" smtClean="0">
                <a:solidFill>
                  <a:srgbClr val="00B050"/>
                </a:solidFill>
              </a:rPr>
              <a:t>	PAMI</a:t>
            </a:r>
            <a:r>
              <a:rPr lang="en-US" sz="1200" dirty="0">
                <a:solidFill>
                  <a:srgbClr val="00B0F0"/>
                </a:solidFill>
              </a:rPr>
              <a:t> </a:t>
            </a:r>
            <a:r>
              <a:rPr lang="en-US" sz="1200" dirty="0" smtClean="0">
                <a:solidFill>
                  <a:srgbClr val="00B050"/>
                </a:solidFill>
              </a:rPr>
              <a:t>(IEEE Trans Pattern Analysis and Machine Intelligence</a:t>
            </a:r>
            <a:r>
              <a:rPr lang="en-US" sz="1000" dirty="0" smtClean="0">
                <a:solidFill>
                  <a:srgbClr val="00B0F0"/>
                </a:solidFill>
              </a:rPr>
              <a:t>	</a:t>
            </a:r>
            <a:r>
              <a:rPr lang="en-US" sz="2800" dirty="0" smtClean="0">
                <a:solidFill>
                  <a:srgbClr val="00B050"/>
                </a:solidFill>
              </a:rPr>
              <a:t>		</a:t>
            </a:r>
            <a:endParaRPr lang="en-US" sz="2800" dirty="0">
              <a:solidFill>
                <a:srgbClr val="00B050"/>
              </a:solidFill>
            </a:endParaRPr>
          </a:p>
        </p:txBody>
      </p:sp>
      <p:sp>
        <p:nvSpPr>
          <p:cNvPr id="8" name="Date Placeholder 7"/>
          <p:cNvSpPr>
            <a:spLocks noGrp="1"/>
          </p:cNvSpPr>
          <p:nvPr>
            <p:ph type="dt" sz="half" idx="10"/>
          </p:nvPr>
        </p:nvSpPr>
        <p:spPr/>
        <p:txBody>
          <a:bodyPr/>
          <a:lstStyle/>
          <a:p>
            <a:r>
              <a:rPr lang="en-US" dirty="0" smtClean="0"/>
              <a:t>6/9/2016</a:t>
            </a:r>
            <a:endParaRPr lang="en-US" dirty="0"/>
          </a:p>
        </p:txBody>
      </p:sp>
      <p:sp>
        <p:nvSpPr>
          <p:cNvPr id="9" name="Slide Number Placeholder 8"/>
          <p:cNvSpPr>
            <a:spLocks noGrp="1"/>
          </p:cNvSpPr>
          <p:nvPr>
            <p:ph type="sldNum" sz="quarter" idx="12"/>
          </p:nvPr>
        </p:nvSpPr>
        <p:spPr/>
        <p:txBody>
          <a:bodyPr/>
          <a:lstStyle/>
          <a:p>
            <a:fld id="{970E2D04-84C5-408C-98CC-3D34E6F80BA5}" type="slidenum">
              <a:rPr lang="en-US" smtClean="0"/>
              <a:t>5</a:t>
            </a:fld>
            <a:endParaRPr lang="en-US"/>
          </a:p>
        </p:txBody>
      </p:sp>
      <p:grpSp>
        <p:nvGrpSpPr>
          <p:cNvPr id="16" name="Group 15"/>
          <p:cNvGrpSpPr/>
          <p:nvPr/>
        </p:nvGrpSpPr>
        <p:grpSpPr>
          <a:xfrm>
            <a:off x="716706" y="4406425"/>
            <a:ext cx="7330014" cy="2022262"/>
            <a:chOff x="977963" y="4879470"/>
            <a:chExt cx="7330014" cy="2022262"/>
          </a:xfrm>
        </p:grpSpPr>
        <p:grpSp>
          <p:nvGrpSpPr>
            <p:cNvPr id="14" name="Group 13"/>
            <p:cNvGrpSpPr/>
            <p:nvPr/>
          </p:nvGrpSpPr>
          <p:grpSpPr>
            <a:xfrm>
              <a:off x="977963" y="4879470"/>
              <a:ext cx="7330014" cy="2022262"/>
              <a:chOff x="1041481" y="4754440"/>
              <a:chExt cx="7330014" cy="2022262"/>
            </a:xfrm>
          </p:grpSpPr>
          <p:sp>
            <p:nvSpPr>
              <p:cNvPr id="3" name="Oval 2"/>
              <p:cNvSpPr/>
              <p:nvPr/>
            </p:nvSpPr>
            <p:spPr>
              <a:xfrm>
                <a:off x="4886620" y="5016137"/>
                <a:ext cx="2072991" cy="143691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99063" y="5016137"/>
                <a:ext cx="1987909" cy="143691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41481" y="4754440"/>
                <a:ext cx="2813104" cy="2022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78443" y="4854101"/>
                <a:ext cx="2793052" cy="1922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397814" y="5338361"/>
              <a:ext cx="494046" cy="769441"/>
            </a:xfrm>
            <a:prstGeom prst="rect">
              <a:avLst/>
            </a:prstGeom>
            <a:noFill/>
          </p:spPr>
          <p:txBody>
            <a:bodyPr wrap="none" rtlCol="0">
              <a:spAutoFit/>
            </a:bodyPr>
            <a:lstStyle/>
            <a:p>
              <a:r>
                <a:rPr lang="en-US" sz="4400" dirty="0" smtClean="0">
                  <a:sym typeface="Symbol" panose="05050102010706020507" pitchFamily="18" charset="2"/>
                </a:rPr>
                <a:t></a:t>
              </a:r>
              <a:endParaRPr lang="en-US" sz="4400" dirty="0"/>
            </a:p>
          </p:txBody>
        </p:sp>
        <p:sp>
          <p:nvSpPr>
            <p:cNvPr id="12" name="TextBox 11"/>
            <p:cNvSpPr txBox="1"/>
            <p:nvPr/>
          </p:nvSpPr>
          <p:spPr>
            <a:xfrm>
              <a:off x="3711372" y="5586500"/>
              <a:ext cx="649537" cy="523220"/>
            </a:xfrm>
            <a:prstGeom prst="rect">
              <a:avLst/>
            </a:prstGeom>
            <a:noFill/>
          </p:spPr>
          <p:txBody>
            <a:bodyPr wrap="none" rtlCol="0">
              <a:spAutoFit/>
            </a:bodyPr>
            <a:lstStyle/>
            <a:p>
              <a:r>
                <a:rPr lang="en-US" sz="2800" dirty="0" smtClean="0">
                  <a:solidFill>
                    <a:srgbClr val="00B050"/>
                  </a:solidFill>
                </a:rPr>
                <a:t>NN</a:t>
              </a:r>
              <a:endParaRPr lang="en-US" sz="2800" dirty="0">
                <a:solidFill>
                  <a:srgbClr val="00B050"/>
                </a:solidFill>
              </a:endParaRPr>
            </a:p>
          </p:txBody>
        </p:sp>
        <p:sp>
          <p:nvSpPr>
            <p:cNvPr id="13" name="TextBox 12"/>
            <p:cNvSpPr txBox="1"/>
            <p:nvPr/>
          </p:nvSpPr>
          <p:spPr>
            <a:xfrm>
              <a:off x="4830363" y="5586500"/>
              <a:ext cx="740652" cy="523220"/>
            </a:xfrm>
            <a:prstGeom prst="rect">
              <a:avLst/>
            </a:prstGeom>
            <a:noFill/>
          </p:spPr>
          <p:txBody>
            <a:bodyPr wrap="none" rtlCol="0">
              <a:spAutoFit/>
            </a:bodyPr>
            <a:lstStyle/>
            <a:p>
              <a:r>
                <a:rPr lang="en-US" sz="2800" dirty="0" smtClean="0">
                  <a:solidFill>
                    <a:srgbClr val="00B0F0"/>
                  </a:solidFill>
                </a:rPr>
                <a:t>PAC</a:t>
              </a:r>
              <a:endParaRPr lang="en-US" sz="2800" dirty="0">
                <a:solidFill>
                  <a:srgbClr val="00B0F0"/>
                </a:solidFill>
              </a:endParaRPr>
            </a:p>
          </p:txBody>
        </p:sp>
      </p:grpSp>
      <p:sp>
        <p:nvSpPr>
          <p:cNvPr id="15" name="TextBox 14"/>
          <p:cNvSpPr txBox="1"/>
          <p:nvPr/>
        </p:nvSpPr>
        <p:spPr>
          <a:xfrm>
            <a:off x="7001890" y="5121526"/>
            <a:ext cx="649537" cy="523220"/>
          </a:xfrm>
          <a:prstGeom prst="rect">
            <a:avLst/>
          </a:prstGeom>
          <a:noFill/>
        </p:spPr>
        <p:txBody>
          <a:bodyPr wrap="none" rtlCol="0">
            <a:spAutoFit/>
          </a:bodyPr>
          <a:lstStyle/>
          <a:p>
            <a:r>
              <a:rPr lang="en-US" sz="2800" dirty="0" smtClean="0">
                <a:solidFill>
                  <a:srgbClr val="00B050"/>
                </a:solidFill>
              </a:rPr>
              <a:t>NN</a:t>
            </a:r>
            <a:endParaRPr lang="en-US" sz="2800" dirty="0">
              <a:solidFill>
                <a:srgbClr val="00B050"/>
              </a:solidFill>
            </a:endParaRPr>
          </a:p>
        </p:txBody>
      </p:sp>
      <p:sp>
        <p:nvSpPr>
          <p:cNvPr id="17" name="TextBox 16"/>
          <p:cNvSpPr txBox="1"/>
          <p:nvPr/>
        </p:nvSpPr>
        <p:spPr>
          <a:xfrm>
            <a:off x="1095083" y="5071151"/>
            <a:ext cx="740652" cy="523220"/>
          </a:xfrm>
          <a:prstGeom prst="rect">
            <a:avLst/>
          </a:prstGeom>
          <a:noFill/>
        </p:spPr>
        <p:txBody>
          <a:bodyPr wrap="none" rtlCol="0">
            <a:spAutoFit/>
          </a:bodyPr>
          <a:lstStyle/>
          <a:p>
            <a:r>
              <a:rPr lang="en-US" sz="2800" dirty="0" smtClean="0">
                <a:solidFill>
                  <a:srgbClr val="00B0F0"/>
                </a:solidFill>
              </a:rPr>
              <a:t>PAC</a:t>
            </a:r>
            <a:endParaRPr lang="en-US" sz="2800" dirty="0">
              <a:solidFill>
                <a:srgbClr val="00B0F0"/>
              </a:solidFill>
            </a:endParaRPr>
          </a:p>
        </p:txBody>
      </p:sp>
    </p:spTree>
    <p:extLst>
      <p:ext uri="{BB962C8B-B14F-4D97-AF65-F5344CB8AC3E}">
        <p14:creationId xmlns:p14="http://schemas.microsoft.com/office/powerpoint/2010/main" val="3344239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5954"/>
          </a:xfrm>
        </p:spPr>
        <p:txBody>
          <a:bodyPr>
            <a:normAutofit/>
          </a:bodyPr>
          <a:lstStyle/>
          <a:p>
            <a:pPr algn="ctr"/>
            <a:r>
              <a:rPr lang="en-US" sz="3200" dirty="0" smtClean="0">
                <a:latin typeface="+mn-lt"/>
              </a:rPr>
              <a:t>TOC</a:t>
            </a:r>
            <a:endParaRPr lang="en-US" sz="3200" dirty="0">
              <a:latin typeface="+mn-lt"/>
            </a:endParaRPr>
          </a:p>
        </p:txBody>
      </p:sp>
      <p:sp>
        <p:nvSpPr>
          <p:cNvPr id="3" name="Content Placeholder 2"/>
          <p:cNvSpPr>
            <a:spLocks noGrp="1"/>
          </p:cNvSpPr>
          <p:nvPr>
            <p:ph idx="1"/>
          </p:nvPr>
        </p:nvSpPr>
        <p:spPr>
          <a:xfrm>
            <a:off x="628650" y="1021081"/>
            <a:ext cx="8317230" cy="3048525"/>
          </a:xfrm>
        </p:spPr>
        <p:txBody>
          <a:bodyPr/>
          <a:lstStyle/>
          <a:p>
            <a:r>
              <a:rPr lang="en-US" dirty="0" smtClean="0"/>
              <a:t>PR &amp; ML</a:t>
            </a:r>
          </a:p>
          <a:p>
            <a:r>
              <a:rPr lang="en-US" dirty="0" smtClean="0"/>
              <a:t>Classification</a:t>
            </a:r>
          </a:p>
          <a:p>
            <a:r>
              <a:rPr lang="en-US" dirty="0"/>
              <a:t>Neural Networks &amp; Deep Learning </a:t>
            </a:r>
          </a:p>
          <a:p>
            <a:r>
              <a:rPr lang="en-US" dirty="0" smtClean="0"/>
              <a:t>Performance </a:t>
            </a:r>
            <a:r>
              <a:rPr lang="en-US" dirty="0"/>
              <a:t>Evaluation</a:t>
            </a:r>
          </a:p>
          <a:p>
            <a:r>
              <a:rPr lang="en-US" dirty="0">
                <a:solidFill>
                  <a:srgbClr val="FF0000"/>
                </a:solidFill>
              </a:rPr>
              <a:t>Partially supervised classification</a:t>
            </a:r>
          </a:p>
          <a:p>
            <a:r>
              <a:rPr lang="en-US" dirty="0" smtClean="0">
                <a:solidFill>
                  <a:schemeClr val="bg2">
                    <a:lumMod val="50000"/>
                  </a:schemeClr>
                </a:solidFill>
              </a:rPr>
              <a:t>Historical notes on NN &amp; PR</a:t>
            </a:r>
          </a:p>
          <a:p>
            <a:endParaRPr lang="en-US" dirty="0">
              <a:solidFill>
                <a:schemeClr val="bg2">
                  <a:lumMod val="50000"/>
                </a:schemeClr>
              </a:solidFill>
            </a:endParaRPr>
          </a:p>
          <a:p>
            <a:pPr marL="0" indent="0">
              <a:buNone/>
            </a:pPr>
            <a:r>
              <a:rPr lang="en-US" dirty="0" smtClean="0">
                <a:solidFill>
                  <a:srgbClr val="0070C0"/>
                </a:solidFill>
              </a:rPr>
              <a:t>Definition:</a:t>
            </a:r>
          </a:p>
          <a:p>
            <a:pPr marL="0" indent="0">
              <a:buNone/>
            </a:pPr>
            <a:r>
              <a:rPr lang="en-US" dirty="0" smtClean="0">
                <a:solidFill>
                  <a:srgbClr val="0070C0"/>
                </a:solidFill>
              </a:rPr>
              <a:t>The </a:t>
            </a:r>
            <a:r>
              <a:rPr lang="en-US" dirty="0" smtClean="0">
                <a:solidFill>
                  <a:srgbClr val="0070C0"/>
                </a:solidFill>
              </a:rPr>
              <a:t>label assigned to a sample by an adaptive classifier depends </a:t>
            </a:r>
            <a:r>
              <a:rPr lang="en-US" dirty="0" smtClean="0">
                <a:solidFill>
                  <a:srgbClr val="0070C0"/>
                </a:solidFill>
              </a:rPr>
              <a:t>on every sample </a:t>
            </a:r>
            <a:r>
              <a:rPr lang="en-US" dirty="0" smtClean="0">
                <a:solidFill>
                  <a:srgbClr val="0070C0"/>
                </a:solidFill>
              </a:rPr>
              <a:t>in the test field.</a:t>
            </a:r>
            <a:endParaRPr lang="en-US" dirty="0">
              <a:solidFill>
                <a:srgbClr val="0070C0"/>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0E2D04-84C5-408C-98CC-3D34E6F80BA5}"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204149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62657"/>
            <a:ext cx="7772400" cy="838200"/>
          </a:xfrm>
        </p:spPr>
        <p:txBody>
          <a:bodyPr>
            <a:normAutofit/>
          </a:bodyPr>
          <a:lstStyle/>
          <a:p>
            <a:pPr algn="ctr"/>
            <a:r>
              <a:rPr lang="en-US" sz="3200" b="0" cap="none" dirty="0" smtClean="0">
                <a:latin typeface="+mn-lt"/>
              </a:rPr>
              <a:t>Adaptive algorithms have their own jargon</a:t>
            </a:r>
            <a:endParaRPr lang="en-US" sz="3200" b="0" cap="none" dirty="0">
              <a:latin typeface="+mn-lt"/>
            </a:endParaRPr>
          </a:p>
        </p:txBody>
      </p:sp>
      <p:sp>
        <p:nvSpPr>
          <p:cNvPr id="3" name="Text Placeholder 2"/>
          <p:cNvSpPr>
            <a:spLocks noGrp="1"/>
          </p:cNvSpPr>
          <p:nvPr>
            <p:ph type="body" idx="1"/>
          </p:nvPr>
        </p:nvSpPr>
        <p:spPr>
          <a:xfrm>
            <a:off x="171450" y="1437054"/>
            <a:ext cx="8534400" cy="3124200"/>
          </a:xfrm>
        </p:spPr>
        <p:txBody>
          <a:bodyPr anchor="t" anchorCtr="0"/>
          <a:lstStyle/>
          <a:p>
            <a:pPr>
              <a:lnSpc>
                <a:spcPct val="150000"/>
              </a:lnSpc>
            </a:pPr>
            <a:r>
              <a:rPr lang="en-US" sz="2800" dirty="0" smtClean="0">
                <a:solidFill>
                  <a:srgbClr val="0070C0"/>
                </a:solidFill>
              </a:rPr>
              <a:t>stochastic approximation</a:t>
            </a:r>
            <a:r>
              <a:rPr lang="en-US" sz="2800" dirty="0">
                <a:solidFill>
                  <a:srgbClr val="0070C0"/>
                </a:solidFill>
              </a:rPr>
              <a:t> </a:t>
            </a:r>
            <a:r>
              <a:rPr lang="en-US" sz="2800" dirty="0" smtClean="0">
                <a:solidFill>
                  <a:srgbClr val="0070C0"/>
                </a:solidFill>
              </a:rPr>
              <a:t>(Robbins-Munro algorithm)</a:t>
            </a:r>
            <a:br>
              <a:rPr lang="en-US" sz="2800" dirty="0" smtClean="0">
                <a:solidFill>
                  <a:srgbClr val="0070C0"/>
                </a:solidFill>
              </a:rPr>
            </a:br>
            <a:r>
              <a:rPr lang="en-US" sz="2800" dirty="0" smtClean="0">
                <a:solidFill>
                  <a:srgbClr val="7030A0"/>
                </a:solidFill>
              </a:rPr>
              <a:t>self-training</a:t>
            </a:r>
            <a:r>
              <a:rPr lang="en-US" sz="2800" dirty="0">
                <a:solidFill>
                  <a:srgbClr val="7030A0"/>
                </a:solidFill>
              </a:rPr>
              <a:t>, </a:t>
            </a:r>
            <a:r>
              <a:rPr lang="en-US" sz="2800" dirty="0" smtClean="0">
                <a:solidFill>
                  <a:srgbClr val="7030A0"/>
                </a:solidFill>
              </a:rPr>
              <a:t>  </a:t>
            </a:r>
            <a:r>
              <a:rPr lang="en-US" sz="2800" dirty="0" smtClean="0">
                <a:solidFill>
                  <a:schemeClr val="accent3"/>
                </a:solidFill>
              </a:rPr>
              <a:t>self-adaptation,   </a:t>
            </a:r>
            <a:r>
              <a:rPr lang="en-US" sz="2800" dirty="0" smtClean="0">
                <a:solidFill>
                  <a:schemeClr val="accent1">
                    <a:lumMod val="50000"/>
                  </a:schemeClr>
                </a:solidFill>
              </a:rPr>
              <a:t>self-correction, </a:t>
            </a:r>
          </a:p>
          <a:p>
            <a:pPr>
              <a:lnSpc>
                <a:spcPct val="150000"/>
              </a:lnSpc>
            </a:pPr>
            <a:r>
              <a:rPr lang="en-US" sz="2800" dirty="0" smtClean="0">
                <a:solidFill>
                  <a:schemeClr val="accent1"/>
                </a:solidFill>
              </a:rPr>
              <a:t>Learning without a teacher,</a:t>
            </a:r>
            <a:r>
              <a:rPr lang="en-US" sz="2800" dirty="0" smtClean="0">
                <a:solidFill>
                  <a:srgbClr val="0070C0"/>
                </a:solidFill>
              </a:rPr>
              <a:t/>
            </a:r>
            <a:br>
              <a:rPr lang="en-US" sz="2800" dirty="0" smtClean="0">
                <a:solidFill>
                  <a:srgbClr val="0070C0"/>
                </a:solidFill>
              </a:rPr>
            </a:br>
            <a:r>
              <a:rPr lang="en-US" sz="2800" dirty="0" smtClean="0">
                <a:solidFill>
                  <a:srgbClr val="FF0000"/>
                </a:solidFill>
              </a:rPr>
              <a:t>unsupervised / semi-supervised  learning,</a:t>
            </a:r>
            <a:r>
              <a:rPr lang="en-US" sz="2800" dirty="0" smtClean="0">
                <a:solidFill>
                  <a:srgbClr val="0070C0"/>
                </a:solidFill>
              </a:rPr>
              <a:t/>
            </a:r>
            <a:br>
              <a:rPr lang="en-US" sz="2800" dirty="0" smtClean="0">
                <a:solidFill>
                  <a:srgbClr val="0070C0"/>
                </a:solidFill>
              </a:rPr>
            </a:br>
            <a:r>
              <a:rPr lang="en-US" sz="2800" dirty="0" smtClean="0">
                <a:solidFill>
                  <a:srgbClr val="00B050"/>
                </a:solidFill>
              </a:rPr>
              <a:t>transduction</a:t>
            </a:r>
            <a:r>
              <a:rPr lang="en-US" sz="2800" dirty="0">
                <a:solidFill>
                  <a:prstClr val="black"/>
                </a:solidFill>
              </a:rPr>
              <a:t>, </a:t>
            </a:r>
            <a:r>
              <a:rPr lang="en-US" sz="2800" dirty="0" smtClean="0">
                <a:solidFill>
                  <a:srgbClr val="0070C0"/>
                </a:solidFill>
              </a:rPr>
              <a:t>transfer learning,   </a:t>
            </a:r>
            <a:r>
              <a:rPr lang="en-US" sz="2800" dirty="0" smtClean="0">
                <a:solidFill>
                  <a:srgbClr val="7030A0"/>
                </a:solidFill>
              </a:rPr>
              <a:t>inductive transfer</a:t>
            </a:r>
            <a:r>
              <a:rPr lang="en-US" sz="2800" dirty="0" smtClean="0">
                <a:solidFill>
                  <a:srgbClr val="0070C0"/>
                </a:solidFill>
              </a:rPr>
              <a:t>, </a:t>
            </a:r>
            <a:br>
              <a:rPr lang="en-US" sz="2800" dirty="0" smtClean="0">
                <a:solidFill>
                  <a:srgbClr val="0070C0"/>
                </a:solidFill>
              </a:rPr>
            </a:br>
            <a:r>
              <a:rPr lang="en-US" sz="2800" dirty="0" smtClean="0">
                <a:solidFill>
                  <a:schemeClr val="accent3">
                    <a:lumMod val="75000"/>
                  </a:schemeClr>
                </a:solidFill>
              </a:rPr>
              <a:t>co-training,   </a:t>
            </a:r>
            <a:r>
              <a:rPr lang="en-US" sz="2800" dirty="0" smtClean="0">
                <a:solidFill>
                  <a:schemeClr val="accent2">
                    <a:lumMod val="50000"/>
                  </a:schemeClr>
                </a:solidFill>
              </a:rPr>
              <a:t>decision/goal-directed learning,</a:t>
            </a:r>
          </a:p>
          <a:p>
            <a:pPr>
              <a:lnSpc>
                <a:spcPct val="150000"/>
              </a:lnSpc>
            </a:pPr>
            <a:r>
              <a:rPr lang="en-US" sz="2800" dirty="0" smtClean="0">
                <a:solidFill>
                  <a:schemeClr val="tx1"/>
                </a:solidFill>
              </a:rPr>
              <a:t>Style constrained/conscious/consistent  ... </a:t>
            </a:r>
          </a:p>
        </p:txBody>
      </p:sp>
      <p:sp>
        <p:nvSpPr>
          <p:cNvPr id="4" name="Date Placeholder 3"/>
          <p:cNvSpPr>
            <a:spLocks noGrp="1"/>
          </p:cNvSpPr>
          <p:nvPr>
            <p:ph type="dt" sz="half" idx="10"/>
          </p:nvPr>
        </p:nvSpPr>
        <p:spPr/>
        <p:txBody>
          <a:bodyPr/>
          <a:lstStyle/>
          <a:p>
            <a:r>
              <a:rPr lang="en-US" smtClean="0">
                <a:solidFill>
                  <a:srgbClr val="000000"/>
                </a:solidFill>
              </a:rPr>
              <a:t>6/9/2016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5F3025D-E055-4FCC-B2EC-C89F9197C82E}" type="slidenum">
              <a:rPr lang="en-US" smtClean="0">
                <a:solidFill>
                  <a:srgbClr val="000000"/>
                </a:solidFill>
              </a:rPr>
              <a:pPr/>
              <a:t>51</a:t>
            </a:fld>
            <a:endParaRPr lang="en-US" dirty="0">
              <a:solidFill>
                <a:srgbClr val="000000"/>
              </a:solidFill>
            </a:endParaRPr>
          </a:p>
        </p:txBody>
      </p:sp>
    </p:spTree>
    <p:extLst>
      <p:ext uri="{BB962C8B-B14F-4D97-AF65-F5344CB8AC3E}">
        <p14:creationId xmlns:p14="http://schemas.microsoft.com/office/powerpoint/2010/main" val="2535172464"/>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319" y="153032"/>
            <a:ext cx="6452681" cy="411162"/>
          </a:xfrm>
        </p:spPr>
        <p:txBody>
          <a:bodyPr>
            <a:noAutofit/>
          </a:bodyPr>
          <a:lstStyle/>
          <a:p>
            <a:r>
              <a:rPr lang="en-US" sz="3200" dirty="0" smtClean="0"/>
              <a:t>Exponential value of  labeled samples</a:t>
            </a:r>
            <a:endParaRPr lang="en-US" sz="3200"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6/9/2016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E9CB0B0-FA69-44A0-8459-5AA678F842F6}" type="slidenum">
              <a:rPr lang="en-US" smtClean="0">
                <a:solidFill>
                  <a:prstClr val="black">
                    <a:tint val="75000"/>
                  </a:prstClr>
                </a:solidFill>
              </a:rPr>
              <a:pPr/>
              <a:t>52</a:t>
            </a:fld>
            <a:endParaRPr lang="en-US">
              <a:solidFill>
                <a:prstClr val="black">
                  <a:tint val="75000"/>
                </a:prstClr>
              </a:solidFill>
            </a:endParaRPr>
          </a:p>
        </p:txBody>
      </p:sp>
      <p:grpSp>
        <p:nvGrpSpPr>
          <p:cNvPr id="7" name="Group 6"/>
          <p:cNvGrpSpPr/>
          <p:nvPr/>
        </p:nvGrpSpPr>
        <p:grpSpPr>
          <a:xfrm>
            <a:off x="228600" y="838200"/>
            <a:ext cx="4529137" cy="4924913"/>
            <a:chOff x="228600" y="838200"/>
            <a:chExt cx="4529137" cy="4924913"/>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838200"/>
              <a:ext cx="4368666"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730721"/>
              <a:ext cx="4529137"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3200400"/>
              <a:ext cx="4497450" cy="15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 y="4876800"/>
              <a:ext cx="4383000" cy="8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4724400" y="1182708"/>
            <a:ext cx="4341510" cy="4801314"/>
          </a:xfrm>
          <a:prstGeom prst="rect">
            <a:avLst/>
          </a:prstGeom>
          <a:noFill/>
        </p:spPr>
        <p:txBody>
          <a:bodyPr wrap="none" rtlCol="0">
            <a:spAutoFit/>
          </a:bodyPr>
          <a:lstStyle/>
          <a:p>
            <a:r>
              <a:rPr lang="en-US" dirty="0" smtClean="0">
                <a:solidFill>
                  <a:srgbClr val="FF0000"/>
                </a:solidFill>
              </a:rPr>
              <a:t>Unlabeled</a:t>
            </a:r>
            <a:r>
              <a:rPr lang="en-US" dirty="0" smtClean="0">
                <a:solidFill>
                  <a:prstClr val="black"/>
                </a:solidFill>
              </a:rPr>
              <a:t> samples from Classes A &amp; B</a:t>
            </a:r>
          </a:p>
          <a:p>
            <a:endParaRPr lang="en-US" dirty="0">
              <a:solidFill>
                <a:prstClr val="black"/>
              </a:solidFill>
            </a:endParaRPr>
          </a:p>
          <a:p>
            <a:endParaRPr lang="en-US" dirty="0" smtClean="0">
              <a:solidFill>
                <a:prstClr val="black"/>
              </a:solidFill>
            </a:endParaRPr>
          </a:p>
          <a:p>
            <a:r>
              <a:rPr lang="en-US" dirty="0" smtClean="0">
                <a:solidFill>
                  <a:prstClr val="black"/>
                </a:solidFill>
              </a:rPr>
              <a:t>Parameters of the corresponding Gaussian</a:t>
            </a:r>
            <a:br>
              <a:rPr lang="en-US" dirty="0" smtClean="0">
                <a:solidFill>
                  <a:prstClr val="black"/>
                </a:solidFill>
              </a:rPr>
            </a:br>
            <a:r>
              <a:rPr lang="en-US" dirty="0" smtClean="0">
                <a:solidFill>
                  <a:prstClr val="black"/>
                </a:solidFill>
              </a:rPr>
              <a:t>mixture distribution estimated with</a:t>
            </a:r>
            <a:br>
              <a:rPr lang="en-US" dirty="0" smtClean="0">
                <a:solidFill>
                  <a:prstClr val="black"/>
                </a:solidFill>
              </a:rPr>
            </a:br>
            <a:r>
              <a:rPr lang="en-US" dirty="0" err="1" smtClean="0">
                <a:solidFill>
                  <a:prstClr val="black"/>
                </a:solidFill>
              </a:rPr>
              <a:t>Parzen</a:t>
            </a:r>
            <a:r>
              <a:rPr lang="en-US" dirty="0" smtClean="0">
                <a:solidFill>
                  <a:prstClr val="black"/>
                </a:solidFill>
              </a:rPr>
              <a:t> Windows</a:t>
            </a:r>
          </a:p>
          <a:p>
            <a:endParaRPr lang="en-US" dirty="0" smtClean="0">
              <a:solidFill>
                <a:prstClr val="black"/>
              </a:solidFill>
            </a:endParaRPr>
          </a:p>
          <a:p>
            <a:endParaRPr lang="en-US" dirty="0" smtClean="0">
              <a:solidFill>
                <a:prstClr val="black"/>
              </a:solidFill>
            </a:endParaRPr>
          </a:p>
          <a:p>
            <a:r>
              <a:rPr lang="en-US" dirty="0" smtClean="0">
                <a:solidFill>
                  <a:prstClr val="black"/>
                </a:solidFill>
              </a:rPr>
              <a:t>Gaussian components found via Bayesian</a:t>
            </a:r>
            <a:br>
              <a:rPr lang="en-US" dirty="0" smtClean="0">
                <a:solidFill>
                  <a:prstClr val="black"/>
                </a:solidFill>
              </a:rPr>
            </a:br>
            <a:r>
              <a:rPr lang="en-US" dirty="0" smtClean="0">
                <a:solidFill>
                  <a:prstClr val="black"/>
                </a:solidFill>
              </a:rPr>
              <a:t>Learning  and Expectation Maximization, </a:t>
            </a:r>
            <a:br>
              <a:rPr lang="en-US" dirty="0" smtClean="0">
                <a:solidFill>
                  <a:prstClr val="black"/>
                </a:solidFill>
              </a:rPr>
            </a:br>
            <a:r>
              <a:rPr lang="en-US" dirty="0" smtClean="0">
                <a:solidFill>
                  <a:prstClr val="black"/>
                </a:solidFill>
              </a:rPr>
              <a:t>but we don’t know which is A and which is B</a:t>
            </a:r>
          </a:p>
          <a:p>
            <a:endParaRPr lang="en-US" dirty="0" smtClean="0">
              <a:solidFill>
                <a:prstClr val="black"/>
              </a:solidFill>
            </a:endParaRPr>
          </a:p>
          <a:p>
            <a:endParaRPr lang="en-US" dirty="0">
              <a:solidFill>
                <a:prstClr val="black"/>
              </a:solidFill>
            </a:endParaRPr>
          </a:p>
          <a:p>
            <a:r>
              <a:rPr lang="en-US" dirty="0" smtClean="0">
                <a:solidFill>
                  <a:prstClr val="black"/>
                </a:solidFill>
              </a:rPr>
              <a:t>A single labeled sample of Class B.</a:t>
            </a:r>
          </a:p>
          <a:p>
            <a:r>
              <a:rPr lang="en-US" dirty="0" smtClean="0">
                <a:solidFill>
                  <a:prstClr val="black"/>
                </a:solidFill>
              </a:rPr>
              <a:t>One or a few </a:t>
            </a:r>
            <a:r>
              <a:rPr lang="en-US" dirty="0" smtClean="0">
                <a:solidFill>
                  <a:srgbClr val="FF0000"/>
                </a:solidFill>
              </a:rPr>
              <a:t>labeled</a:t>
            </a:r>
            <a:r>
              <a:rPr lang="en-US" dirty="0" smtClean="0">
                <a:solidFill>
                  <a:prstClr val="black"/>
                </a:solidFill>
              </a:rPr>
              <a:t> samples are </a:t>
            </a:r>
            <a:br>
              <a:rPr lang="en-US" dirty="0" smtClean="0">
                <a:solidFill>
                  <a:prstClr val="black"/>
                </a:solidFill>
              </a:rPr>
            </a:br>
            <a:r>
              <a:rPr lang="en-US" dirty="0" smtClean="0">
                <a:solidFill>
                  <a:prstClr val="black"/>
                </a:solidFill>
              </a:rPr>
              <a:t>enough to label the class-conditional</a:t>
            </a:r>
            <a:br>
              <a:rPr lang="en-US" dirty="0" smtClean="0">
                <a:solidFill>
                  <a:prstClr val="black"/>
                </a:solidFill>
              </a:rPr>
            </a:br>
            <a:r>
              <a:rPr lang="en-US" dirty="0" smtClean="0">
                <a:solidFill>
                  <a:prstClr val="black"/>
                </a:solidFill>
              </a:rPr>
              <a:t>probability densities.</a:t>
            </a:r>
            <a:endParaRPr lang="en-US" dirty="0">
              <a:solidFill>
                <a:prstClr val="black"/>
              </a:solidFill>
            </a:endParaRPr>
          </a:p>
        </p:txBody>
      </p:sp>
    </p:spTree>
    <p:extLst>
      <p:ext uri="{BB962C8B-B14F-4D97-AF65-F5344CB8AC3E}">
        <p14:creationId xmlns:p14="http://schemas.microsoft.com/office/powerpoint/2010/main" val="30498564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A7B46-B235-4938-8CAC-55324B3E19F3}" type="slidenum">
              <a:rPr lang="en-US" smtClean="0">
                <a:solidFill>
                  <a:prstClr val="black">
                    <a:tint val="75000"/>
                  </a:prstClr>
                </a:solidFill>
              </a:rPr>
              <a:pPr/>
              <a:t>53</a:t>
            </a:fld>
            <a:endParaRPr lang="en-US">
              <a:solidFill>
                <a:prstClr val="black">
                  <a:tint val="75000"/>
                </a:prstClr>
              </a:solidFill>
            </a:endParaRPr>
          </a:p>
        </p:txBody>
      </p:sp>
      <p:sp>
        <p:nvSpPr>
          <p:cNvPr id="6" name="TextBox 5"/>
          <p:cNvSpPr txBox="1"/>
          <p:nvPr/>
        </p:nvSpPr>
        <p:spPr>
          <a:xfrm>
            <a:off x="1689372" y="119139"/>
            <a:ext cx="4671472" cy="954107"/>
          </a:xfrm>
          <a:prstGeom prst="rect">
            <a:avLst/>
          </a:prstGeom>
          <a:noFill/>
        </p:spPr>
        <p:txBody>
          <a:bodyPr wrap="none" rtlCol="0">
            <a:spAutoFit/>
          </a:bodyPr>
          <a:lstStyle/>
          <a:p>
            <a:r>
              <a:rPr lang="en-US" sz="3200" dirty="0" smtClean="0">
                <a:solidFill>
                  <a:prstClr val="black"/>
                </a:solidFill>
                <a:latin typeface="Arial"/>
              </a:rPr>
              <a:t>Transductive learning</a:t>
            </a:r>
          </a:p>
          <a:p>
            <a:r>
              <a:rPr lang="en-US" sz="2400" dirty="0" smtClean="0">
                <a:solidFill>
                  <a:srgbClr val="0070C0"/>
                </a:solidFill>
                <a:latin typeface="Arial"/>
              </a:rPr>
              <a:t>Makes use of unlabeled samples</a:t>
            </a:r>
            <a:endParaRPr lang="en-US" sz="2400" dirty="0">
              <a:solidFill>
                <a:srgbClr val="0070C0"/>
              </a:solidFill>
              <a:latin typeface="Arial"/>
            </a:endParaRPr>
          </a:p>
        </p:txBody>
      </p:sp>
      <p:grpSp>
        <p:nvGrpSpPr>
          <p:cNvPr id="16" name="Group 15"/>
          <p:cNvGrpSpPr/>
          <p:nvPr/>
        </p:nvGrpSpPr>
        <p:grpSpPr>
          <a:xfrm>
            <a:off x="266700" y="1277351"/>
            <a:ext cx="8686800" cy="4935511"/>
            <a:chOff x="457200" y="1309730"/>
            <a:chExt cx="8686800" cy="493551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9730"/>
              <a:ext cx="4812125" cy="4935511"/>
            </a:xfrm>
            <a:prstGeom prst="rect">
              <a:avLst/>
            </a:prstGeom>
          </p:spPr>
        </p:pic>
        <p:sp>
          <p:nvSpPr>
            <p:cNvPr id="3" name="Right Arrow 2"/>
            <p:cNvSpPr/>
            <p:nvPr/>
          </p:nvSpPr>
          <p:spPr>
            <a:xfrm>
              <a:off x="1595988" y="3563438"/>
              <a:ext cx="953310" cy="26264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5627984" y="2929466"/>
              <a:ext cx="978408" cy="48463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627984" y="3694761"/>
              <a:ext cx="978408" cy="48463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627984" y="4460056"/>
              <a:ext cx="978408" cy="48463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93063" y="2625756"/>
              <a:ext cx="2250937" cy="2400657"/>
            </a:xfrm>
            <a:prstGeom prst="rect">
              <a:avLst/>
            </a:prstGeom>
            <a:noFill/>
          </p:spPr>
          <p:txBody>
            <a:bodyPr wrap="none" rtlCol="0">
              <a:spAutoFit/>
            </a:bodyPr>
            <a:lstStyle/>
            <a:p>
              <a:pPr>
                <a:lnSpc>
                  <a:spcPct val="250000"/>
                </a:lnSpc>
              </a:pPr>
              <a:r>
                <a:rPr lang="en-US" sz="2000" dirty="0" smtClean="0">
                  <a:latin typeface="+mj-lt"/>
                </a:rPr>
                <a:t>Classification</a:t>
              </a:r>
            </a:p>
            <a:p>
              <a:pPr>
                <a:lnSpc>
                  <a:spcPct val="250000"/>
                </a:lnSpc>
              </a:pPr>
              <a:r>
                <a:rPr lang="en-US" sz="2000" dirty="0" smtClean="0">
                  <a:latin typeface="+mj-lt"/>
                </a:rPr>
                <a:t>Taxonomy</a:t>
              </a:r>
            </a:p>
            <a:p>
              <a:pPr>
                <a:lnSpc>
                  <a:spcPct val="250000"/>
                </a:lnSpc>
              </a:pPr>
              <a:r>
                <a:rPr lang="en-US" sz="2000" dirty="0" smtClean="0">
                  <a:latin typeface="+mj-lt"/>
                </a:rPr>
                <a:t>Data compression</a:t>
              </a:r>
              <a:endParaRPr lang="en-US" sz="2000" dirty="0">
                <a:latin typeface="+mj-lt"/>
              </a:endParaRPr>
            </a:p>
          </p:txBody>
        </p:sp>
      </p:grpSp>
      <p:sp>
        <p:nvSpPr>
          <p:cNvPr id="17" name="TextBox 16"/>
          <p:cNvSpPr txBox="1"/>
          <p:nvPr/>
        </p:nvSpPr>
        <p:spPr>
          <a:xfrm>
            <a:off x="5702300" y="2197100"/>
            <a:ext cx="2587375" cy="461665"/>
          </a:xfrm>
          <a:prstGeom prst="rect">
            <a:avLst/>
          </a:prstGeom>
          <a:noFill/>
        </p:spPr>
        <p:txBody>
          <a:bodyPr wrap="none" rtlCol="0">
            <a:spAutoFit/>
          </a:bodyPr>
          <a:lstStyle/>
          <a:p>
            <a:r>
              <a:rPr lang="en-US" sz="2400" dirty="0" smtClean="0">
                <a:latin typeface="+mj-lt"/>
              </a:rPr>
              <a:t>Transfer learning:</a:t>
            </a:r>
            <a:endParaRPr lang="en-US" sz="2400" dirty="0">
              <a:latin typeface="+mj-lt"/>
            </a:endParaRPr>
          </a:p>
        </p:txBody>
      </p:sp>
    </p:spTree>
    <p:extLst>
      <p:ext uri="{BB962C8B-B14F-4D97-AF65-F5344CB8AC3E}">
        <p14:creationId xmlns:p14="http://schemas.microsoft.com/office/powerpoint/2010/main" val="793760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3"/>
          <p:cNvSpPr>
            <a:spLocks noGrp="1"/>
          </p:cNvSpPr>
          <p:nvPr>
            <p:ph type="sldNum" sz="quarter" idx="12"/>
          </p:nvPr>
        </p:nvSpPr>
        <p:spPr/>
        <p:txBody>
          <a:bodyPr/>
          <a:lstStyle/>
          <a:p>
            <a:fld id="{73DD6573-E4A9-44D9-9F89-77BE9BF54DE1}" type="slidenum">
              <a:rPr lang="en-US" altLang="en-US">
                <a:solidFill>
                  <a:srgbClr val="000000"/>
                </a:solidFill>
              </a:rPr>
              <a:pPr/>
              <a:t>54</a:t>
            </a:fld>
            <a:endParaRPr lang="en-US" altLang="en-US">
              <a:solidFill>
                <a:srgbClr val="000000"/>
              </a:solidFill>
            </a:endParaRPr>
          </a:p>
        </p:txBody>
      </p:sp>
      <p:sp>
        <p:nvSpPr>
          <p:cNvPr id="73824" name="Text Box 96"/>
          <p:cNvSpPr txBox="1">
            <a:spLocks noChangeArrowheads="1"/>
          </p:cNvSpPr>
          <p:nvPr/>
        </p:nvSpPr>
        <p:spPr bwMode="auto">
          <a:xfrm>
            <a:off x="2408268" y="224393"/>
            <a:ext cx="47163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smtClean="0">
                <a:solidFill>
                  <a:srgbClr val="000000"/>
                </a:solidFill>
                <a:latin typeface="Arial" panose="020B0604020202020204" pitchFamily="34" charset="0"/>
              </a:rPr>
              <a:t>Unsupervised adaptation</a:t>
            </a:r>
            <a:endParaRPr lang="en-US" altLang="en-US" sz="3200" dirty="0">
              <a:solidFill>
                <a:srgbClr val="000000"/>
              </a:solidFill>
              <a:latin typeface="Arial" panose="020B0604020202020204" pitchFamily="34" charset="0"/>
            </a:endParaRP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4" name="TextBox 3"/>
          <p:cNvSpPr txBox="1"/>
          <p:nvPr/>
        </p:nvSpPr>
        <p:spPr>
          <a:xfrm>
            <a:off x="208088" y="1006719"/>
            <a:ext cx="8388387" cy="461665"/>
          </a:xfrm>
          <a:prstGeom prst="rect">
            <a:avLst/>
          </a:prstGeom>
          <a:noFill/>
        </p:spPr>
        <p:txBody>
          <a:bodyPr wrap="none" rtlCol="0">
            <a:spAutoFit/>
          </a:bodyPr>
          <a:lstStyle/>
          <a:p>
            <a:r>
              <a:rPr lang="en-US" sz="2400" smtClean="0">
                <a:solidFill>
                  <a:srgbClr val="0070C0"/>
                </a:solidFill>
              </a:rPr>
              <a:t>Retrain classifier using assigned labels on each same-source batch</a:t>
            </a:r>
            <a:endParaRPr lang="en-US" sz="2400">
              <a:solidFill>
                <a:srgbClr val="0070C0"/>
              </a:solidFill>
            </a:endParaRPr>
          </a:p>
        </p:txBody>
      </p:sp>
      <p:sp>
        <p:nvSpPr>
          <p:cNvPr id="6" name="TextBox 5"/>
          <p:cNvSpPr txBox="1"/>
          <p:nvPr/>
        </p:nvSpPr>
        <p:spPr>
          <a:xfrm>
            <a:off x="7374082" y="4481295"/>
            <a:ext cx="1596428" cy="830997"/>
          </a:xfrm>
          <a:prstGeom prst="rect">
            <a:avLst/>
          </a:prstGeom>
          <a:noFill/>
        </p:spPr>
        <p:txBody>
          <a:bodyPr wrap="square" rtlCol="0">
            <a:spAutoFit/>
          </a:bodyPr>
          <a:lstStyle/>
          <a:p>
            <a:r>
              <a:rPr lang="en-US" sz="2400" smtClean="0">
                <a:solidFill>
                  <a:prstClr val="black"/>
                </a:solidFill>
              </a:rPr>
              <a:t>Single-style boundary</a:t>
            </a:r>
            <a:endParaRPr lang="en-US" sz="2400">
              <a:solidFill>
                <a:prstClr val="black"/>
              </a:solidFill>
            </a:endParaRPr>
          </a:p>
        </p:txBody>
      </p:sp>
      <p:grpSp>
        <p:nvGrpSpPr>
          <p:cNvPr id="18" name="Group 17"/>
          <p:cNvGrpSpPr/>
          <p:nvPr/>
        </p:nvGrpSpPr>
        <p:grpSpPr>
          <a:xfrm>
            <a:off x="1082714" y="1670051"/>
            <a:ext cx="6862868" cy="4868862"/>
            <a:chOff x="1082714" y="1670051"/>
            <a:chExt cx="6862868" cy="4868862"/>
          </a:xfrm>
        </p:grpSpPr>
        <p:grpSp>
          <p:nvGrpSpPr>
            <p:cNvPr id="3" name="Group 2"/>
            <p:cNvGrpSpPr/>
            <p:nvPr/>
          </p:nvGrpSpPr>
          <p:grpSpPr>
            <a:xfrm>
              <a:off x="2116282" y="1670051"/>
              <a:ext cx="5829300" cy="4686300"/>
              <a:chOff x="2171700" y="1085850"/>
              <a:chExt cx="5829300" cy="4686300"/>
            </a:xfrm>
          </p:grpSpPr>
          <p:sp>
            <p:nvSpPr>
              <p:cNvPr id="73731" name="AutoShape 3"/>
              <p:cNvSpPr>
                <a:spLocks noChangeArrowheads="1"/>
              </p:cNvSpPr>
              <p:nvPr/>
            </p:nvSpPr>
            <p:spPr bwMode="auto">
              <a:xfrm>
                <a:off x="4057650" y="20002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2" name="AutoShape 4"/>
              <p:cNvSpPr>
                <a:spLocks noChangeArrowheads="1"/>
              </p:cNvSpPr>
              <p:nvPr/>
            </p:nvSpPr>
            <p:spPr bwMode="auto">
              <a:xfrm>
                <a:off x="2457450" y="14859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3" name="AutoShape 5"/>
              <p:cNvSpPr>
                <a:spLocks noChangeArrowheads="1"/>
              </p:cNvSpPr>
              <p:nvPr/>
            </p:nvSpPr>
            <p:spPr bwMode="auto">
              <a:xfrm>
                <a:off x="2971800" y="16573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4" name="AutoShape 6"/>
              <p:cNvSpPr>
                <a:spLocks noChangeArrowheads="1"/>
              </p:cNvSpPr>
              <p:nvPr/>
            </p:nvSpPr>
            <p:spPr bwMode="auto">
              <a:xfrm>
                <a:off x="2171700" y="17716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5" name="AutoShape 7"/>
              <p:cNvSpPr>
                <a:spLocks noChangeArrowheads="1"/>
              </p:cNvSpPr>
              <p:nvPr/>
            </p:nvSpPr>
            <p:spPr bwMode="auto">
              <a:xfrm>
                <a:off x="2571750" y="30861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6" name="AutoShape 8"/>
              <p:cNvSpPr>
                <a:spLocks noChangeArrowheads="1"/>
              </p:cNvSpPr>
              <p:nvPr/>
            </p:nvSpPr>
            <p:spPr bwMode="auto">
              <a:xfrm>
                <a:off x="2571750" y="20574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7" name="AutoShape 9"/>
              <p:cNvSpPr>
                <a:spLocks noChangeArrowheads="1"/>
              </p:cNvSpPr>
              <p:nvPr/>
            </p:nvSpPr>
            <p:spPr bwMode="auto">
              <a:xfrm>
                <a:off x="2343150" y="33147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8" name="AutoShape 10"/>
              <p:cNvSpPr>
                <a:spLocks noChangeArrowheads="1"/>
              </p:cNvSpPr>
              <p:nvPr/>
            </p:nvSpPr>
            <p:spPr bwMode="auto">
              <a:xfrm>
                <a:off x="2571750" y="36004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39" name="AutoShape 11"/>
              <p:cNvSpPr>
                <a:spLocks noChangeArrowheads="1"/>
              </p:cNvSpPr>
              <p:nvPr/>
            </p:nvSpPr>
            <p:spPr bwMode="auto">
              <a:xfrm>
                <a:off x="2400300" y="47434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0" name="AutoShape 12"/>
              <p:cNvSpPr>
                <a:spLocks noChangeArrowheads="1"/>
              </p:cNvSpPr>
              <p:nvPr/>
            </p:nvSpPr>
            <p:spPr bwMode="auto">
              <a:xfrm>
                <a:off x="2743200" y="33718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1" name="AutoShape 13"/>
              <p:cNvSpPr>
                <a:spLocks noChangeArrowheads="1"/>
              </p:cNvSpPr>
              <p:nvPr/>
            </p:nvSpPr>
            <p:spPr bwMode="auto">
              <a:xfrm>
                <a:off x="2400300" y="44005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2" name="AutoShape 14"/>
              <p:cNvSpPr>
                <a:spLocks noChangeArrowheads="1"/>
              </p:cNvSpPr>
              <p:nvPr/>
            </p:nvSpPr>
            <p:spPr bwMode="auto">
              <a:xfrm>
                <a:off x="2857500" y="42862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3" name="AutoShape 15"/>
              <p:cNvSpPr>
                <a:spLocks noChangeArrowheads="1"/>
              </p:cNvSpPr>
              <p:nvPr/>
            </p:nvSpPr>
            <p:spPr bwMode="auto">
              <a:xfrm>
                <a:off x="2857500" y="46291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4" name="AutoShape 16"/>
              <p:cNvSpPr>
                <a:spLocks noChangeArrowheads="1"/>
              </p:cNvSpPr>
              <p:nvPr/>
            </p:nvSpPr>
            <p:spPr bwMode="auto">
              <a:xfrm>
                <a:off x="3143250" y="45148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5" name="AutoShape 17"/>
              <p:cNvSpPr>
                <a:spLocks noChangeArrowheads="1"/>
              </p:cNvSpPr>
              <p:nvPr/>
            </p:nvSpPr>
            <p:spPr bwMode="auto">
              <a:xfrm>
                <a:off x="3143250" y="48577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6" name="AutoShape 18"/>
              <p:cNvSpPr>
                <a:spLocks noChangeArrowheads="1"/>
              </p:cNvSpPr>
              <p:nvPr/>
            </p:nvSpPr>
            <p:spPr bwMode="auto">
              <a:xfrm>
                <a:off x="2286000" y="36576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7" name="AutoShape 19"/>
              <p:cNvSpPr>
                <a:spLocks noChangeArrowheads="1"/>
              </p:cNvSpPr>
              <p:nvPr/>
            </p:nvSpPr>
            <p:spPr bwMode="auto">
              <a:xfrm>
                <a:off x="2800350" y="51435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8" name="AutoShape 20"/>
              <p:cNvSpPr>
                <a:spLocks noChangeArrowheads="1"/>
              </p:cNvSpPr>
              <p:nvPr/>
            </p:nvSpPr>
            <p:spPr bwMode="auto">
              <a:xfrm>
                <a:off x="2571750" y="18288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49" name="AutoShape 21"/>
              <p:cNvSpPr>
                <a:spLocks noChangeArrowheads="1"/>
              </p:cNvSpPr>
              <p:nvPr/>
            </p:nvSpPr>
            <p:spPr bwMode="auto">
              <a:xfrm>
                <a:off x="2228850" y="29718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0" name="AutoShape 22"/>
              <p:cNvSpPr>
                <a:spLocks noChangeArrowheads="1"/>
              </p:cNvSpPr>
              <p:nvPr/>
            </p:nvSpPr>
            <p:spPr bwMode="auto">
              <a:xfrm>
                <a:off x="2800350" y="15430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1" name="AutoShape 23"/>
              <p:cNvSpPr>
                <a:spLocks noChangeArrowheads="1"/>
              </p:cNvSpPr>
              <p:nvPr/>
            </p:nvSpPr>
            <p:spPr bwMode="auto">
              <a:xfrm>
                <a:off x="3714750" y="5257800"/>
                <a:ext cx="171450" cy="17145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2" name="AutoShape 24"/>
              <p:cNvSpPr>
                <a:spLocks noChangeArrowheads="1"/>
              </p:cNvSpPr>
              <p:nvPr/>
            </p:nvSpPr>
            <p:spPr bwMode="auto">
              <a:xfrm>
                <a:off x="3714750" y="16002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3" name="AutoShape 25"/>
              <p:cNvSpPr>
                <a:spLocks noChangeArrowheads="1"/>
              </p:cNvSpPr>
              <p:nvPr/>
            </p:nvSpPr>
            <p:spPr bwMode="auto">
              <a:xfrm>
                <a:off x="3543300" y="22860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4" name="AutoShape 26"/>
              <p:cNvSpPr>
                <a:spLocks noChangeArrowheads="1"/>
              </p:cNvSpPr>
              <p:nvPr/>
            </p:nvSpPr>
            <p:spPr bwMode="auto">
              <a:xfrm>
                <a:off x="3371850" y="18859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5" name="AutoShape 27"/>
              <p:cNvSpPr>
                <a:spLocks noChangeArrowheads="1"/>
              </p:cNvSpPr>
              <p:nvPr/>
            </p:nvSpPr>
            <p:spPr bwMode="auto">
              <a:xfrm>
                <a:off x="3257550" y="29718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6" name="AutoShape 28"/>
              <p:cNvSpPr>
                <a:spLocks noChangeArrowheads="1"/>
              </p:cNvSpPr>
              <p:nvPr/>
            </p:nvSpPr>
            <p:spPr bwMode="auto">
              <a:xfrm>
                <a:off x="3829050" y="30861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7" name="AutoShape 29"/>
              <p:cNvSpPr>
                <a:spLocks noChangeArrowheads="1"/>
              </p:cNvSpPr>
              <p:nvPr/>
            </p:nvSpPr>
            <p:spPr bwMode="auto">
              <a:xfrm>
                <a:off x="3600450" y="34861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8" name="AutoShape 30"/>
              <p:cNvSpPr>
                <a:spLocks noChangeArrowheads="1"/>
              </p:cNvSpPr>
              <p:nvPr/>
            </p:nvSpPr>
            <p:spPr bwMode="auto">
              <a:xfrm>
                <a:off x="3086100" y="33147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59" name="AutoShape 31"/>
              <p:cNvSpPr>
                <a:spLocks noChangeArrowheads="1"/>
              </p:cNvSpPr>
              <p:nvPr/>
            </p:nvSpPr>
            <p:spPr bwMode="auto">
              <a:xfrm>
                <a:off x="3829050" y="42862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0" name="AutoShape 32"/>
              <p:cNvSpPr>
                <a:spLocks noChangeArrowheads="1"/>
              </p:cNvSpPr>
              <p:nvPr/>
            </p:nvSpPr>
            <p:spPr bwMode="auto">
              <a:xfrm>
                <a:off x="3486150" y="44577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1" name="AutoShape 33"/>
              <p:cNvSpPr>
                <a:spLocks noChangeArrowheads="1"/>
              </p:cNvSpPr>
              <p:nvPr/>
            </p:nvSpPr>
            <p:spPr bwMode="auto">
              <a:xfrm>
                <a:off x="3486150" y="33147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2" name="AutoShape 34"/>
              <p:cNvSpPr>
                <a:spLocks noChangeArrowheads="1"/>
              </p:cNvSpPr>
              <p:nvPr/>
            </p:nvSpPr>
            <p:spPr bwMode="auto">
              <a:xfrm>
                <a:off x="2914650" y="19431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3" name="AutoShape 35"/>
              <p:cNvSpPr>
                <a:spLocks noChangeArrowheads="1"/>
              </p:cNvSpPr>
              <p:nvPr/>
            </p:nvSpPr>
            <p:spPr bwMode="auto">
              <a:xfrm>
                <a:off x="3829050" y="45720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4" name="AutoShape 36"/>
              <p:cNvSpPr>
                <a:spLocks noChangeArrowheads="1"/>
              </p:cNvSpPr>
              <p:nvPr/>
            </p:nvSpPr>
            <p:spPr bwMode="auto">
              <a:xfrm>
                <a:off x="3829050" y="18859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5" name="AutoShape 37"/>
              <p:cNvSpPr>
                <a:spLocks noChangeArrowheads="1"/>
              </p:cNvSpPr>
              <p:nvPr/>
            </p:nvSpPr>
            <p:spPr bwMode="auto">
              <a:xfrm>
                <a:off x="3600450" y="47434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6" name="AutoShape 38"/>
              <p:cNvSpPr>
                <a:spLocks noChangeArrowheads="1"/>
              </p:cNvSpPr>
              <p:nvPr/>
            </p:nvSpPr>
            <p:spPr bwMode="auto">
              <a:xfrm>
                <a:off x="4057650" y="47434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7" name="AutoShape 39"/>
              <p:cNvSpPr>
                <a:spLocks noChangeArrowheads="1"/>
              </p:cNvSpPr>
              <p:nvPr/>
            </p:nvSpPr>
            <p:spPr bwMode="auto">
              <a:xfrm>
                <a:off x="2686050" y="2343150"/>
                <a:ext cx="285750" cy="28575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8" name="AutoShape 40"/>
              <p:cNvSpPr>
                <a:spLocks noChangeArrowheads="1"/>
              </p:cNvSpPr>
              <p:nvPr/>
            </p:nvSpPr>
            <p:spPr bwMode="auto">
              <a:xfrm>
                <a:off x="3314700" y="22288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69" name="AutoShape 41"/>
              <p:cNvSpPr>
                <a:spLocks noChangeArrowheads="1"/>
              </p:cNvSpPr>
              <p:nvPr/>
            </p:nvSpPr>
            <p:spPr bwMode="auto">
              <a:xfrm>
                <a:off x="4171950" y="44005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74" name="AutoShape 46"/>
              <p:cNvSpPr>
                <a:spLocks noChangeArrowheads="1"/>
              </p:cNvSpPr>
              <p:nvPr/>
            </p:nvSpPr>
            <p:spPr bwMode="auto">
              <a:xfrm>
                <a:off x="3028950" y="12573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75" name="Line 47"/>
              <p:cNvSpPr>
                <a:spLocks noChangeShapeType="1"/>
              </p:cNvSpPr>
              <p:nvPr/>
            </p:nvSpPr>
            <p:spPr bwMode="auto">
              <a:xfrm>
                <a:off x="2686050" y="1085850"/>
                <a:ext cx="971550" cy="46291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76" name="AutoShape 48"/>
              <p:cNvSpPr>
                <a:spLocks noChangeArrowheads="1"/>
              </p:cNvSpPr>
              <p:nvPr/>
            </p:nvSpPr>
            <p:spPr bwMode="auto">
              <a:xfrm>
                <a:off x="6629400" y="17716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84" name="AutoShape 56"/>
              <p:cNvSpPr>
                <a:spLocks noChangeArrowheads="1"/>
              </p:cNvSpPr>
              <p:nvPr/>
            </p:nvSpPr>
            <p:spPr bwMode="auto">
              <a:xfrm>
                <a:off x="5829300" y="48006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86" name="AutoShape 58"/>
              <p:cNvSpPr>
                <a:spLocks noChangeArrowheads="1"/>
              </p:cNvSpPr>
              <p:nvPr/>
            </p:nvSpPr>
            <p:spPr bwMode="auto">
              <a:xfrm>
                <a:off x="5829300" y="44577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87" name="AutoShape 59"/>
              <p:cNvSpPr>
                <a:spLocks noChangeArrowheads="1"/>
              </p:cNvSpPr>
              <p:nvPr/>
            </p:nvSpPr>
            <p:spPr bwMode="auto">
              <a:xfrm>
                <a:off x="6286500" y="40576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88" name="AutoShape 60"/>
              <p:cNvSpPr>
                <a:spLocks noChangeArrowheads="1"/>
              </p:cNvSpPr>
              <p:nvPr/>
            </p:nvSpPr>
            <p:spPr bwMode="auto">
              <a:xfrm>
                <a:off x="5772150" y="41719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89" name="AutoShape 61"/>
              <p:cNvSpPr>
                <a:spLocks noChangeArrowheads="1"/>
              </p:cNvSpPr>
              <p:nvPr/>
            </p:nvSpPr>
            <p:spPr bwMode="auto">
              <a:xfrm>
                <a:off x="6286500" y="44005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90" name="AutoShape 62"/>
              <p:cNvSpPr>
                <a:spLocks noChangeArrowheads="1"/>
              </p:cNvSpPr>
              <p:nvPr/>
            </p:nvSpPr>
            <p:spPr bwMode="auto">
              <a:xfrm>
                <a:off x="6057900" y="451485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92" name="AutoShape 64"/>
              <p:cNvSpPr>
                <a:spLocks noChangeArrowheads="1"/>
              </p:cNvSpPr>
              <p:nvPr/>
            </p:nvSpPr>
            <p:spPr bwMode="auto">
              <a:xfrm>
                <a:off x="6286500" y="4686300"/>
                <a:ext cx="171450" cy="17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96" name="AutoShape 68"/>
              <p:cNvSpPr>
                <a:spLocks noChangeArrowheads="1"/>
              </p:cNvSpPr>
              <p:nvPr/>
            </p:nvSpPr>
            <p:spPr bwMode="auto">
              <a:xfrm>
                <a:off x="6800850" y="4286250"/>
                <a:ext cx="171450" cy="17145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97" name="AutoShape 69"/>
              <p:cNvSpPr>
                <a:spLocks noChangeArrowheads="1"/>
              </p:cNvSpPr>
              <p:nvPr/>
            </p:nvSpPr>
            <p:spPr bwMode="auto">
              <a:xfrm>
                <a:off x="7258050" y="11430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98" name="AutoShape 70"/>
              <p:cNvSpPr>
                <a:spLocks noChangeArrowheads="1"/>
              </p:cNvSpPr>
              <p:nvPr/>
            </p:nvSpPr>
            <p:spPr bwMode="auto">
              <a:xfrm>
                <a:off x="7086600" y="22288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799" name="AutoShape 71"/>
              <p:cNvSpPr>
                <a:spLocks noChangeArrowheads="1"/>
              </p:cNvSpPr>
              <p:nvPr/>
            </p:nvSpPr>
            <p:spPr bwMode="auto">
              <a:xfrm>
                <a:off x="7258050" y="23431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07" name="AutoShape 79"/>
              <p:cNvSpPr>
                <a:spLocks noChangeArrowheads="1"/>
              </p:cNvSpPr>
              <p:nvPr/>
            </p:nvSpPr>
            <p:spPr bwMode="auto">
              <a:xfrm>
                <a:off x="7086600" y="16002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09" name="AutoShape 81"/>
              <p:cNvSpPr>
                <a:spLocks noChangeArrowheads="1"/>
              </p:cNvSpPr>
              <p:nvPr/>
            </p:nvSpPr>
            <p:spPr bwMode="auto">
              <a:xfrm>
                <a:off x="7486650" y="20002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12" name="AutoShape 84"/>
              <p:cNvSpPr>
                <a:spLocks noChangeArrowheads="1"/>
              </p:cNvSpPr>
              <p:nvPr/>
            </p:nvSpPr>
            <p:spPr bwMode="auto">
              <a:xfrm>
                <a:off x="6057900" y="2114550"/>
                <a:ext cx="285750" cy="285750"/>
              </a:xfrm>
              <a:prstGeom prst="star4">
                <a:avLst>
                  <a:gd name="adj" fmla="val 125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13" name="AutoShape 85"/>
              <p:cNvSpPr>
                <a:spLocks noChangeArrowheads="1"/>
              </p:cNvSpPr>
              <p:nvPr/>
            </p:nvSpPr>
            <p:spPr bwMode="auto">
              <a:xfrm>
                <a:off x="6743700" y="22860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15" name="AutoShape 87"/>
              <p:cNvSpPr>
                <a:spLocks noChangeArrowheads="1"/>
              </p:cNvSpPr>
              <p:nvPr/>
            </p:nvSpPr>
            <p:spPr bwMode="auto">
              <a:xfrm>
                <a:off x="4800600" y="52006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16" name="AutoShape 88"/>
              <p:cNvSpPr>
                <a:spLocks noChangeArrowheads="1"/>
              </p:cNvSpPr>
              <p:nvPr/>
            </p:nvSpPr>
            <p:spPr bwMode="auto">
              <a:xfrm>
                <a:off x="4686300" y="48577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17" name="AutoShape 89"/>
              <p:cNvSpPr>
                <a:spLocks noChangeArrowheads="1"/>
              </p:cNvSpPr>
              <p:nvPr/>
            </p:nvSpPr>
            <p:spPr bwMode="auto">
              <a:xfrm>
                <a:off x="4686300" y="45148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18" name="AutoShape 90"/>
              <p:cNvSpPr>
                <a:spLocks noChangeArrowheads="1"/>
              </p:cNvSpPr>
              <p:nvPr/>
            </p:nvSpPr>
            <p:spPr bwMode="auto">
              <a:xfrm>
                <a:off x="4572000" y="434340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19" name="AutoShape 91"/>
              <p:cNvSpPr>
                <a:spLocks noChangeArrowheads="1"/>
              </p:cNvSpPr>
              <p:nvPr/>
            </p:nvSpPr>
            <p:spPr bwMode="auto">
              <a:xfrm>
                <a:off x="6457950" y="1314450"/>
                <a:ext cx="285750" cy="28575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20" name="Line 92"/>
              <p:cNvSpPr>
                <a:spLocks noChangeShapeType="1"/>
              </p:cNvSpPr>
              <p:nvPr/>
            </p:nvSpPr>
            <p:spPr bwMode="auto">
              <a:xfrm>
                <a:off x="6115050" y="1143000"/>
                <a:ext cx="971550" cy="46291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grpSp>
            <p:nvGrpSpPr>
              <p:cNvPr id="73827" name="Group 99"/>
              <p:cNvGrpSpPr>
                <a:grpSpLocks/>
              </p:cNvGrpSpPr>
              <p:nvPr/>
            </p:nvGrpSpPr>
            <p:grpSpPr bwMode="auto">
              <a:xfrm>
                <a:off x="5943600" y="2114550"/>
                <a:ext cx="1200150" cy="2400300"/>
                <a:chOff x="4032" y="1056"/>
                <a:chExt cx="1008" cy="2016"/>
              </a:xfrm>
            </p:grpSpPr>
            <p:sp>
              <p:nvSpPr>
                <p:cNvPr id="73821" name="AutoShape 93"/>
                <p:cNvSpPr>
                  <a:spLocks noChangeArrowheads="1"/>
                </p:cNvSpPr>
                <p:nvPr/>
              </p:nvSpPr>
              <p:spPr bwMode="auto">
                <a:xfrm>
                  <a:off x="4032" y="2880"/>
                  <a:ext cx="192" cy="192"/>
                </a:xfrm>
                <a:prstGeom prst="diamond">
                  <a:avLst/>
                </a:prstGeom>
                <a:solidFill>
                  <a:schemeClr val="bg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22" name="AutoShape 94"/>
                <p:cNvSpPr>
                  <a:spLocks noChangeArrowheads="1"/>
                </p:cNvSpPr>
                <p:nvPr/>
              </p:nvSpPr>
              <p:spPr bwMode="auto">
                <a:xfrm>
                  <a:off x="4896" y="1056"/>
                  <a:ext cx="144" cy="144"/>
                </a:xfrm>
                <a:prstGeom prst="diamond">
                  <a:avLst/>
                </a:prstGeom>
                <a:solidFill>
                  <a:schemeClr val="bg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grpSp>
          <p:sp>
            <p:nvSpPr>
              <p:cNvPr id="73823" name="Line 95"/>
              <p:cNvSpPr>
                <a:spLocks noChangeShapeType="1"/>
              </p:cNvSpPr>
              <p:nvPr/>
            </p:nvSpPr>
            <p:spPr bwMode="auto">
              <a:xfrm rot="210316">
                <a:off x="5372100" y="2914650"/>
                <a:ext cx="2628900" cy="8001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3825" name="AutoShape 97"/>
              <p:cNvSpPr>
                <a:spLocks noChangeArrowheads="1"/>
              </p:cNvSpPr>
              <p:nvPr/>
            </p:nvSpPr>
            <p:spPr bwMode="auto">
              <a:xfrm>
                <a:off x="4400550" y="3143250"/>
                <a:ext cx="742950" cy="400050"/>
              </a:xfrm>
              <a:prstGeom prst="rightArrow">
                <a:avLst>
                  <a:gd name="adj1" fmla="val 50000"/>
                  <a:gd name="adj2" fmla="val 46429"/>
                </a:avLst>
              </a:prstGeom>
              <a:solidFill>
                <a:schemeClr val="accent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grpSp>
        <p:sp>
          <p:nvSpPr>
            <p:cNvPr id="5" name="TextBox 4"/>
            <p:cNvSpPr txBox="1"/>
            <p:nvPr/>
          </p:nvSpPr>
          <p:spPr>
            <a:xfrm>
              <a:off x="3659332" y="6077248"/>
              <a:ext cx="3407921" cy="461665"/>
            </a:xfrm>
            <a:prstGeom prst="rect">
              <a:avLst/>
            </a:prstGeom>
            <a:noFill/>
          </p:spPr>
          <p:txBody>
            <a:bodyPr wrap="none" rtlCol="0">
              <a:spAutoFit/>
            </a:bodyPr>
            <a:lstStyle/>
            <a:p>
              <a:r>
                <a:rPr lang="en-US" sz="2400" smtClean="0">
                  <a:solidFill>
                    <a:prstClr val="black"/>
                  </a:solidFill>
                  <a:sym typeface="Wingdings" panose="05000000000000000000" pitchFamily="2" charset="2"/>
                </a:rPr>
                <a:t></a:t>
              </a:r>
              <a:r>
                <a:rPr lang="en-US" sz="2400" smtClean="0">
                  <a:solidFill>
                    <a:prstClr val="black"/>
                  </a:solidFill>
                </a:rPr>
                <a:t>Multi-style boundary</a:t>
              </a:r>
              <a:r>
                <a:rPr lang="en-US" sz="2400" smtClean="0">
                  <a:solidFill>
                    <a:prstClr val="black"/>
                  </a:solidFill>
                  <a:sym typeface="Wingdings" panose="05000000000000000000" pitchFamily="2" charset="2"/>
                </a:rPr>
                <a:t></a:t>
              </a:r>
              <a:endParaRPr lang="en-US" sz="2400">
                <a:solidFill>
                  <a:prstClr val="black"/>
                </a:solidFill>
              </a:endParaRPr>
            </a:p>
          </p:txBody>
        </p:sp>
        <p:sp>
          <p:nvSpPr>
            <p:cNvPr id="7" name="TextBox 6"/>
            <p:cNvSpPr txBox="1"/>
            <p:nvPr/>
          </p:nvSpPr>
          <p:spPr>
            <a:xfrm>
              <a:off x="1099127" y="2184401"/>
              <a:ext cx="809837" cy="369332"/>
            </a:xfrm>
            <a:prstGeom prst="rect">
              <a:avLst/>
            </a:prstGeom>
            <a:noFill/>
          </p:spPr>
          <p:txBody>
            <a:bodyPr wrap="none" rtlCol="0">
              <a:spAutoFit/>
            </a:bodyPr>
            <a:lstStyle/>
            <a:p>
              <a:r>
                <a:rPr lang="en-US" smtClean="0">
                  <a:solidFill>
                    <a:srgbClr val="0070C0"/>
                  </a:solidFill>
                </a:rPr>
                <a:t>Style 1</a:t>
              </a:r>
              <a:endParaRPr lang="en-US">
                <a:solidFill>
                  <a:srgbClr val="0070C0"/>
                </a:solidFill>
              </a:endParaRPr>
            </a:p>
          </p:txBody>
        </p:sp>
        <p:sp>
          <p:nvSpPr>
            <p:cNvPr id="13" name="Rectangle 12"/>
            <p:cNvSpPr/>
            <p:nvPr/>
          </p:nvSpPr>
          <p:spPr>
            <a:xfrm>
              <a:off x="4067558" y="2094484"/>
              <a:ext cx="809837" cy="369332"/>
            </a:xfrm>
            <a:prstGeom prst="rect">
              <a:avLst/>
            </a:prstGeom>
          </p:spPr>
          <p:txBody>
            <a:bodyPr wrap="none">
              <a:spAutoFit/>
            </a:bodyPr>
            <a:lstStyle/>
            <a:p>
              <a:r>
                <a:rPr lang="en-US">
                  <a:solidFill>
                    <a:srgbClr val="FF0000"/>
                  </a:solidFill>
                </a:rPr>
                <a:t>Style </a:t>
              </a:r>
              <a:r>
                <a:rPr lang="en-US" smtClean="0">
                  <a:solidFill>
                    <a:srgbClr val="FF0000"/>
                  </a:solidFill>
                </a:rPr>
                <a:t>3</a:t>
              </a:r>
              <a:endParaRPr lang="en-US">
                <a:solidFill>
                  <a:srgbClr val="FF0000"/>
                </a:solidFill>
              </a:endParaRPr>
            </a:p>
          </p:txBody>
        </p:sp>
        <p:sp>
          <p:nvSpPr>
            <p:cNvPr id="14" name="Rectangle 13"/>
            <p:cNvSpPr/>
            <p:nvPr/>
          </p:nvSpPr>
          <p:spPr>
            <a:xfrm>
              <a:off x="3797339" y="3311998"/>
              <a:ext cx="809837" cy="369332"/>
            </a:xfrm>
            <a:prstGeom prst="rect">
              <a:avLst/>
            </a:prstGeom>
          </p:spPr>
          <p:txBody>
            <a:bodyPr wrap="none">
              <a:spAutoFit/>
            </a:bodyPr>
            <a:lstStyle/>
            <a:p>
              <a:r>
                <a:rPr lang="en-US">
                  <a:solidFill>
                    <a:srgbClr val="FF0000"/>
                  </a:solidFill>
                </a:rPr>
                <a:t>Style </a:t>
              </a:r>
              <a:r>
                <a:rPr lang="en-US" smtClean="0">
                  <a:solidFill>
                    <a:srgbClr val="FF0000"/>
                  </a:solidFill>
                </a:rPr>
                <a:t>2</a:t>
              </a:r>
              <a:endParaRPr lang="en-US">
                <a:solidFill>
                  <a:srgbClr val="FF0000"/>
                </a:solidFill>
              </a:endParaRPr>
            </a:p>
          </p:txBody>
        </p:sp>
        <p:sp>
          <p:nvSpPr>
            <p:cNvPr id="15" name="Rectangle 14"/>
            <p:cNvSpPr/>
            <p:nvPr/>
          </p:nvSpPr>
          <p:spPr>
            <a:xfrm>
              <a:off x="1220720" y="3942835"/>
              <a:ext cx="809837" cy="369332"/>
            </a:xfrm>
            <a:prstGeom prst="rect">
              <a:avLst/>
            </a:prstGeom>
          </p:spPr>
          <p:txBody>
            <a:bodyPr wrap="none">
              <a:spAutoFit/>
            </a:bodyPr>
            <a:lstStyle/>
            <a:p>
              <a:r>
                <a:rPr lang="en-US">
                  <a:solidFill>
                    <a:srgbClr val="0070C0"/>
                  </a:solidFill>
                </a:rPr>
                <a:t>Style </a:t>
              </a:r>
              <a:r>
                <a:rPr lang="en-US" smtClean="0">
                  <a:solidFill>
                    <a:srgbClr val="0070C0"/>
                  </a:solidFill>
                </a:rPr>
                <a:t>2</a:t>
              </a:r>
              <a:endParaRPr lang="en-US">
                <a:solidFill>
                  <a:srgbClr val="0070C0"/>
                </a:solidFill>
              </a:endParaRPr>
            </a:p>
          </p:txBody>
        </p:sp>
        <p:sp>
          <p:nvSpPr>
            <p:cNvPr id="16" name="Rectangle 15"/>
            <p:cNvSpPr/>
            <p:nvPr/>
          </p:nvSpPr>
          <p:spPr>
            <a:xfrm>
              <a:off x="3924339" y="5534424"/>
              <a:ext cx="809837" cy="369332"/>
            </a:xfrm>
            <a:prstGeom prst="rect">
              <a:avLst/>
            </a:prstGeom>
          </p:spPr>
          <p:txBody>
            <a:bodyPr wrap="none">
              <a:spAutoFit/>
            </a:bodyPr>
            <a:lstStyle/>
            <a:p>
              <a:r>
                <a:rPr lang="en-US">
                  <a:solidFill>
                    <a:srgbClr val="FF0000"/>
                  </a:solidFill>
                </a:rPr>
                <a:t>Style 1</a:t>
              </a:r>
            </a:p>
          </p:txBody>
        </p:sp>
        <p:sp>
          <p:nvSpPr>
            <p:cNvPr id="17" name="Rectangle 16"/>
            <p:cNvSpPr/>
            <p:nvPr/>
          </p:nvSpPr>
          <p:spPr>
            <a:xfrm>
              <a:off x="1082714" y="5177530"/>
              <a:ext cx="809837" cy="369332"/>
            </a:xfrm>
            <a:prstGeom prst="rect">
              <a:avLst/>
            </a:prstGeom>
          </p:spPr>
          <p:txBody>
            <a:bodyPr wrap="none">
              <a:spAutoFit/>
            </a:bodyPr>
            <a:lstStyle/>
            <a:p>
              <a:r>
                <a:rPr lang="en-US">
                  <a:solidFill>
                    <a:srgbClr val="0070C0"/>
                  </a:solidFill>
                </a:rPr>
                <a:t>Style </a:t>
              </a:r>
              <a:r>
                <a:rPr lang="en-US" smtClean="0">
                  <a:solidFill>
                    <a:srgbClr val="0070C0"/>
                  </a:solidFill>
                </a:rPr>
                <a:t>3</a:t>
              </a:r>
              <a:endParaRPr lang="en-US">
                <a:solidFill>
                  <a:srgbClr val="0070C0"/>
                </a:solidFill>
              </a:endParaRPr>
            </a:p>
          </p:txBody>
        </p:sp>
      </p:grpSp>
    </p:spTree>
    <p:extLst>
      <p:ext uri="{BB962C8B-B14F-4D97-AF65-F5344CB8AC3E}">
        <p14:creationId xmlns:p14="http://schemas.microsoft.com/office/powerpoint/2010/main" val="2618994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3800" dirty="0">
                <a:latin typeface="+mn-lt"/>
              </a:rPr>
              <a:t>Inter-pattern </a:t>
            </a:r>
            <a:r>
              <a:rPr lang="en-US" sz="3800" dirty="0" smtClean="0">
                <a:latin typeface="+mn-lt"/>
              </a:rPr>
              <a:t>feature dependence </a:t>
            </a:r>
            <a:r>
              <a:rPr lang="en-US" sz="3800" dirty="0" smtClean="0">
                <a:solidFill>
                  <a:srgbClr val="0070C0"/>
                </a:solidFill>
                <a:latin typeface="+mn-lt"/>
              </a:rPr>
              <a:t>(1)</a:t>
            </a:r>
            <a:r>
              <a:rPr lang="en-US" sz="3800" dirty="0">
                <a:latin typeface="+mn-lt"/>
              </a:rPr>
              <a:t/>
            </a:r>
            <a:br>
              <a:rPr lang="en-US" sz="3800" dirty="0">
                <a:latin typeface="+mn-lt"/>
              </a:rPr>
            </a:br>
            <a:r>
              <a:rPr lang="en-US" sz="3800" dirty="0">
                <a:latin typeface="+mn-lt"/>
              </a:rPr>
              <a:t>(Style)</a:t>
            </a:r>
            <a:endParaRPr lang="it-IT" sz="3800" dirty="0">
              <a:latin typeface="+mn-lt"/>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27" name="Slide Number Placeholder 5"/>
          <p:cNvSpPr>
            <a:spLocks noGrp="1"/>
          </p:cNvSpPr>
          <p:nvPr>
            <p:ph type="sldNum" sz="quarter" idx="12"/>
          </p:nvPr>
        </p:nvSpPr>
        <p:spPr/>
        <p:txBody>
          <a:bodyPr/>
          <a:lstStyle/>
          <a:p>
            <a:fld id="{55F0C3D1-C876-4B51-86BC-C95A4DFFBDEE}" type="slidenum">
              <a:rPr lang="it-IT" altLang="en-US">
                <a:solidFill>
                  <a:prstClr val="black">
                    <a:tint val="75000"/>
                  </a:prstClr>
                </a:solidFill>
              </a:rPr>
              <a:pPr/>
              <a:t>55</a:t>
            </a:fld>
            <a:endParaRPr lang="it-IT" altLang="en-US">
              <a:solidFill>
                <a:prstClr val="black">
                  <a:tint val="75000"/>
                </a:prstClr>
              </a:solidFill>
            </a:endParaRPr>
          </a:p>
        </p:txBody>
      </p:sp>
      <p:grpSp>
        <p:nvGrpSpPr>
          <p:cNvPr id="43012" name="Group 4"/>
          <p:cNvGrpSpPr>
            <a:grpSpLocks/>
          </p:cNvGrpSpPr>
          <p:nvPr/>
        </p:nvGrpSpPr>
        <p:grpSpPr bwMode="auto">
          <a:xfrm>
            <a:off x="1332001" y="2452578"/>
            <a:ext cx="6740640" cy="1903880"/>
            <a:chOff x="705" y="1746"/>
            <a:chExt cx="4681" cy="1322"/>
          </a:xfrm>
        </p:grpSpPr>
        <p:grpSp>
          <p:nvGrpSpPr>
            <p:cNvPr id="43013" name="Group 5"/>
            <p:cNvGrpSpPr>
              <a:grpSpLocks/>
            </p:cNvGrpSpPr>
            <p:nvPr/>
          </p:nvGrpSpPr>
          <p:grpSpPr bwMode="auto">
            <a:xfrm>
              <a:off x="705" y="1746"/>
              <a:ext cx="4681" cy="1322"/>
              <a:chOff x="705" y="1746"/>
              <a:chExt cx="4681" cy="1322"/>
            </a:xfrm>
          </p:grpSpPr>
          <p:sp>
            <p:nvSpPr>
              <p:cNvPr id="43014" name="Rectangle 6"/>
              <p:cNvSpPr>
                <a:spLocks noChangeArrowheads="1"/>
              </p:cNvSpPr>
              <p:nvPr/>
            </p:nvSpPr>
            <p:spPr bwMode="auto">
              <a:xfrm>
                <a:off x="705" y="1746"/>
                <a:ext cx="1761" cy="132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3015" name="Rectangle 7"/>
              <p:cNvSpPr>
                <a:spLocks noChangeArrowheads="1"/>
              </p:cNvSpPr>
              <p:nvPr/>
            </p:nvSpPr>
            <p:spPr bwMode="auto">
              <a:xfrm>
                <a:off x="2838" y="1746"/>
                <a:ext cx="2548" cy="132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3016" name="Rectangle 8"/>
              <p:cNvSpPr>
                <a:spLocks noChangeArrowheads="1"/>
              </p:cNvSpPr>
              <p:nvPr/>
            </p:nvSpPr>
            <p:spPr bwMode="auto">
              <a:xfrm>
                <a:off x="1274" y="1746"/>
                <a:ext cx="537" cy="132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3017" name="Rectangle 9"/>
              <p:cNvSpPr>
                <a:spLocks noChangeArrowheads="1"/>
              </p:cNvSpPr>
              <p:nvPr/>
            </p:nvSpPr>
            <p:spPr bwMode="auto">
              <a:xfrm>
                <a:off x="3436" y="1746"/>
                <a:ext cx="1429" cy="132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43018" name="Group 10"/>
            <p:cNvGrpSpPr>
              <a:grpSpLocks/>
            </p:cNvGrpSpPr>
            <p:nvPr/>
          </p:nvGrpSpPr>
          <p:grpSpPr bwMode="auto">
            <a:xfrm>
              <a:off x="840" y="2021"/>
              <a:ext cx="4413" cy="835"/>
              <a:chOff x="840" y="2021"/>
              <a:chExt cx="4413" cy="835"/>
            </a:xfrm>
          </p:grpSpPr>
          <p:sp>
            <p:nvSpPr>
              <p:cNvPr id="43019" name="Freeform 11"/>
              <p:cNvSpPr>
                <a:spLocks/>
              </p:cNvSpPr>
              <p:nvPr/>
            </p:nvSpPr>
            <p:spPr bwMode="auto">
              <a:xfrm>
                <a:off x="840" y="2054"/>
                <a:ext cx="309" cy="740"/>
              </a:xfrm>
              <a:custGeom>
                <a:avLst/>
                <a:gdLst>
                  <a:gd name="T0" fmla="*/ 0 w 309"/>
                  <a:gd name="T1" fmla="*/ 7 h 740"/>
                  <a:gd name="T2" fmla="*/ 32 w 309"/>
                  <a:gd name="T3" fmla="*/ 23 h 740"/>
                  <a:gd name="T4" fmla="*/ 55 w 309"/>
                  <a:gd name="T5" fmla="*/ 30 h 740"/>
                  <a:gd name="T6" fmla="*/ 79 w 309"/>
                  <a:gd name="T7" fmla="*/ 38 h 740"/>
                  <a:gd name="T8" fmla="*/ 103 w 309"/>
                  <a:gd name="T9" fmla="*/ 46 h 740"/>
                  <a:gd name="T10" fmla="*/ 126 w 309"/>
                  <a:gd name="T11" fmla="*/ 46 h 740"/>
                  <a:gd name="T12" fmla="*/ 158 w 309"/>
                  <a:gd name="T13" fmla="*/ 46 h 740"/>
                  <a:gd name="T14" fmla="*/ 182 w 309"/>
                  <a:gd name="T15" fmla="*/ 38 h 740"/>
                  <a:gd name="T16" fmla="*/ 205 w 309"/>
                  <a:gd name="T17" fmla="*/ 38 h 740"/>
                  <a:gd name="T18" fmla="*/ 229 w 309"/>
                  <a:gd name="T19" fmla="*/ 30 h 740"/>
                  <a:gd name="T20" fmla="*/ 253 w 309"/>
                  <a:gd name="T21" fmla="*/ 30 h 740"/>
                  <a:gd name="T22" fmla="*/ 276 w 309"/>
                  <a:gd name="T23" fmla="*/ 30 h 740"/>
                  <a:gd name="T24" fmla="*/ 300 w 309"/>
                  <a:gd name="T25" fmla="*/ 23 h 740"/>
                  <a:gd name="T26" fmla="*/ 308 w 309"/>
                  <a:gd name="T27" fmla="*/ 0 h 740"/>
                  <a:gd name="T28" fmla="*/ 292 w 309"/>
                  <a:gd name="T29" fmla="*/ 23 h 740"/>
                  <a:gd name="T30" fmla="*/ 276 w 309"/>
                  <a:gd name="T31" fmla="*/ 86 h 740"/>
                  <a:gd name="T32" fmla="*/ 268 w 309"/>
                  <a:gd name="T33" fmla="*/ 141 h 740"/>
                  <a:gd name="T34" fmla="*/ 261 w 309"/>
                  <a:gd name="T35" fmla="*/ 173 h 740"/>
                  <a:gd name="T36" fmla="*/ 261 w 309"/>
                  <a:gd name="T37" fmla="*/ 236 h 740"/>
                  <a:gd name="T38" fmla="*/ 261 w 309"/>
                  <a:gd name="T39" fmla="*/ 282 h 740"/>
                  <a:gd name="T40" fmla="*/ 261 w 309"/>
                  <a:gd name="T41" fmla="*/ 306 h 740"/>
                  <a:gd name="T42" fmla="*/ 261 w 309"/>
                  <a:gd name="T43" fmla="*/ 329 h 740"/>
                  <a:gd name="T44" fmla="*/ 253 w 309"/>
                  <a:gd name="T45" fmla="*/ 353 h 740"/>
                  <a:gd name="T46" fmla="*/ 245 w 309"/>
                  <a:gd name="T47" fmla="*/ 377 h 740"/>
                  <a:gd name="T48" fmla="*/ 237 w 309"/>
                  <a:gd name="T49" fmla="*/ 400 h 740"/>
                  <a:gd name="T50" fmla="*/ 229 w 309"/>
                  <a:gd name="T51" fmla="*/ 424 h 740"/>
                  <a:gd name="T52" fmla="*/ 229 w 309"/>
                  <a:gd name="T53" fmla="*/ 448 h 740"/>
                  <a:gd name="T54" fmla="*/ 221 w 309"/>
                  <a:gd name="T55" fmla="*/ 479 h 740"/>
                  <a:gd name="T56" fmla="*/ 213 w 309"/>
                  <a:gd name="T57" fmla="*/ 502 h 740"/>
                  <a:gd name="T58" fmla="*/ 205 w 309"/>
                  <a:gd name="T59" fmla="*/ 534 h 740"/>
                  <a:gd name="T60" fmla="*/ 205 w 309"/>
                  <a:gd name="T61" fmla="*/ 557 h 740"/>
                  <a:gd name="T62" fmla="*/ 205 w 309"/>
                  <a:gd name="T63" fmla="*/ 581 h 740"/>
                  <a:gd name="T64" fmla="*/ 205 w 309"/>
                  <a:gd name="T65" fmla="*/ 652 h 740"/>
                  <a:gd name="T66" fmla="*/ 197 w 309"/>
                  <a:gd name="T67" fmla="*/ 652 h 740"/>
                  <a:gd name="T68" fmla="*/ 190 w 309"/>
                  <a:gd name="T69" fmla="*/ 652 h 740"/>
                  <a:gd name="T70" fmla="*/ 190 w 309"/>
                  <a:gd name="T71" fmla="*/ 715 h 740"/>
                  <a:gd name="T72" fmla="*/ 190 w 309"/>
                  <a:gd name="T73" fmla="*/ 739 h 740"/>
                  <a:gd name="T74" fmla="*/ 197 w 309"/>
                  <a:gd name="T75" fmla="*/ 71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740">
                    <a:moveTo>
                      <a:pt x="0" y="7"/>
                    </a:moveTo>
                    <a:lnTo>
                      <a:pt x="32" y="23"/>
                    </a:lnTo>
                    <a:lnTo>
                      <a:pt x="55" y="30"/>
                    </a:lnTo>
                    <a:lnTo>
                      <a:pt x="79" y="38"/>
                    </a:lnTo>
                    <a:lnTo>
                      <a:pt x="103" y="46"/>
                    </a:lnTo>
                    <a:lnTo>
                      <a:pt x="126" y="46"/>
                    </a:lnTo>
                    <a:lnTo>
                      <a:pt x="158" y="46"/>
                    </a:lnTo>
                    <a:lnTo>
                      <a:pt x="182" y="38"/>
                    </a:lnTo>
                    <a:lnTo>
                      <a:pt x="205" y="38"/>
                    </a:lnTo>
                    <a:lnTo>
                      <a:pt x="229" y="30"/>
                    </a:lnTo>
                    <a:lnTo>
                      <a:pt x="253" y="30"/>
                    </a:lnTo>
                    <a:lnTo>
                      <a:pt x="276" y="30"/>
                    </a:lnTo>
                    <a:lnTo>
                      <a:pt x="300" y="23"/>
                    </a:lnTo>
                    <a:lnTo>
                      <a:pt x="308" y="0"/>
                    </a:lnTo>
                    <a:lnTo>
                      <a:pt x="292" y="23"/>
                    </a:lnTo>
                    <a:lnTo>
                      <a:pt x="276" y="86"/>
                    </a:lnTo>
                    <a:lnTo>
                      <a:pt x="268" y="141"/>
                    </a:lnTo>
                    <a:lnTo>
                      <a:pt x="261" y="173"/>
                    </a:lnTo>
                    <a:lnTo>
                      <a:pt x="261" y="236"/>
                    </a:lnTo>
                    <a:lnTo>
                      <a:pt x="261" y="282"/>
                    </a:lnTo>
                    <a:lnTo>
                      <a:pt x="261" y="306"/>
                    </a:lnTo>
                    <a:lnTo>
                      <a:pt x="261" y="329"/>
                    </a:lnTo>
                    <a:lnTo>
                      <a:pt x="253" y="353"/>
                    </a:lnTo>
                    <a:lnTo>
                      <a:pt x="245" y="377"/>
                    </a:lnTo>
                    <a:lnTo>
                      <a:pt x="237" y="400"/>
                    </a:lnTo>
                    <a:lnTo>
                      <a:pt x="229" y="424"/>
                    </a:lnTo>
                    <a:lnTo>
                      <a:pt x="229" y="448"/>
                    </a:lnTo>
                    <a:lnTo>
                      <a:pt x="221" y="479"/>
                    </a:lnTo>
                    <a:lnTo>
                      <a:pt x="213" y="502"/>
                    </a:lnTo>
                    <a:lnTo>
                      <a:pt x="205" y="534"/>
                    </a:lnTo>
                    <a:lnTo>
                      <a:pt x="205" y="557"/>
                    </a:lnTo>
                    <a:lnTo>
                      <a:pt x="205" y="581"/>
                    </a:lnTo>
                    <a:lnTo>
                      <a:pt x="205" y="652"/>
                    </a:lnTo>
                    <a:lnTo>
                      <a:pt x="197" y="652"/>
                    </a:lnTo>
                    <a:lnTo>
                      <a:pt x="190" y="652"/>
                    </a:lnTo>
                    <a:lnTo>
                      <a:pt x="190" y="715"/>
                    </a:lnTo>
                    <a:lnTo>
                      <a:pt x="190" y="739"/>
                    </a:lnTo>
                    <a:lnTo>
                      <a:pt x="197" y="715"/>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3020" name="Freeform 12"/>
              <p:cNvSpPr>
                <a:spLocks/>
              </p:cNvSpPr>
              <p:nvPr/>
            </p:nvSpPr>
            <p:spPr bwMode="auto">
              <a:xfrm>
                <a:off x="3026" y="2061"/>
                <a:ext cx="258" cy="742"/>
              </a:xfrm>
              <a:custGeom>
                <a:avLst/>
                <a:gdLst>
                  <a:gd name="T0" fmla="*/ 0 w 258"/>
                  <a:gd name="T1" fmla="*/ 7 h 742"/>
                  <a:gd name="T2" fmla="*/ 26 w 258"/>
                  <a:gd name="T3" fmla="*/ 23 h 742"/>
                  <a:gd name="T4" fmla="*/ 45 w 258"/>
                  <a:gd name="T5" fmla="*/ 30 h 742"/>
                  <a:gd name="T6" fmla="*/ 65 w 258"/>
                  <a:gd name="T7" fmla="*/ 38 h 742"/>
                  <a:gd name="T8" fmla="*/ 85 w 258"/>
                  <a:gd name="T9" fmla="*/ 46 h 742"/>
                  <a:gd name="T10" fmla="*/ 105 w 258"/>
                  <a:gd name="T11" fmla="*/ 46 h 742"/>
                  <a:gd name="T12" fmla="*/ 131 w 258"/>
                  <a:gd name="T13" fmla="*/ 46 h 742"/>
                  <a:gd name="T14" fmla="*/ 151 w 258"/>
                  <a:gd name="T15" fmla="*/ 38 h 742"/>
                  <a:gd name="T16" fmla="*/ 171 w 258"/>
                  <a:gd name="T17" fmla="*/ 38 h 742"/>
                  <a:gd name="T18" fmla="*/ 191 w 258"/>
                  <a:gd name="T19" fmla="*/ 30 h 742"/>
                  <a:gd name="T20" fmla="*/ 211 w 258"/>
                  <a:gd name="T21" fmla="*/ 30 h 742"/>
                  <a:gd name="T22" fmla="*/ 230 w 258"/>
                  <a:gd name="T23" fmla="*/ 30 h 742"/>
                  <a:gd name="T24" fmla="*/ 250 w 258"/>
                  <a:gd name="T25" fmla="*/ 23 h 742"/>
                  <a:gd name="T26" fmla="*/ 257 w 258"/>
                  <a:gd name="T27" fmla="*/ 0 h 742"/>
                  <a:gd name="T28" fmla="*/ 243 w 258"/>
                  <a:gd name="T29" fmla="*/ 23 h 742"/>
                  <a:gd name="T30" fmla="*/ 230 w 258"/>
                  <a:gd name="T31" fmla="*/ 86 h 742"/>
                  <a:gd name="T32" fmla="*/ 223 w 258"/>
                  <a:gd name="T33" fmla="*/ 141 h 742"/>
                  <a:gd name="T34" fmla="*/ 217 w 258"/>
                  <a:gd name="T35" fmla="*/ 173 h 742"/>
                  <a:gd name="T36" fmla="*/ 217 w 258"/>
                  <a:gd name="T37" fmla="*/ 236 h 742"/>
                  <a:gd name="T38" fmla="*/ 217 w 258"/>
                  <a:gd name="T39" fmla="*/ 283 h 742"/>
                  <a:gd name="T40" fmla="*/ 217 w 258"/>
                  <a:gd name="T41" fmla="*/ 307 h 742"/>
                  <a:gd name="T42" fmla="*/ 217 w 258"/>
                  <a:gd name="T43" fmla="*/ 330 h 742"/>
                  <a:gd name="T44" fmla="*/ 211 w 258"/>
                  <a:gd name="T45" fmla="*/ 354 h 742"/>
                  <a:gd name="T46" fmla="*/ 204 w 258"/>
                  <a:gd name="T47" fmla="*/ 378 h 742"/>
                  <a:gd name="T48" fmla="*/ 197 w 258"/>
                  <a:gd name="T49" fmla="*/ 401 h 742"/>
                  <a:gd name="T50" fmla="*/ 191 w 258"/>
                  <a:gd name="T51" fmla="*/ 425 h 742"/>
                  <a:gd name="T52" fmla="*/ 191 w 258"/>
                  <a:gd name="T53" fmla="*/ 449 h 742"/>
                  <a:gd name="T54" fmla="*/ 184 w 258"/>
                  <a:gd name="T55" fmla="*/ 480 h 742"/>
                  <a:gd name="T56" fmla="*/ 177 w 258"/>
                  <a:gd name="T57" fmla="*/ 504 h 742"/>
                  <a:gd name="T58" fmla="*/ 171 w 258"/>
                  <a:gd name="T59" fmla="*/ 536 h 742"/>
                  <a:gd name="T60" fmla="*/ 171 w 258"/>
                  <a:gd name="T61" fmla="*/ 559 h 742"/>
                  <a:gd name="T62" fmla="*/ 171 w 258"/>
                  <a:gd name="T63" fmla="*/ 583 h 742"/>
                  <a:gd name="T64" fmla="*/ 171 w 258"/>
                  <a:gd name="T65" fmla="*/ 654 h 742"/>
                  <a:gd name="T66" fmla="*/ 164 w 258"/>
                  <a:gd name="T67" fmla="*/ 654 h 742"/>
                  <a:gd name="T68" fmla="*/ 158 w 258"/>
                  <a:gd name="T69" fmla="*/ 654 h 742"/>
                  <a:gd name="T70" fmla="*/ 158 w 258"/>
                  <a:gd name="T71" fmla="*/ 717 h 742"/>
                  <a:gd name="T72" fmla="*/ 158 w 258"/>
                  <a:gd name="T73" fmla="*/ 741 h 742"/>
                  <a:gd name="T74" fmla="*/ 164 w 258"/>
                  <a:gd name="T75" fmla="*/ 71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742">
                    <a:moveTo>
                      <a:pt x="0" y="7"/>
                    </a:moveTo>
                    <a:lnTo>
                      <a:pt x="26" y="23"/>
                    </a:lnTo>
                    <a:lnTo>
                      <a:pt x="45" y="30"/>
                    </a:lnTo>
                    <a:lnTo>
                      <a:pt x="65" y="38"/>
                    </a:lnTo>
                    <a:lnTo>
                      <a:pt x="85" y="46"/>
                    </a:lnTo>
                    <a:lnTo>
                      <a:pt x="105" y="46"/>
                    </a:lnTo>
                    <a:lnTo>
                      <a:pt x="131" y="46"/>
                    </a:lnTo>
                    <a:lnTo>
                      <a:pt x="151" y="38"/>
                    </a:lnTo>
                    <a:lnTo>
                      <a:pt x="171" y="38"/>
                    </a:lnTo>
                    <a:lnTo>
                      <a:pt x="191" y="30"/>
                    </a:lnTo>
                    <a:lnTo>
                      <a:pt x="211" y="30"/>
                    </a:lnTo>
                    <a:lnTo>
                      <a:pt x="230" y="30"/>
                    </a:lnTo>
                    <a:lnTo>
                      <a:pt x="250" y="23"/>
                    </a:lnTo>
                    <a:lnTo>
                      <a:pt x="257" y="0"/>
                    </a:lnTo>
                    <a:lnTo>
                      <a:pt x="243" y="23"/>
                    </a:lnTo>
                    <a:lnTo>
                      <a:pt x="230" y="86"/>
                    </a:lnTo>
                    <a:lnTo>
                      <a:pt x="223" y="141"/>
                    </a:lnTo>
                    <a:lnTo>
                      <a:pt x="217" y="173"/>
                    </a:lnTo>
                    <a:lnTo>
                      <a:pt x="217" y="236"/>
                    </a:lnTo>
                    <a:lnTo>
                      <a:pt x="217" y="283"/>
                    </a:lnTo>
                    <a:lnTo>
                      <a:pt x="217" y="307"/>
                    </a:lnTo>
                    <a:lnTo>
                      <a:pt x="217" y="330"/>
                    </a:lnTo>
                    <a:lnTo>
                      <a:pt x="211" y="354"/>
                    </a:lnTo>
                    <a:lnTo>
                      <a:pt x="204" y="378"/>
                    </a:lnTo>
                    <a:lnTo>
                      <a:pt x="197" y="401"/>
                    </a:lnTo>
                    <a:lnTo>
                      <a:pt x="191" y="425"/>
                    </a:lnTo>
                    <a:lnTo>
                      <a:pt x="191" y="449"/>
                    </a:lnTo>
                    <a:lnTo>
                      <a:pt x="184" y="480"/>
                    </a:lnTo>
                    <a:lnTo>
                      <a:pt x="177" y="504"/>
                    </a:lnTo>
                    <a:lnTo>
                      <a:pt x="171" y="536"/>
                    </a:lnTo>
                    <a:lnTo>
                      <a:pt x="171" y="559"/>
                    </a:lnTo>
                    <a:lnTo>
                      <a:pt x="171" y="583"/>
                    </a:lnTo>
                    <a:lnTo>
                      <a:pt x="171" y="654"/>
                    </a:lnTo>
                    <a:lnTo>
                      <a:pt x="164" y="654"/>
                    </a:lnTo>
                    <a:lnTo>
                      <a:pt x="158" y="654"/>
                    </a:lnTo>
                    <a:lnTo>
                      <a:pt x="158" y="717"/>
                    </a:lnTo>
                    <a:lnTo>
                      <a:pt x="158" y="741"/>
                    </a:lnTo>
                    <a:lnTo>
                      <a:pt x="164" y="717"/>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3021" name="Freeform 13"/>
              <p:cNvSpPr>
                <a:spLocks/>
              </p:cNvSpPr>
              <p:nvPr/>
            </p:nvSpPr>
            <p:spPr bwMode="auto">
              <a:xfrm>
                <a:off x="4937" y="2038"/>
                <a:ext cx="316" cy="818"/>
              </a:xfrm>
              <a:custGeom>
                <a:avLst/>
                <a:gdLst>
                  <a:gd name="T0" fmla="*/ 0 w 316"/>
                  <a:gd name="T1" fmla="*/ 70 h 818"/>
                  <a:gd name="T2" fmla="*/ 39 w 316"/>
                  <a:gd name="T3" fmla="*/ 70 h 818"/>
                  <a:gd name="T4" fmla="*/ 63 w 316"/>
                  <a:gd name="T5" fmla="*/ 70 h 818"/>
                  <a:gd name="T6" fmla="*/ 87 w 316"/>
                  <a:gd name="T7" fmla="*/ 70 h 818"/>
                  <a:gd name="T8" fmla="*/ 110 w 316"/>
                  <a:gd name="T9" fmla="*/ 62 h 818"/>
                  <a:gd name="T10" fmla="*/ 134 w 316"/>
                  <a:gd name="T11" fmla="*/ 54 h 818"/>
                  <a:gd name="T12" fmla="*/ 166 w 316"/>
                  <a:gd name="T13" fmla="*/ 30 h 818"/>
                  <a:gd name="T14" fmla="*/ 189 w 316"/>
                  <a:gd name="T15" fmla="*/ 23 h 818"/>
                  <a:gd name="T16" fmla="*/ 221 w 316"/>
                  <a:gd name="T17" fmla="*/ 15 h 818"/>
                  <a:gd name="T18" fmla="*/ 244 w 316"/>
                  <a:gd name="T19" fmla="*/ 7 h 818"/>
                  <a:gd name="T20" fmla="*/ 268 w 316"/>
                  <a:gd name="T21" fmla="*/ 0 h 818"/>
                  <a:gd name="T22" fmla="*/ 292 w 316"/>
                  <a:gd name="T23" fmla="*/ 7 h 818"/>
                  <a:gd name="T24" fmla="*/ 315 w 316"/>
                  <a:gd name="T25" fmla="*/ 7 h 818"/>
                  <a:gd name="T26" fmla="*/ 315 w 316"/>
                  <a:gd name="T27" fmla="*/ 30 h 818"/>
                  <a:gd name="T28" fmla="*/ 308 w 316"/>
                  <a:gd name="T29" fmla="*/ 54 h 818"/>
                  <a:gd name="T30" fmla="*/ 300 w 316"/>
                  <a:gd name="T31" fmla="*/ 86 h 818"/>
                  <a:gd name="T32" fmla="*/ 300 w 316"/>
                  <a:gd name="T33" fmla="*/ 109 h 818"/>
                  <a:gd name="T34" fmla="*/ 300 w 316"/>
                  <a:gd name="T35" fmla="*/ 133 h 818"/>
                  <a:gd name="T36" fmla="*/ 300 w 316"/>
                  <a:gd name="T37" fmla="*/ 157 h 818"/>
                  <a:gd name="T38" fmla="*/ 292 w 316"/>
                  <a:gd name="T39" fmla="*/ 211 h 818"/>
                  <a:gd name="T40" fmla="*/ 284 w 316"/>
                  <a:gd name="T41" fmla="*/ 274 h 818"/>
                  <a:gd name="T42" fmla="*/ 284 w 316"/>
                  <a:gd name="T43" fmla="*/ 337 h 818"/>
                  <a:gd name="T44" fmla="*/ 284 w 316"/>
                  <a:gd name="T45" fmla="*/ 385 h 818"/>
                  <a:gd name="T46" fmla="*/ 284 w 316"/>
                  <a:gd name="T47" fmla="*/ 415 h 818"/>
                  <a:gd name="T48" fmla="*/ 284 w 316"/>
                  <a:gd name="T49" fmla="*/ 439 h 818"/>
                  <a:gd name="T50" fmla="*/ 284 w 316"/>
                  <a:gd name="T51" fmla="*/ 470 h 818"/>
                  <a:gd name="T52" fmla="*/ 276 w 316"/>
                  <a:gd name="T53" fmla="*/ 549 h 818"/>
                  <a:gd name="T54" fmla="*/ 268 w 316"/>
                  <a:gd name="T55" fmla="*/ 651 h 818"/>
                  <a:gd name="T56" fmla="*/ 260 w 316"/>
                  <a:gd name="T57" fmla="*/ 651 h 818"/>
                  <a:gd name="T58" fmla="*/ 252 w 316"/>
                  <a:gd name="T59" fmla="*/ 651 h 818"/>
                  <a:gd name="T60" fmla="*/ 252 w 316"/>
                  <a:gd name="T61" fmla="*/ 722 h 818"/>
                  <a:gd name="T62" fmla="*/ 244 w 316"/>
                  <a:gd name="T63" fmla="*/ 754 h 818"/>
                  <a:gd name="T64" fmla="*/ 237 w 316"/>
                  <a:gd name="T65" fmla="*/ 777 h 818"/>
                  <a:gd name="T66" fmla="*/ 229 w 316"/>
                  <a:gd name="T67" fmla="*/ 801 h 818"/>
                  <a:gd name="T68" fmla="*/ 229 w 316"/>
                  <a:gd name="T69" fmla="*/ 81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818">
                    <a:moveTo>
                      <a:pt x="0" y="70"/>
                    </a:moveTo>
                    <a:lnTo>
                      <a:pt x="39" y="70"/>
                    </a:lnTo>
                    <a:lnTo>
                      <a:pt x="63" y="70"/>
                    </a:lnTo>
                    <a:lnTo>
                      <a:pt x="87" y="70"/>
                    </a:lnTo>
                    <a:lnTo>
                      <a:pt x="110" y="62"/>
                    </a:lnTo>
                    <a:lnTo>
                      <a:pt x="134" y="54"/>
                    </a:lnTo>
                    <a:lnTo>
                      <a:pt x="166" y="30"/>
                    </a:lnTo>
                    <a:lnTo>
                      <a:pt x="189" y="23"/>
                    </a:lnTo>
                    <a:lnTo>
                      <a:pt x="221" y="15"/>
                    </a:lnTo>
                    <a:lnTo>
                      <a:pt x="244" y="7"/>
                    </a:lnTo>
                    <a:lnTo>
                      <a:pt x="268" y="0"/>
                    </a:lnTo>
                    <a:lnTo>
                      <a:pt x="292" y="7"/>
                    </a:lnTo>
                    <a:lnTo>
                      <a:pt x="315" y="7"/>
                    </a:lnTo>
                    <a:lnTo>
                      <a:pt x="315" y="30"/>
                    </a:lnTo>
                    <a:lnTo>
                      <a:pt x="308" y="54"/>
                    </a:lnTo>
                    <a:lnTo>
                      <a:pt x="300" y="86"/>
                    </a:lnTo>
                    <a:lnTo>
                      <a:pt x="300" y="109"/>
                    </a:lnTo>
                    <a:lnTo>
                      <a:pt x="300" y="133"/>
                    </a:lnTo>
                    <a:lnTo>
                      <a:pt x="300" y="157"/>
                    </a:lnTo>
                    <a:lnTo>
                      <a:pt x="292" y="211"/>
                    </a:lnTo>
                    <a:lnTo>
                      <a:pt x="284" y="274"/>
                    </a:lnTo>
                    <a:lnTo>
                      <a:pt x="284" y="337"/>
                    </a:lnTo>
                    <a:lnTo>
                      <a:pt x="284" y="385"/>
                    </a:lnTo>
                    <a:lnTo>
                      <a:pt x="284" y="415"/>
                    </a:lnTo>
                    <a:lnTo>
                      <a:pt x="284" y="439"/>
                    </a:lnTo>
                    <a:lnTo>
                      <a:pt x="284" y="470"/>
                    </a:lnTo>
                    <a:lnTo>
                      <a:pt x="276" y="549"/>
                    </a:lnTo>
                    <a:lnTo>
                      <a:pt x="268" y="651"/>
                    </a:lnTo>
                    <a:lnTo>
                      <a:pt x="260" y="651"/>
                    </a:lnTo>
                    <a:lnTo>
                      <a:pt x="252" y="651"/>
                    </a:lnTo>
                    <a:lnTo>
                      <a:pt x="252" y="722"/>
                    </a:lnTo>
                    <a:lnTo>
                      <a:pt x="244" y="754"/>
                    </a:lnTo>
                    <a:lnTo>
                      <a:pt x="237" y="777"/>
                    </a:lnTo>
                    <a:lnTo>
                      <a:pt x="229" y="801"/>
                    </a:lnTo>
                    <a:lnTo>
                      <a:pt x="229" y="817"/>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3022" name="Freeform 14"/>
              <p:cNvSpPr>
                <a:spLocks/>
              </p:cNvSpPr>
              <p:nvPr/>
            </p:nvSpPr>
            <p:spPr bwMode="auto">
              <a:xfrm>
                <a:off x="1913" y="2021"/>
                <a:ext cx="309" cy="764"/>
              </a:xfrm>
              <a:custGeom>
                <a:avLst/>
                <a:gdLst>
                  <a:gd name="T0" fmla="*/ 0 w 309"/>
                  <a:gd name="T1" fmla="*/ 0 h 764"/>
                  <a:gd name="T2" fmla="*/ 39 w 309"/>
                  <a:gd name="T3" fmla="*/ 0 h 764"/>
                  <a:gd name="T4" fmla="*/ 63 w 309"/>
                  <a:gd name="T5" fmla="*/ 0 h 764"/>
                  <a:gd name="T6" fmla="*/ 87 w 309"/>
                  <a:gd name="T7" fmla="*/ 6 h 764"/>
                  <a:gd name="T8" fmla="*/ 110 w 309"/>
                  <a:gd name="T9" fmla="*/ 14 h 764"/>
                  <a:gd name="T10" fmla="*/ 134 w 309"/>
                  <a:gd name="T11" fmla="*/ 22 h 764"/>
                  <a:gd name="T12" fmla="*/ 158 w 309"/>
                  <a:gd name="T13" fmla="*/ 22 h 764"/>
                  <a:gd name="T14" fmla="*/ 181 w 309"/>
                  <a:gd name="T15" fmla="*/ 22 h 764"/>
                  <a:gd name="T16" fmla="*/ 205 w 309"/>
                  <a:gd name="T17" fmla="*/ 22 h 764"/>
                  <a:gd name="T18" fmla="*/ 229 w 309"/>
                  <a:gd name="T19" fmla="*/ 22 h 764"/>
                  <a:gd name="T20" fmla="*/ 252 w 309"/>
                  <a:gd name="T21" fmla="*/ 22 h 764"/>
                  <a:gd name="T22" fmla="*/ 276 w 309"/>
                  <a:gd name="T23" fmla="*/ 22 h 764"/>
                  <a:gd name="T24" fmla="*/ 300 w 309"/>
                  <a:gd name="T25" fmla="*/ 22 h 764"/>
                  <a:gd name="T26" fmla="*/ 308 w 309"/>
                  <a:gd name="T27" fmla="*/ 0 h 764"/>
                  <a:gd name="T28" fmla="*/ 284 w 309"/>
                  <a:gd name="T29" fmla="*/ 22 h 764"/>
                  <a:gd name="T30" fmla="*/ 268 w 309"/>
                  <a:gd name="T31" fmla="*/ 46 h 764"/>
                  <a:gd name="T32" fmla="*/ 252 w 309"/>
                  <a:gd name="T33" fmla="*/ 70 h 764"/>
                  <a:gd name="T34" fmla="*/ 252 w 309"/>
                  <a:gd name="T35" fmla="*/ 93 h 764"/>
                  <a:gd name="T36" fmla="*/ 244 w 309"/>
                  <a:gd name="T37" fmla="*/ 117 h 764"/>
                  <a:gd name="T38" fmla="*/ 237 w 309"/>
                  <a:gd name="T39" fmla="*/ 141 h 764"/>
                  <a:gd name="T40" fmla="*/ 237 w 309"/>
                  <a:gd name="T41" fmla="*/ 164 h 764"/>
                  <a:gd name="T42" fmla="*/ 237 w 309"/>
                  <a:gd name="T43" fmla="*/ 188 h 764"/>
                  <a:gd name="T44" fmla="*/ 229 w 309"/>
                  <a:gd name="T45" fmla="*/ 212 h 764"/>
                  <a:gd name="T46" fmla="*/ 229 w 309"/>
                  <a:gd name="T47" fmla="*/ 235 h 764"/>
                  <a:gd name="T48" fmla="*/ 229 w 309"/>
                  <a:gd name="T49" fmla="*/ 299 h 764"/>
                  <a:gd name="T50" fmla="*/ 221 w 309"/>
                  <a:gd name="T51" fmla="*/ 330 h 764"/>
                  <a:gd name="T52" fmla="*/ 221 w 309"/>
                  <a:gd name="T53" fmla="*/ 362 h 764"/>
                  <a:gd name="T54" fmla="*/ 221 w 309"/>
                  <a:gd name="T55" fmla="*/ 416 h 764"/>
                  <a:gd name="T56" fmla="*/ 221 w 309"/>
                  <a:gd name="T57" fmla="*/ 440 h 764"/>
                  <a:gd name="T58" fmla="*/ 213 w 309"/>
                  <a:gd name="T59" fmla="*/ 463 h 764"/>
                  <a:gd name="T60" fmla="*/ 213 w 309"/>
                  <a:gd name="T61" fmla="*/ 487 h 764"/>
                  <a:gd name="T62" fmla="*/ 205 w 309"/>
                  <a:gd name="T63" fmla="*/ 511 h 764"/>
                  <a:gd name="T64" fmla="*/ 197 w 309"/>
                  <a:gd name="T65" fmla="*/ 534 h 764"/>
                  <a:gd name="T66" fmla="*/ 197 w 309"/>
                  <a:gd name="T67" fmla="*/ 558 h 764"/>
                  <a:gd name="T68" fmla="*/ 197 w 309"/>
                  <a:gd name="T69" fmla="*/ 629 h 764"/>
                  <a:gd name="T70" fmla="*/ 189 w 309"/>
                  <a:gd name="T71" fmla="*/ 629 h 764"/>
                  <a:gd name="T72" fmla="*/ 189 w 309"/>
                  <a:gd name="T73" fmla="*/ 692 h 764"/>
                  <a:gd name="T74" fmla="*/ 189 w 309"/>
                  <a:gd name="T75" fmla="*/ 716 h 764"/>
                  <a:gd name="T76" fmla="*/ 189 w 309"/>
                  <a:gd name="T77" fmla="*/ 739 h 764"/>
                  <a:gd name="T78" fmla="*/ 189 w 309"/>
                  <a:gd name="T79" fmla="*/ 763 h 764"/>
                  <a:gd name="T80" fmla="*/ 205 w 309"/>
                  <a:gd name="T81" fmla="*/ 7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764">
                    <a:moveTo>
                      <a:pt x="0" y="0"/>
                    </a:moveTo>
                    <a:lnTo>
                      <a:pt x="39" y="0"/>
                    </a:lnTo>
                    <a:lnTo>
                      <a:pt x="63" y="0"/>
                    </a:lnTo>
                    <a:lnTo>
                      <a:pt x="87" y="6"/>
                    </a:lnTo>
                    <a:lnTo>
                      <a:pt x="110" y="14"/>
                    </a:lnTo>
                    <a:lnTo>
                      <a:pt x="134" y="22"/>
                    </a:lnTo>
                    <a:lnTo>
                      <a:pt x="158" y="22"/>
                    </a:lnTo>
                    <a:lnTo>
                      <a:pt x="181" y="22"/>
                    </a:lnTo>
                    <a:lnTo>
                      <a:pt x="205" y="22"/>
                    </a:lnTo>
                    <a:lnTo>
                      <a:pt x="229" y="22"/>
                    </a:lnTo>
                    <a:lnTo>
                      <a:pt x="252" y="22"/>
                    </a:lnTo>
                    <a:lnTo>
                      <a:pt x="276" y="22"/>
                    </a:lnTo>
                    <a:lnTo>
                      <a:pt x="300" y="22"/>
                    </a:lnTo>
                    <a:lnTo>
                      <a:pt x="308" y="0"/>
                    </a:lnTo>
                    <a:lnTo>
                      <a:pt x="284" y="22"/>
                    </a:lnTo>
                    <a:lnTo>
                      <a:pt x="268" y="46"/>
                    </a:lnTo>
                    <a:lnTo>
                      <a:pt x="252" y="70"/>
                    </a:lnTo>
                    <a:lnTo>
                      <a:pt x="252" y="93"/>
                    </a:lnTo>
                    <a:lnTo>
                      <a:pt x="244" y="117"/>
                    </a:lnTo>
                    <a:lnTo>
                      <a:pt x="237" y="141"/>
                    </a:lnTo>
                    <a:lnTo>
                      <a:pt x="237" y="164"/>
                    </a:lnTo>
                    <a:lnTo>
                      <a:pt x="237" y="188"/>
                    </a:lnTo>
                    <a:lnTo>
                      <a:pt x="229" y="212"/>
                    </a:lnTo>
                    <a:lnTo>
                      <a:pt x="229" y="235"/>
                    </a:lnTo>
                    <a:lnTo>
                      <a:pt x="229" y="299"/>
                    </a:lnTo>
                    <a:lnTo>
                      <a:pt x="221" y="330"/>
                    </a:lnTo>
                    <a:lnTo>
                      <a:pt x="221" y="362"/>
                    </a:lnTo>
                    <a:lnTo>
                      <a:pt x="221" y="416"/>
                    </a:lnTo>
                    <a:lnTo>
                      <a:pt x="221" y="440"/>
                    </a:lnTo>
                    <a:lnTo>
                      <a:pt x="213" y="463"/>
                    </a:lnTo>
                    <a:lnTo>
                      <a:pt x="213" y="487"/>
                    </a:lnTo>
                    <a:lnTo>
                      <a:pt x="205" y="511"/>
                    </a:lnTo>
                    <a:lnTo>
                      <a:pt x="197" y="534"/>
                    </a:lnTo>
                    <a:lnTo>
                      <a:pt x="197" y="558"/>
                    </a:lnTo>
                    <a:lnTo>
                      <a:pt x="197" y="629"/>
                    </a:lnTo>
                    <a:lnTo>
                      <a:pt x="189" y="629"/>
                    </a:lnTo>
                    <a:lnTo>
                      <a:pt x="189" y="692"/>
                    </a:lnTo>
                    <a:lnTo>
                      <a:pt x="189" y="716"/>
                    </a:lnTo>
                    <a:lnTo>
                      <a:pt x="189" y="739"/>
                    </a:lnTo>
                    <a:lnTo>
                      <a:pt x="189" y="763"/>
                    </a:lnTo>
                    <a:lnTo>
                      <a:pt x="205" y="755"/>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grpSp>
      <p:sp>
        <p:nvSpPr>
          <p:cNvPr id="3" name="TextBox 2"/>
          <p:cNvSpPr txBox="1"/>
          <p:nvPr/>
        </p:nvSpPr>
        <p:spPr>
          <a:xfrm>
            <a:off x="3746390" y="5105400"/>
            <a:ext cx="1896673" cy="769441"/>
          </a:xfrm>
          <a:prstGeom prst="rect">
            <a:avLst/>
          </a:prstGeom>
          <a:noFill/>
        </p:spPr>
        <p:txBody>
          <a:bodyPr wrap="none" rtlCol="0">
            <a:spAutoFit/>
          </a:bodyPr>
          <a:lstStyle/>
          <a:p>
            <a:r>
              <a:rPr lang="en-US" sz="4400" dirty="0" smtClean="0">
                <a:solidFill>
                  <a:srgbClr val="FF0000"/>
                </a:solidFill>
              </a:rPr>
              <a:t>1 or 7 ?</a:t>
            </a:r>
            <a:endParaRPr lang="en-US" sz="4400" dirty="0">
              <a:solidFill>
                <a:srgbClr val="FF0000"/>
              </a:solidFill>
            </a:endParaRPr>
          </a:p>
        </p:txBody>
      </p:sp>
    </p:spTree>
    <p:extLst>
      <p:ext uri="{BB962C8B-B14F-4D97-AF65-F5344CB8AC3E}">
        <p14:creationId xmlns:p14="http://schemas.microsoft.com/office/powerpoint/2010/main" val="13427741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3200" dirty="0"/>
              <a:t>Inter-pattern Feature </a:t>
            </a:r>
            <a:r>
              <a:rPr lang="en-US" sz="3200" dirty="0" smtClean="0"/>
              <a:t>Dependence</a:t>
            </a:r>
            <a:r>
              <a:rPr lang="en-US" sz="3200" dirty="0" smtClean="0">
                <a:solidFill>
                  <a:srgbClr val="0070C0"/>
                </a:solidFill>
              </a:rPr>
              <a:t> (2)</a:t>
            </a:r>
            <a:endParaRPr lang="it-IT" sz="3200" dirty="0">
              <a:solidFill>
                <a:srgbClr val="0070C0"/>
              </a:solidFill>
            </a:endParaRPr>
          </a:p>
        </p:txBody>
      </p:sp>
      <p:grpSp>
        <p:nvGrpSpPr>
          <p:cNvPr id="43012" name="Group 4"/>
          <p:cNvGrpSpPr>
            <a:grpSpLocks/>
          </p:cNvGrpSpPr>
          <p:nvPr/>
        </p:nvGrpSpPr>
        <p:grpSpPr bwMode="auto">
          <a:xfrm>
            <a:off x="2213172" y="1491278"/>
            <a:ext cx="5055480" cy="1427910"/>
            <a:chOff x="705" y="1746"/>
            <a:chExt cx="4681" cy="1322"/>
          </a:xfrm>
        </p:grpSpPr>
        <p:grpSp>
          <p:nvGrpSpPr>
            <p:cNvPr id="43013" name="Group 5"/>
            <p:cNvGrpSpPr>
              <a:grpSpLocks/>
            </p:cNvGrpSpPr>
            <p:nvPr/>
          </p:nvGrpSpPr>
          <p:grpSpPr bwMode="auto">
            <a:xfrm>
              <a:off x="705" y="1746"/>
              <a:ext cx="4681" cy="1322"/>
              <a:chOff x="705" y="1746"/>
              <a:chExt cx="4681" cy="1322"/>
            </a:xfrm>
          </p:grpSpPr>
          <p:sp>
            <p:nvSpPr>
              <p:cNvPr id="43014" name="Rectangle 6"/>
              <p:cNvSpPr>
                <a:spLocks noChangeArrowheads="1"/>
              </p:cNvSpPr>
              <p:nvPr/>
            </p:nvSpPr>
            <p:spPr bwMode="auto">
              <a:xfrm>
                <a:off x="705" y="1746"/>
                <a:ext cx="1761" cy="132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prstClr val="black"/>
                  </a:solidFill>
                </a:endParaRPr>
              </a:p>
            </p:txBody>
          </p:sp>
          <p:sp>
            <p:nvSpPr>
              <p:cNvPr id="43015" name="Rectangle 7"/>
              <p:cNvSpPr>
                <a:spLocks noChangeArrowheads="1"/>
              </p:cNvSpPr>
              <p:nvPr/>
            </p:nvSpPr>
            <p:spPr bwMode="auto">
              <a:xfrm>
                <a:off x="2838" y="1746"/>
                <a:ext cx="2548" cy="132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prstClr val="black"/>
                  </a:solidFill>
                </a:endParaRPr>
              </a:p>
            </p:txBody>
          </p:sp>
          <p:sp>
            <p:nvSpPr>
              <p:cNvPr id="43016" name="Rectangle 8"/>
              <p:cNvSpPr>
                <a:spLocks noChangeArrowheads="1"/>
              </p:cNvSpPr>
              <p:nvPr/>
            </p:nvSpPr>
            <p:spPr bwMode="auto">
              <a:xfrm>
                <a:off x="1274" y="1746"/>
                <a:ext cx="537" cy="132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prstClr val="black"/>
                  </a:solidFill>
                </a:endParaRPr>
              </a:p>
            </p:txBody>
          </p:sp>
          <p:sp>
            <p:nvSpPr>
              <p:cNvPr id="43017" name="Rectangle 9"/>
              <p:cNvSpPr>
                <a:spLocks noChangeArrowheads="1"/>
              </p:cNvSpPr>
              <p:nvPr/>
            </p:nvSpPr>
            <p:spPr bwMode="auto">
              <a:xfrm>
                <a:off x="3436" y="1746"/>
                <a:ext cx="1429" cy="132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prstClr val="black"/>
                  </a:solidFill>
                </a:endParaRPr>
              </a:p>
            </p:txBody>
          </p:sp>
        </p:grpSp>
        <p:grpSp>
          <p:nvGrpSpPr>
            <p:cNvPr id="43018" name="Group 10"/>
            <p:cNvGrpSpPr>
              <a:grpSpLocks/>
            </p:cNvGrpSpPr>
            <p:nvPr/>
          </p:nvGrpSpPr>
          <p:grpSpPr bwMode="auto">
            <a:xfrm>
              <a:off x="840" y="2021"/>
              <a:ext cx="4413" cy="835"/>
              <a:chOff x="840" y="2021"/>
              <a:chExt cx="4413" cy="835"/>
            </a:xfrm>
          </p:grpSpPr>
          <p:sp>
            <p:nvSpPr>
              <p:cNvPr id="43019" name="Freeform 11"/>
              <p:cNvSpPr>
                <a:spLocks/>
              </p:cNvSpPr>
              <p:nvPr/>
            </p:nvSpPr>
            <p:spPr bwMode="auto">
              <a:xfrm>
                <a:off x="840" y="2054"/>
                <a:ext cx="309" cy="740"/>
              </a:xfrm>
              <a:custGeom>
                <a:avLst/>
                <a:gdLst>
                  <a:gd name="T0" fmla="*/ 0 w 309"/>
                  <a:gd name="T1" fmla="*/ 7 h 740"/>
                  <a:gd name="T2" fmla="*/ 32 w 309"/>
                  <a:gd name="T3" fmla="*/ 23 h 740"/>
                  <a:gd name="T4" fmla="*/ 55 w 309"/>
                  <a:gd name="T5" fmla="*/ 30 h 740"/>
                  <a:gd name="T6" fmla="*/ 79 w 309"/>
                  <a:gd name="T7" fmla="*/ 38 h 740"/>
                  <a:gd name="T8" fmla="*/ 103 w 309"/>
                  <a:gd name="T9" fmla="*/ 46 h 740"/>
                  <a:gd name="T10" fmla="*/ 126 w 309"/>
                  <a:gd name="T11" fmla="*/ 46 h 740"/>
                  <a:gd name="T12" fmla="*/ 158 w 309"/>
                  <a:gd name="T13" fmla="*/ 46 h 740"/>
                  <a:gd name="T14" fmla="*/ 182 w 309"/>
                  <a:gd name="T15" fmla="*/ 38 h 740"/>
                  <a:gd name="T16" fmla="*/ 205 w 309"/>
                  <a:gd name="T17" fmla="*/ 38 h 740"/>
                  <a:gd name="T18" fmla="*/ 229 w 309"/>
                  <a:gd name="T19" fmla="*/ 30 h 740"/>
                  <a:gd name="T20" fmla="*/ 253 w 309"/>
                  <a:gd name="T21" fmla="*/ 30 h 740"/>
                  <a:gd name="T22" fmla="*/ 276 w 309"/>
                  <a:gd name="T23" fmla="*/ 30 h 740"/>
                  <a:gd name="T24" fmla="*/ 300 w 309"/>
                  <a:gd name="T25" fmla="*/ 23 h 740"/>
                  <a:gd name="T26" fmla="*/ 308 w 309"/>
                  <a:gd name="T27" fmla="*/ 0 h 740"/>
                  <a:gd name="T28" fmla="*/ 292 w 309"/>
                  <a:gd name="T29" fmla="*/ 23 h 740"/>
                  <a:gd name="T30" fmla="*/ 276 w 309"/>
                  <a:gd name="T31" fmla="*/ 86 h 740"/>
                  <a:gd name="T32" fmla="*/ 268 w 309"/>
                  <a:gd name="T33" fmla="*/ 141 h 740"/>
                  <a:gd name="T34" fmla="*/ 261 w 309"/>
                  <a:gd name="T35" fmla="*/ 173 h 740"/>
                  <a:gd name="T36" fmla="*/ 261 w 309"/>
                  <a:gd name="T37" fmla="*/ 236 h 740"/>
                  <a:gd name="T38" fmla="*/ 261 w 309"/>
                  <a:gd name="T39" fmla="*/ 282 h 740"/>
                  <a:gd name="T40" fmla="*/ 261 w 309"/>
                  <a:gd name="T41" fmla="*/ 306 h 740"/>
                  <a:gd name="T42" fmla="*/ 261 w 309"/>
                  <a:gd name="T43" fmla="*/ 329 h 740"/>
                  <a:gd name="T44" fmla="*/ 253 w 309"/>
                  <a:gd name="T45" fmla="*/ 353 h 740"/>
                  <a:gd name="T46" fmla="*/ 245 w 309"/>
                  <a:gd name="T47" fmla="*/ 377 h 740"/>
                  <a:gd name="T48" fmla="*/ 237 w 309"/>
                  <a:gd name="T49" fmla="*/ 400 h 740"/>
                  <a:gd name="T50" fmla="*/ 229 w 309"/>
                  <a:gd name="T51" fmla="*/ 424 h 740"/>
                  <a:gd name="T52" fmla="*/ 229 w 309"/>
                  <a:gd name="T53" fmla="*/ 448 h 740"/>
                  <a:gd name="T54" fmla="*/ 221 w 309"/>
                  <a:gd name="T55" fmla="*/ 479 h 740"/>
                  <a:gd name="T56" fmla="*/ 213 w 309"/>
                  <a:gd name="T57" fmla="*/ 502 h 740"/>
                  <a:gd name="T58" fmla="*/ 205 w 309"/>
                  <a:gd name="T59" fmla="*/ 534 h 740"/>
                  <a:gd name="T60" fmla="*/ 205 w 309"/>
                  <a:gd name="T61" fmla="*/ 557 h 740"/>
                  <a:gd name="T62" fmla="*/ 205 w 309"/>
                  <a:gd name="T63" fmla="*/ 581 h 740"/>
                  <a:gd name="T64" fmla="*/ 205 w 309"/>
                  <a:gd name="T65" fmla="*/ 652 h 740"/>
                  <a:gd name="T66" fmla="*/ 197 w 309"/>
                  <a:gd name="T67" fmla="*/ 652 h 740"/>
                  <a:gd name="T68" fmla="*/ 190 w 309"/>
                  <a:gd name="T69" fmla="*/ 652 h 740"/>
                  <a:gd name="T70" fmla="*/ 190 w 309"/>
                  <a:gd name="T71" fmla="*/ 715 h 740"/>
                  <a:gd name="T72" fmla="*/ 190 w 309"/>
                  <a:gd name="T73" fmla="*/ 739 h 740"/>
                  <a:gd name="T74" fmla="*/ 197 w 309"/>
                  <a:gd name="T75" fmla="*/ 71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740">
                    <a:moveTo>
                      <a:pt x="0" y="7"/>
                    </a:moveTo>
                    <a:lnTo>
                      <a:pt x="32" y="23"/>
                    </a:lnTo>
                    <a:lnTo>
                      <a:pt x="55" y="30"/>
                    </a:lnTo>
                    <a:lnTo>
                      <a:pt x="79" y="38"/>
                    </a:lnTo>
                    <a:lnTo>
                      <a:pt x="103" y="46"/>
                    </a:lnTo>
                    <a:lnTo>
                      <a:pt x="126" y="46"/>
                    </a:lnTo>
                    <a:lnTo>
                      <a:pt x="158" y="46"/>
                    </a:lnTo>
                    <a:lnTo>
                      <a:pt x="182" y="38"/>
                    </a:lnTo>
                    <a:lnTo>
                      <a:pt x="205" y="38"/>
                    </a:lnTo>
                    <a:lnTo>
                      <a:pt x="229" y="30"/>
                    </a:lnTo>
                    <a:lnTo>
                      <a:pt x="253" y="30"/>
                    </a:lnTo>
                    <a:lnTo>
                      <a:pt x="276" y="30"/>
                    </a:lnTo>
                    <a:lnTo>
                      <a:pt x="300" y="23"/>
                    </a:lnTo>
                    <a:lnTo>
                      <a:pt x="308" y="0"/>
                    </a:lnTo>
                    <a:lnTo>
                      <a:pt x="292" y="23"/>
                    </a:lnTo>
                    <a:lnTo>
                      <a:pt x="276" y="86"/>
                    </a:lnTo>
                    <a:lnTo>
                      <a:pt x="268" y="141"/>
                    </a:lnTo>
                    <a:lnTo>
                      <a:pt x="261" y="173"/>
                    </a:lnTo>
                    <a:lnTo>
                      <a:pt x="261" y="236"/>
                    </a:lnTo>
                    <a:lnTo>
                      <a:pt x="261" y="282"/>
                    </a:lnTo>
                    <a:lnTo>
                      <a:pt x="261" y="306"/>
                    </a:lnTo>
                    <a:lnTo>
                      <a:pt x="261" y="329"/>
                    </a:lnTo>
                    <a:lnTo>
                      <a:pt x="253" y="353"/>
                    </a:lnTo>
                    <a:lnTo>
                      <a:pt x="245" y="377"/>
                    </a:lnTo>
                    <a:lnTo>
                      <a:pt x="237" y="400"/>
                    </a:lnTo>
                    <a:lnTo>
                      <a:pt x="229" y="424"/>
                    </a:lnTo>
                    <a:lnTo>
                      <a:pt x="229" y="448"/>
                    </a:lnTo>
                    <a:lnTo>
                      <a:pt x="221" y="479"/>
                    </a:lnTo>
                    <a:lnTo>
                      <a:pt x="213" y="502"/>
                    </a:lnTo>
                    <a:lnTo>
                      <a:pt x="205" y="534"/>
                    </a:lnTo>
                    <a:lnTo>
                      <a:pt x="205" y="557"/>
                    </a:lnTo>
                    <a:lnTo>
                      <a:pt x="205" y="581"/>
                    </a:lnTo>
                    <a:lnTo>
                      <a:pt x="205" y="652"/>
                    </a:lnTo>
                    <a:lnTo>
                      <a:pt x="197" y="652"/>
                    </a:lnTo>
                    <a:lnTo>
                      <a:pt x="190" y="652"/>
                    </a:lnTo>
                    <a:lnTo>
                      <a:pt x="190" y="715"/>
                    </a:lnTo>
                    <a:lnTo>
                      <a:pt x="190" y="739"/>
                    </a:lnTo>
                    <a:lnTo>
                      <a:pt x="197" y="715"/>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sp>
            <p:nvSpPr>
              <p:cNvPr id="43020" name="Freeform 12"/>
              <p:cNvSpPr>
                <a:spLocks/>
              </p:cNvSpPr>
              <p:nvPr/>
            </p:nvSpPr>
            <p:spPr bwMode="auto">
              <a:xfrm>
                <a:off x="3026" y="2061"/>
                <a:ext cx="258" cy="742"/>
              </a:xfrm>
              <a:custGeom>
                <a:avLst/>
                <a:gdLst>
                  <a:gd name="T0" fmla="*/ 0 w 258"/>
                  <a:gd name="T1" fmla="*/ 7 h 742"/>
                  <a:gd name="T2" fmla="*/ 26 w 258"/>
                  <a:gd name="T3" fmla="*/ 23 h 742"/>
                  <a:gd name="T4" fmla="*/ 45 w 258"/>
                  <a:gd name="T5" fmla="*/ 30 h 742"/>
                  <a:gd name="T6" fmla="*/ 65 w 258"/>
                  <a:gd name="T7" fmla="*/ 38 h 742"/>
                  <a:gd name="T8" fmla="*/ 85 w 258"/>
                  <a:gd name="T9" fmla="*/ 46 h 742"/>
                  <a:gd name="T10" fmla="*/ 105 w 258"/>
                  <a:gd name="T11" fmla="*/ 46 h 742"/>
                  <a:gd name="T12" fmla="*/ 131 w 258"/>
                  <a:gd name="T13" fmla="*/ 46 h 742"/>
                  <a:gd name="T14" fmla="*/ 151 w 258"/>
                  <a:gd name="T15" fmla="*/ 38 h 742"/>
                  <a:gd name="T16" fmla="*/ 171 w 258"/>
                  <a:gd name="T17" fmla="*/ 38 h 742"/>
                  <a:gd name="T18" fmla="*/ 191 w 258"/>
                  <a:gd name="T19" fmla="*/ 30 h 742"/>
                  <a:gd name="T20" fmla="*/ 211 w 258"/>
                  <a:gd name="T21" fmla="*/ 30 h 742"/>
                  <a:gd name="T22" fmla="*/ 230 w 258"/>
                  <a:gd name="T23" fmla="*/ 30 h 742"/>
                  <a:gd name="T24" fmla="*/ 250 w 258"/>
                  <a:gd name="T25" fmla="*/ 23 h 742"/>
                  <a:gd name="T26" fmla="*/ 257 w 258"/>
                  <a:gd name="T27" fmla="*/ 0 h 742"/>
                  <a:gd name="T28" fmla="*/ 243 w 258"/>
                  <a:gd name="T29" fmla="*/ 23 h 742"/>
                  <a:gd name="T30" fmla="*/ 230 w 258"/>
                  <a:gd name="T31" fmla="*/ 86 h 742"/>
                  <a:gd name="T32" fmla="*/ 223 w 258"/>
                  <a:gd name="T33" fmla="*/ 141 h 742"/>
                  <a:gd name="T34" fmla="*/ 217 w 258"/>
                  <a:gd name="T35" fmla="*/ 173 h 742"/>
                  <a:gd name="T36" fmla="*/ 217 w 258"/>
                  <a:gd name="T37" fmla="*/ 236 h 742"/>
                  <a:gd name="T38" fmla="*/ 217 w 258"/>
                  <a:gd name="T39" fmla="*/ 283 h 742"/>
                  <a:gd name="T40" fmla="*/ 217 w 258"/>
                  <a:gd name="T41" fmla="*/ 307 h 742"/>
                  <a:gd name="T42" fmla="*/ 217 w 258"/>
                  <a:gd name="T43" fmla="*/ 330 h 742"/>
                  <a:gd name="T44" fmla="*/ 211 w 258"/>
                  <a:gd name="T45" fmla="*/ 354 h 742"/>
                  <a:gd name="T46" fmla="*/ 204 w 258"/>
                  <a:gd name="T47" fmla="*/ 378 h 742"/>
                  <a:gd name="T48" fmla="*/ 197 w 258"/>
                  <a:gd name="T49" fmla="*/ 401 h 742"/>
                  <a:gd name="T50" fmla="*/ 191 w 258"/>
                  <a:gd name="T51" fmla="*/ 425 h 742"/>
                  <a:gd name="T52" fmla="*/ 191 w 258"/>
                  <a:gd name="T53" fmla="*/ 449 h 742"/>
                  <a:gd name="T54" fmla="*/ 184 w 258"/>
                  <a:gd name="T55" fmla="*/ 480 h 742"/>
                  <a:gd name="T56" fmla="*/ 177 w 258"/>
                  <a:gd name="T57" fmla="*/ 504 h 742"/>
                  <a:gd name="T58" fmla="*/ 171 w 258"/>
                  <a:gd name="T59" fmla="*/ 536 h 742"/>
                  <a:gd name="T60" fmla="*/ 171 w 258"/>
                  <a:gd name="T61" fmla="*/ 559 h 742"/>
                  <a:gd name="T62" fmla="*/ 171 w 258"/>
                  <a:gd name="T63" fmla="*/ 583 h 742"/>
                  <a:gd name="T64" fmla="*/ 171 w 258"/>
                  <a:gd name="T65" fmla="*/ 654 h 742"/>
                  <a:gd name="T66" fmla="*/ 164 w 258"/>
                  <a:gd name="T67" fmla="*/ 654 h 742"/>
                  <a:gd name="T68" fmla="*/ 158 w 258"/>
                  <a:gd name="T69" fmla="*/ 654 h 742"/>
                  <a:gd name="T70" fmla="*/ 158 w 258"/>
                  <a:gd name="T71" fmla="*/ 717 h 742"/>
                  <a:gd name="T72" fmla="*/ 158 w 258"/>
                  <a:gd name="T73" fmla="*/ 741 h 742"/>
                  <a:gd name="T74" fmla="*/ 164 w 258"/>
                  <a:gd name="T75" fmla="*/ 71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742">
                    <a:moveTo>
                      <a:pt x="0" y="7"/>
                    </a:moveTo>
                    <a:lnTo>
                      <a:pt x="26" y="23"/>
                    </a:lnTo>
                    <a:lnTo>
                      <a:pt x="45" y="30"/>
                    </a:lnTo>
                    <a:lnTo>
                      <a:pt x="65" y="38"/>
                    </a:lnTo>
                    <a:lnTo>
                      <a:pt x="85" y="46"/>
                    </a:lnTo>
                    <a:lnTo>
                      <a:pt x="105" y="46"/>
                    </a:lnTo>
                    <a:lnTo>
                      <a:pt x="131" y="46"/>
                    </a:lnTo>
                    <a:lnTo>
                      <a:pt x="151" y="38"/>
                    </a:lnTo>
                    <a:lnTo>
                      <a:pt x="171" y="38"/>
                    </a:lnTo>
                    <a:lnTo>
                      <a:pt x="191" y="30"/>
                    </a:lnTo>
                    <a:lnTo>
                      <a:pt x="211" y="30"/>
                    </a:lnTo>
                    <a:lnTo>
                      <a:pt x="230" y="30"/>
                    </a:lnTo>
                    <a:lnTo>
                      <a:pt x="250" y="23"/>
                    </a:lnTo>
                    <a:lnTo>
                      <a:pt x="257" y="0"/>
                    </a:lnTo>
                    <a:lnTo>
                      <a:pt x="243" y="23"/>
                    </a:lnTo>
                    <a:lnTo>
                      <a:pt x="230" y="86"/>
                    </a:lnTo>
                    <a:lnTo>
                      <a:pt x="223" y="141"/>
                    </a:lnTo>
                    <a:lnTo>
                      <a:pt x="217" y="173"/>
                    </a:lnTo>
                    <a:lnTo>
                      <a:pt x="217" y="236"/>
                    </a:lnTo>
                    <a:lnTo>
                      <a:pt x="217" y="283"/>
                    </a:lnTo>
                    <a:lnTo>
                      <a:pt x="217" y="307"/>
                    </a:lnTo>
                    <a:lnTo>
                      <a:pt x="217" y="330"/>
                    </a:lnTo>
                    <a:lnTo>
                      <a:pt x="211" y="354"/>
                    </a:lnTo>
                    <a:lnTo>
                      <a:pt x="204" y="378"/>
                    </a:lnTo>
                    <a:lnTo>
                      <a:pt x="197" y="401"/>
                    </a:lnTo>
                    <a:lnTo>
                      <a:pt x="191" y="425"/>
                    </a:lnTo>
                    <a:lnTo>
                      <a:pt x="191" y="449"/>
                    </a:lnTo>
                    <a:lnTo>
                      <a:pt x="184" y="480"/>
                    </a:lnTo>
                    <a:lnTo>
                      <a:pt x="177" y="504"/>
                    </a:lnTo>
                    <a:lnTo>
                      <a:pt x="171" y="536"/>
                    </a:lnTo>
                    <a:lnTo>
                      <a:pt x="171" y="559"/>
                    </a:lnTo>
                    <a:lnTo>
                      <a:pt x="171" y="583"/>
                    </a:lnTo>
                    <a:lnTo>
                      <a:pt x="171" y="654"/>
                    </a:lnTo>
                    <a:lnTo>
                      <a:pt x="164" y="654"/>
                    </a:lnTo>
                    <a:lnTo>
                      <a:pt x="158" y="654"/>
                    </a:lnTo>
                    <a:lnTo>
                      <a:pt x="158" y="717"/>
                    </a:lnTo>
                    <a:lnTo>
                      <a:pt x="158" y="741"/>
                    </a:lnTo>
                    <a:lnTo>
                      <a:pt x="164" y="717"/>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sp>
            <p:nvSpPr>
              <p:cNvPr id="43021" name="Freeform 13"/>
              <p:cNvSpPr>
                <a:spLocks/>
              </p:cNvSpPr>
              <p:nvPr/>
            </p:nvSpPr>
            <p:spPr bwMode="auto">
              <a:xfrm>
                <a:off x="4937" y="2038"/>
                <a:ext cx="316" cy="818"/>
              </a:xfrm>
              <a:custGeom>
                <a:avLst/>
                <a:gdLst>
                  <a:gd name="T0" fmla="*/ 0 w 316"/>
                  <a:gd name="T1" fmla="*/ 70 h 818"/>
                  <a:gd name="T2" fmla="*/ 39 w 316"/>
                  <a:gd name="T3" fmla="*/ 70 h 818"/>
                  <a:gd name="T4" fmla="*/ 63 w 316"/>
                  <a:gd name="T5" fmla="*/ 70 h 818"/>
                  <a:gd name="T6" fmla="*/ 87 w 316"/>
                  <a:gd name="T7" fmla="*/ 70 h 818"/>
                  <a:gd name="T8" fmla="*/ 110 w 316"/>
                  <a:gd name="T9" fmla="*/ 62 h 818"/>
                  <a:gd name="T10" fmla="*/ 134 w 316"/>
                  <a:gd name="T11" fmla="*/ 54 h 818"/>
                  <a:gd name="T12" fmla="*/ 166 w 316"/>
                  <a:gd name="T13" fmla="*/ 30 h 818"/>
                  <a:gd name="T14" fmla="*/ 189 w 316"/>
                  <a:gd name="T15" fmla="*/ 23 h 818"/>
                  <a:gd name="T16" fmla="*/ 221 w 316"/>
                  <a:gd name="T17" fmla="*/ 15 h 818"/>
                  <a:gd name="T18" fmla="*/ 244 w 316"/>
                  <a:gd name="T19" fmla="*/ 7 h 818"/>
                  <a:gd name="T20" fmla="*/ 268 w 316"/>
                  <a:gd name="T21" fmla="*/ 0 h 818"/>
                  <a:gd name="T22" fmla="*/ 292 w 316"/>
                  <a:gd name="T23" fmla="*/ 7 h 818"/>
                  <a:gd name="T24" fmla="*/ 315 w 316"/>
                  <a:gd name="T25" fmla="*/ 7 h 818"/>
                  <a:gd name="T26" fmla="*/ 315 w 316"/>
                  <a:gd name="T27" fmla="*/ 30 h 818"/>
                  <a:gd name="T28" fmla="*/ 308 w 316"/>
                  <a:gd name="T29" fmla="*/ 54 h 818"/>
                  <a:gd name="T30" fmla="*/ 300 w 316"/>
                  <a:gd name="T31" fmla="*/ 86 h 818"/>
                  <a:gd name="T32" fmla="*/ 300 w 316"/>
                  <a:gd name="T33" fmla="*/ 109 h 818"/>
                  <a:gd name="T34" fmla="*/ 300 w 316"/>
                  <a:gd name="T35" fmla="*/ 133 h 818"/>
                  <a:gd name="T36" fmla="*/ 300 w 316"/>
                  <a:gd name="T37" fmla="*/ 157 h 818"/>
                  <a:gd name="T38" fmla="*/ 292 w 316"/>
                  <a:gd name="T39" fmla="*/ 211 h 818"/>
                  <a:gd name="T40" fmla="*/ 284 w 316"/>
                  <a:gd name="T41" fmla="*/ 274 h 818"/>
                  <a:gd name="T42" fmla="*/ 284 w 316"/>
                  <a:gd name="T43" fmla="*/ 337 h 818"/>
                  <a:gd name="T44" fmla="*/ 284 w 316"/>
                  <a:gd name="T45" fmla="*/ 385 h 818"/>
                  <a:gd name="T46" fmla="*/ 284 w 316"/>
                  <a:gd name="T47" fmla="*/ 415 h 818"/>
                  <a:gd name="T48" fmla="*/ 284 w 316"/>
                  <a:gd name="T49" fmla="*/ 439 h 818"/>
                  <a:gd name="T50" fmla="*/ 284 w 316"/>
                  <a:gd name="T51" fmla="*/ 470 h 818"/>
                  <a:gd name="T52" fmla="*/ 276 w 316"/>
                  <a:gd name="T53" fmla="*/ 549 h 818"/>
                  <a:gd name="T54" fmla="*/ 268 w 316"/>
                  <a:gd name="T55" fmla="*/ 651 h 818"/>
                  <a:gd name="T56" fmla="*/ 260 w 316"/>
                  <a:gd name="T57" fmla="*/ 651 h 818"/>
                  <a:gd name="T58" fmla="*/ 252 w 316"/>
                  <a:gd name="T59" fmla="*/ 651 h 818"/>
                  <a:gd name="T60" fmla="*/ 252 w 316"/>
                  <a:gd name="T61" fmla="*/ 722 h 818"/>
                  <a:gd name="T62" fmla="*/ 244 w 316"/>
                  <a:gd name="T63" fmla="*/ 754 h 818"/>
                  <a:gd name="T64" fmla="*/ 237 w 316"/>
                  <a:gd name="T65" fmla="*/ 777 h 818"/>
                  <a:gd name="T66" fmla="*/ 229 w 316"/>
                  <a:gd name="T67" fmla="*/ 801 h 818"/>
                  <a:gd name="T68" fmla="*/ 229 w 316"/>
                  <a:gd name="T69" fmla="*/ 81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818">
                    <a:moveTo>
                      <a:pt x="0" y="70"/>
                    </a:moveTo>
                    <a:lnTo>
                      <a:pt x="39" y="70"/>
                    </a:lnTo>
                    <a:lnTo>
                      <a:pt x="63" y="70"/>
                    </a:lnTo>
                    <a:lnTo>
                      <a:pt x="87" y="70"/>
                    </a:lnTo>
                    <a:lnTo>
                      <a:pt x="110" y="62"/>
                    </a:lnTo>
                    <a:lnTo>
                      <a:pt x="134" y="54"/>
                    </a:lnTo>
                    <a:lnTo>
                      <a:pt x="166" y="30"/>
                    </a:lnTo>
                    <a:lnTo>
                      <a:pt x="189" y="23"/>
                    </a:lnTo>
                    <a:lnTo>
                      <a:pt x="221" y="15"/>
                    </a:lnTo>
                    <a:lnTo>
                      <a:pt x="244" y="7"/>
                    </a:lnTo>
                    <a:lnTo>
                      <a:pt x="268" y="0"/>
                    </a:lnTo>
                    <a:lnTo>
                      <a:pt x="292" y="7"/>
                    </a:lnTo>
                    <a:lnTo>
                      <a:pt x="315" y="7"/>
                    </a:lnTo>
                    <a:lnTo>
                      <a:pt x="315" y="30"/>
                    </a:lnTo>
                    <a:lnTo>
                      <a:pt x="308" y="54"/>
                    </a:lnTo>
                    <a:lnTo>
                      <a:pt x="300" y="86"/>
                    </a:lnTo>
                    <a:lnTo>
                      <a:pt x="300" y="109"/>
                    </a:lnTo>
                    <a:lnTo>
                      <a:pt x="300" y="133"/>
                    </a:lnTo>
                    <a:lnTo>
                      <a:pt x="300" y="157"/>
                    </a:lnTo>
                    <a:lnTo>
                      <a:pt x="292" y="211"/>
                    </a:lnTo>
                    <a:lnTo>
                      <a:pt x="284" y="274"/>
                    </a:lnTo>
                    <a:lnTo>
                      <a:pt x="284" y="337"/>
                    </a:lnTo>
                    <a:lnTo>
                      <a:pt x="284" y="385"/>
                    </a:lnTo>
                    <a:lnTo>
                      <a:pt x="284" y="415"/>
                    </a:lnTo>
                    <a:lnTo>
                      <a:pt x="284" y="439"/>
                    </a:lnTo>
                    <a:lnTo>
                      <a:pt x="284" y="470"/>
                    </a:lnTo>
                    <a:lnTo>
                      <a:pt x="276" y="549"/>
                    </a:lnTo>
                    <a:lnTo>
                      <a:pt x="268" y="651"/>
                    </a:lnTo>
                    <a:lnTo>
                      <a:pt x="260" y="651"/>
                    </a:lnTo>
                    <a:lnTo>
                      <a:pt x="252" y="651"/>
                    </a:lnTo>
                    <a:lnTo>
                      <a:pt x="252" y="722"/>
                    </a:lnTo>
                    <a:lnTo>
                      <a:pt x="244" y="754"/>
                    </a:lnTo>
                    <a:lnTo>
                      <a:pt x="237" y="777"/>
                    </a:lnTo>
                    <a:lnTo>
                      <a:pt x="229" y="801"/>
                    </a:lnTo>
                    <a:lnTo>
                      <a:pt x="229" y="817"/>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sp>
            <p:nvSpPr>
              <p:cNvPr id="43022" name="Freeform 14"/>
              <p:cNvSpPr>
                <a:spLocks/>
              </p:cNvSpPr>
              <p:nvPr/>
            </p:nvSpPr>
            <p:spPr bwMode="auto">
              <a:xfrm>
                <a:off x="1913" y="2021"/>
                <a:ext cx="309" cy="764"/>
              </a:xfrm>
              <a:custGeom>
                <a:avLst/>
                <a:gdLst>
                  <a:gd name="T0" fmla="*/ 0 w 309"/>
                  <a:gd name="T1" fmla="*/ 0 h 764"/>
                  <a:gd name="T2" fmla="*/ 39 w 309"/>
                  <a:gd name="T3" fmla="*/ 0 h 764"/>
                  <a:gd name="T4" fmla="*/ 63 w 309"/>
                  <a:gd name="T5" fmla="*/ 0 h 764"/>
                  <a:gd name="T6" fmla="*/ 87 w 309"/>
                  <a:gd name="T7" fmla="*/ 6 h 764"/>
                  <a:gd name="T8" fmla="*/ 110 w 309"/>
                  <a:gd name="T9" fmla="*/ 14 h 764"/>
                  <a:gd name="T10" fmla="*/ 134 w 309"/>
                  <a:gd name="T11" fmla="*/ 22 h 764"/>
                  <a:gd name="T12" fmla="*/ 158 w 309"/>
                  <a:gd name="T13" fmla="*/ 22 h 764"/>
                  <a:gd name="T14" fmla="*/ 181 w 309"/>
                  <a:gd name="T15" fmla="*/ 22 h 764"/>
                  <a:gd name="T16" fmla="*/ 205 w 309"/>
                  <a:gd name="T17" fmla="*/ 22 h 764"/>
                  <a:gd name="T18" fmla="*/ 229 w 309"/>
                  <a:gd name="T19" fmla="*/ 22 h 764"/>
                  <a:gd name="T20" fmla="*/ 252 w 309"/>
                  <a:gd name="T21" fmla="*/ 22 h 764"/>
                  <a:gd name="T22" fmla="*/ 276 w 309"/>
                  <a:gd name="T23" fmla="*/ 22 h 764"/>
                  <a:gd name="T24" fmla="*/ 300 w 309"/>
                  <a:gd name="T25" fmla="*/ 22 h 764"/>
                  <a:gd name="T26" fmla="*/ 308 w 309"/>
                  <a:gd name="T27" fmla="*/ 0 h 764"/>
                  <a:gd name="T28" fmla="*/ 284 w 309"/>
                  <a:gd name="T29" fmla="*/ 22 h 764"/>
                  <a:gd name="T30" fmla="*/ 268 w 309"/>
                  <a:gd name="T31" fmla="*/ 46 h 764"/>
                  <a:gd name="T32" fmla="*/ 252 w 309"/>
                  <a:gd name="T33" fmla="*/ 70 h 764"/>
                  <a:gd name="T34" fmla="*/ 252 w 309"/>
                  <a:gd name="T35" fmla="*/ 93 h 764"/>
                  <a:gd name="T36" fmla="*/ 244 w 309"/>
                  <a:gd name="T37" fmla="*/ 117 h 764"/>
                  <a:gd name="T38" fmla="*/ 237 w 309"/>
                  <a:gd name="T39" fmla="*/ 141 h 764"/>
                  <a:gd name="T40" fmla="*/ 237 w 309"/>
                  <a:gd name="T41" fmla="*/ 164 h 764"/>
                  <a:gd name="T42" fmla="*/ 237 w 309"/>
                  <a:gd name="T43" fmla="*/ 188 h 764"/>
                  <a:gd name="T44" fmla="*/ 229 w 309"/>
                  <a:gd name="T45" fmla="*/ 212 h 764"/>
                  <a:gd name="T46" fmla="*/ 229 w 309"/>
                  <a:gd name="T47" fmla="*/ 235 h 764"/>
                  <a:gd name="T48" fmla="*/ 229 w 309"/>
                  <a:gd name="T49" fmla="*/ 299 h 764"/>
                  <a:gd name="T50" fmla="*/ 221 w 309"/>
                  <a:gd name="T51" fmla="*/ 330 h 764"/>
                  <a:gd name="T52" fmla="*/ 221 w 309"/>
                  <a:gd name="T53" fmla="*/ 362 h 764"/>
                  <a:gd name="T54" fmla="*/ 221 w 309"/>
                  <a:gd name="T55" fmla="*/ 416 h 764"/>
                  <a:gd name="T56" fmla="*/ 221 w 309"/>
                  <a:gd name="T57" fmla="*/ 440 h 764"/>
                  <a:gd name="T58" fmla="*/ 213 w 309"/>
                  <a:gd name="T59" fmla="*/ 463 h 764"/>
                  <a:gd name="T60" fmla="*/ 213 w 309"/>
                  <a:gd name="T61" fmla="*/ 487 h 764"/>
                  <a:gd name="T62" fmla="*/ 205 w 309"/>
                  <a:gd name="T63" fmla="*/ 511 h 764"/>
                  <a:gd name="T64" fmla="*/ 197 w 309"/>
                  <a:gd name="T65" fmla="*/ 534 h 764"/>
                  <a:gd name="T66" fmla="*/ 197 w 309"/>
                  <a:gd name="T67" fmla="*/ 558 h 764"/>
                  <a:gd name="T68" fmla="*/ 197 w 309"/>
                  <a:gd name="T69" fmla="*/ 629 h 764"/>
                  <a:gd name="T70" fmla="*/ 189 w 309"/>
                  <a:gd name="T71" fmla="*/ 629 h 764"/>
                  <a:gd name="T72" fmla="*/ 189 w 309"/>
                  <a:gd name="T73" fmla="*/ 692 h 764"/>
                  <a:gd name="T74" fmla="*/ 189 w 309"/>
                  <a:gd name="T75" fmla="*/ 716 h 764"/>
                  <a:gd name="T76" fmla="*/ 189 w 309"/>
                  <a:gd name="T77" fmla="*/ 739 h 764"/>
                  <a:gd name="T78" fmla="*/ 189 w 309"/>
                  <a:gd name="T79" fmla="*/ 763 h 764"/>
                  <a:gd name="T80" fmla="*/ 205 w 309"/>
                  <a:gd name="T81" fmla="*/ 7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764">
                    <a:moveTo>
                      <a:pt x="0" y="0"/>
                    </a:moveTo>
                    <a:lnTo>
                      <a:pt x="39" y="0"/>
                    </a:lnTo>
                    <a:lnTo>
                      <a:pt x="63" y="0"/>
                    </a:lnTo>
                    <a:lnTo>
                      <a:pt x="87" y="6"/>
                    </a:lnTo>
                    <a:lnTo>
                      <a:pt x="110" y="14"/>
                    </a:lnTo>
                    <a:lnTo>
                      <a:pt x="134" y="22"/>
                    </a:lnTo>
                    <a:lnTo>
                      <a:pt x="158" y="22"/>
                    </a:lnTo>
                    <a:lnTo>
                      <a:pt x="181" y="22"/>
                    </a:lnTo>
                    <a:lnTo>
                      <a:pt x="205" y="22"/>
                    </a:lnTo>
                    <a:lnTo>
                      <a:pt x="229" y="22"/>
                    </a:lnTo>
                    <a:lnTo>
                      <a:pt x="252" y="22"/>
                    </a:lnTo>
                    <a:lnTo>
                      <a:pt x="276" y="22"/>
                    </a:lnTo>
                    <a:lnTo>
                      <a:pt x="300" y="22"/>
                    </a:lnTo>
                    <a:lnTo>
                      <a:pt x="308" y="0"/>
                    </a:lnTo>
                    <a:lnTo>
                      <a:pt x="284" y="22"/>
                    </a:lnTo>
                    <a:lnTo>
                      <a:pt x="268" y="46"/>
                    </a:lnTo>
                    <a:lnTo>
                      <a:pt x="252" y="70"/>
                    </a:lnTo>
                    <a:lnTo>
                      <a:pt x="252" y="93"/>
                    </a:lnTo>
                    <a:lnTo>
                      <a:pt x="244" y="117"/>
                    </a:lnTo>
                    <a:lnTo>
                      <a:pt x="237" y="141"/>
                    </a:lnTo>
                    <a:lnTo>
                      <a:pt x="237" y="164"/>
                    </a:lnTo>
                    <a:lnTo>
                      <a:pt x="237" y="188"/>
                    </a:lnTo>
                    <a:lnTo>
                      <a:pt x="229" y="212"/>
                    </a:lnTo>
                    <a:lnTo>
                      <a:pt x="229" y="235"/>
                    </a:lnTo>
                    <a:lnTo>
                      <a:pt x="229" y="299"/>
                    </a:lnTo>
                    <a:lnTo>
                      <a:pt x="221" y="330"/>
                    </a:lnTo>
                    <a:lnTo>
                      <a:pt x="221" y="362"/>
                    </a:lnTo>
                    <a:lnTo>
                      <a:pt x="221" y="416"/>
                    </a:lnTo>
                    <a:lnTo>
                      <a:pt x="221" y="440"/>
                    </a:lnTo>
                    <a:lnTo>
                      <a:pt x="213" y="463"/>
                    </a:lnTo>
                    <a:lnTo>
                      <a:pt x="213" y="487"/>
                    </a:lnTo>
                    <a:lnTo>
                      <a:pt x="205" y="511"/>
                    </a:lnTo>
                    <a:lnTo>
                      <a:pt x="197" y="534"/>
                    </a:lnTo>
                    <a:lnTo>
                      <a:pt x="197" y="558"/>
                    </a:lnTo>
                    <a:lnTo>
                      <a:pt x="197" y="629"/>
                    </a:lnTo>
                    <a:lnTo>
                      <a:pt x="189" y="629"/>
                    </a:lnTo>
                    <a:lnTo>
                      <a:pt x="189" y="692"/>
                    </a:lnTo>
                    <a:lnTo>
                      <a:pt x="189" y="716"/>
                    </a:lnTo>
                    <a:lnTo>
                      <a:pt x="189" y="739"/>
                    </a:lnTo>
                    <a:lnTo>
                      <a:pt x="189" y="763"/>
                    </a:lnTo>
                    <a:lnTo>
                      <a:pt x="205" y="755"/>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grpSp>
      </p:grpSp>
      <p:grpSp>
        <p:nvGrpSpPr>
          <p:cNvPr id="43023" name="Group 15"/>
          <p:cNvGrpSpPr>
            <a:grpSpLocks/>
          </p:cNvGrpSpPr>
          <p:nvPr/>
        </p:nvGrpSpPr>
        <p:grpSpPr bwMode="auto">
          <a:xfrm>
            <a:off x="2827692" y="1486958"/>
            <a:ext cx="3934440" cy="1432230"/>
            <a:chOff x="1231" y="1744"/>
            <a:chExt cx="3643" cy="1326"/>
          </a:xfrm>
        </p:grpSpPr>
        <p:sp>
          <p:nvSpPr>
            <p:cNvPr id="43024" name="Rectangle 16"/>
            <p:cNvSpPr>
              <a:spLocks noChangeArrowheads="1"/>
            </p:cNvSpPr>
            <p:nvPr/>
          </p:nvSpPr>
          <p:spPr bwMode="auto">
            <a:xfrm>
              <a:off x="3369" y="1744"/>
              <a:ext cx="1505" cy="1326"/>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prstClr val="black"/>
                </a:solidFill>
              </a:endParaRPr>
            </a:p>
          </p:txBody>
        </p:sp>
        <p:sp>
          <p:nvSpPr>
            <p:cNvPr id="43025" name="Rectangle 17"/>
            <p:cNvSpPr>
              <a:spLocks noChangeArrowheads="1"/>
            </p:cNvSpPr>
            <p:nvPr/>
          </p:nvSpPr>
          <p:spPr bwMode="auto">
            <a:xfrm>
              <a:off x="1231" y="1744"/>
              <a:ext cx="580" cy="1326"/>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prstClr val="black"/>
                </a:solidFill>
              </a:endParaRPr>
            </a:p>
          </p:txBody>
        </p:sp>
        <p:grpSp>
          <p:nvGrpSpPr>
            <p:cNvPr id="43026" name="Group 18"/>
            <p:cNvGrpSpPr>
              <a:grpSpLocks/>
            </p:cNvGrpSpPr>
            <p:nvPr/>
          </p:nvGrpSpPr>
          <p:grpSpPr bwMode="auto">
            <a:xfrm>
              <a:off x="1334" y="1941"/>
              <a:ext cx="3427" cy="933"/>
              <a:chOff x="1334" y="1941"/>
              <a:chExt cx="3427" cy="933"/>
            </a:xfrm>
          </p:grpSpPr>
          <p:sp>
            <p:nvSpPr>
              <p:cNvPr id="43027" name="Freeform 19"/>
              <p:cNvSpPr>
                <a:spLocks/>
              </p:cNvSpPr>
              <p:nvPr/>
            </p:nvSpPr>
            <p:spPr bwMode="auto">
              <a:xfrm>
                <a:off x="1334" y="2028"/>
                <a:ext cx="48" cy="743"/>
              </a:xfrm>
              <a:custGeom>
                <a:avLst/>
                <a:gdLst>
                  <a:gd name="T0" fmla="*/ 47 w 48"/>
                  <a:gd name="T1" fmla="*/ 0 h 743"/>
                  <a:gd name="T2" fmla="*/ 47 w 48"/>
                  <a:gd name="T3" fmla="*/ 47 h 743"/>
                  <a:gd name="T4" fmla="*/ 47 w 48"/>
                  <a:gd name="T5" fmla="*/ 71 h 743"/>
                  <a:gd name="T6" fmla="*/ 47 w 48"/>
                  <a:gd name="T7" fmla="*/ 95 h 743"/>
                  <a:gd name="T8" fmla="*/ 47 w 48"/>
                  <a:gd name="T9" fmla="*/ 118 h 743"/>
                  <a:gd name="T10" fmla="*/ 47 w 48"/>
                  <a:gd name="T11" fmla="*/ 142 h 743"/>
                  <a:gd name="T12" fmla="*/ 39 w 48"/>
                  <a:gd name="T13" fmla="*/ 174 h 743"/>
                  <a:gd name="T14" fmla="*/ 39 w 48"/>
                  <a:gd name="T15" fmla="*/ 205 h 743"/>
                  <a:gd name="T16" fmla="*/ 32 w 48"/>
                  <a:gd name="T17" fmla="*/ 229 h 743"/>
                  <a:gd name="T18" fmla="*/ 24 w 48"/>
                  <a:gd name="T19" fmla="*/ 252 h 743"/>
                  <a:gd name="T20" fmla="*/ 24 w 48"/>
                  <a:gd name="T21" fmla="*/ 276 h 743"/>
                  <a:gd name="T22" fmla="*/ 24 w 48"/>
                  <a:gd name="T23" fmla="*/ 300 h 743"/>
                  <a:gd name="T24" fmla="*/ 24 w 48"/>
                  <a:gd name="T25" fmla="*/ 331 h 743"/>
                  <a:gd name="T26" fmla="*/ 24 w 48"/>
                  <a:gd name="T27" fmla="*/ 355 h 743"/>
                  <a:gd name="T28" fmla="*/ 24 w 48"/>
                  <a:gd name="T29" fmla="*/ 379 h 743"/>
                  <a:gd name="T30" fmla="*/ 24 w 48"/>
                  <a:gd name="T31" fmla="*/ 402 h 743"/>
                  <a:gd name="T32" fmla="*/ 24 w 48"/>
                  <a:gd name="T33" fmla="*/ 426 h 743"/>
                  <a:gd name="T34" fmla="*/ 16 w 48"/>
                  <a:gd name="T35" fmla="*/ 450 h 743"/>
                  <a:gd name="T36" fmla="*/ 16 w 48"/>
                  <a:gd name="T37" fmla="*/ 473 h 743"/>
                  <a:gd name="T38" fmla="*/ 16 w 48"/>
                  <a:gd name="T39" fmla="*/ 497 h 743"/>
                  <a:gd name="T40" fmla="*/ 8 w 48"/>
                  <a:gd name="T41" fmla="*/ 560 h 743"/>
                  <a:gd name="T42" fmla="*/ 8 w 48"/>
                  <a:gd name="T43" fmla="*/ 655 h 743"/>
                  <a:gd name="T44" fmla="*/ 8 w 48"/>
                  <a:gd name="T45" fmla="*/ 718 h 743"/>
                  <a:gd name="T46" fmla="*/ 0 w 48"/>
                  <a:gd name="T47" fmla="*/ 742 h 743"/>
                  <a:gd name="T48" fmla="*/ 8 w 48"/>
                  <a:gd name="T49" fmla="*/ 74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743">
                    <a:moveTo>
                      <a:pt x="47" y="0"/>
                    </a:moveTo>
                    <a:lnTo>
                      <a:pt x="47" y="47"/>
                    </a:lnTo>
                    <a:lnTo>
                      <a:pt x="47" y="71"/>
                    </a:lnTo>
                    <a:lnTo>
                      <a:pt x="47" y="95"/>
                    </a:lnTo>
                    <a:lnTo>
                      <a:pt x="47" y="118"/>
                    </a:lnTo>
                    <a:lnTo>
                      <a:pt x="47" y="142"/>
                    </a:lnTo>
                    <a:lnTo>
                      <a:pt x="39" y="174"/>
                    </a:lnTo>
                    <a:lnTo>
                      <a:pt x="39" y="205"/>
                    </a:lnTo>
                    <a:lnTo>
                      <a:pt x="32" y="229"/>
                    </a:lnTo>
                    <a:lnTo>
                      <a:pt x="24" y="252"/>
                    </a:lnTo>
                    <a:lnTo>
                      <a:pt x="24" y="276"/>
                    </a:lnTo>
                    <a:lnTo>
                      <a:pt x="24" y="300"/>
                    </a:lnTo>
                    <a:lnTo>
                      <a:pt x="24" y="331"/>
                    </a:lnTo>
                    <a:lnTo>
                      <a:pt x="24" y="355"/>
                    </a:lnTo>
                    <a:lnTo>
                      <a:pt x="24" y="379"/>
                    </a:lnTo>
                    <a:lnTo>
                      <a:pt x="24" y="402"/>
                    </a:lnTo>
                    <a:lnTo>
                      <a:pt x="24" y="426"/>
                    </a:lnTo>
                    <a:lnTo>
                      <a:pt x="16" y="450"/>
                    </a:lnTo>
                    <a:lnTo>
                      <a:pt x="16" y="473"/>
                    </a:lnTo>
                    <a:lnTo>
                      <a:pt x="16" y="497"/>
                    </a:lnTo>
                    <a:lnTo>
                      <a:pt x="8" y="560"/>
                    </a:lnTo>
                    <a:lnTo>
                      <a:pt x="8" y="655"/>
                    </a:lnTo>
                    <a:lnTo>
                      <a:pt x="8" y="718"/>
                    </a:lnTo>
                    <a:lnTo>
                      <a:pt x="0" y="742"/>
                    </a:lnTo>
                    <a:lnTo>
                      <a:pt x="8" y="742"/>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grpSp>
            <p:nvGrpSpPr>
              <p:cNvPr id="43028" name="Group 20"/>
              <p:cNvGrpSpPr>
                <a:grpSpLocks/>
              </p:cNvGrpSpPr>
              <p:nvPr/>
            </p:nvGrpSpPr>
            <p:grpSpPr bwMode="auto">
              <a:xfrm>
                <a:off x="3497" y="1941"/>
                <a:ext cx="601" cy="885"/>
                <a:chOff x="3497" y="1941"/>
                <a:chExt cx="601" cy="885"/>
              </a:xfrm>
            </p:grpSpPr>
            <p:sp>
              <p:nvSpPr>
                <p:cNvPr id="43029" name="Freeform 21"/>
                <p:cNvSpPr>
                  <a:spLocks/>
                </p:cNvSpPr>
                <p:nvPr/>
              </p:nvSpPr>
              <p:spPr bwMode="auto">
                <a:xfrm>
                  <a:off x="3497" y="1941"/>
                  <a:ext cx="593" cy="885"/>
                </a:xfrm>
                <a:custGeom>
                  <a:avLst/>
                  <a:gdLst>
                    <a:gd name="T0" fmla="*/ 8 w 593"/>
                    <a:gd name="T1" fmla="*/ 124 h 885"/>
                    <a:gd name="T2" fmla="*/ 0 w 593"/>
                    <a:gd name="T3" fmla="*/ 101 h 885"/>
                    <a:gd name="T4" fmla="*/ 0 w 593"/>
                    <a:gd name="T5" fmla="*/ 85 h 885"/>
                    <a:gd name="T6" fmla="*/ 8 w 593"/>
                    <a:gd name="T7" fmla="*/ 68 h 885"/>
                    <a:gd name="T8" fmla="*/ 8 w 593"/>
                    <a:gd name="T9" fmla="*/ 22 h 885"/>
                    <a:gd name="T10" fmla="*/ 32 w 593"/>
                    <a:gd name="T11" fmla="*/ 22 h 885"/>
                    <a:gd name="T12" fmla="*/ 56 w 593"/>
                    <a:gd name="T13" fmla="*/ 22 h 885"/>
                    <a:gd name="T14" fmla="*/ 87 w 593"/>
                    <a:gd name="T15" fmla="*/ 22 h 885"/>
                    <a:gd name="T16" fmla="*/ 111 w 593"/>
                    <a:gd name="T17" fmla="*/ 22 h 885"/>
                    <a:gd name="T18" fmla="*/ 134 w 593"/>
                    <a:gd name="T19" fmla="*/ 22 h 885"/>
                    <a:gd name="T20" fmla="*/ 166 w 593"/>
                    <a:gd name="T21" fmla="*/ 22 h 885"/>
                    <a:gd name="T22" fmla="*/ 190 w 593"/>
                    <a:gd name="T23" fmla="*/ 22 h 885"/>
                    <a:gd name="T24" fmla="*/ 221 w 593"/>
                    <a:gd name="T25" fmla="*/ 28 h 885"/>
                    <a:gd name="T26" fmla="*/ 269 w 593"/>
                    <a:gd name="T27" fmla="*/ 28 h 885"/>
                    <a:gd name="T28" fmla="*/ 332 w 593"/>
                    <a:gd name="T29" fmla="*/ 28 h 885"/>
                    <a:gd name="T30" fmla="*/ 379 w 593"/>
                    <a:gd name="T31" fmla="*/ 28 h 885"/>
                    <a:gd name="T32" fmla="*/ 411 w 593"/>
                    <a:gd name="T33" fmla="*/ 28 h 885"/>
                    <a:gd name="T34" fmla="*/ 442 w 593"/>
                    <a:gd name="T35" fmla="*/ 22 h 885"/>
                    <a:gd name="T36" fmla="*/ 474 w 593"/>
                    <a:gd name="T37" fmla="*/ 22 h 885"/>
                    <a:gd name="T38" fmla="*/ 498 w 593"/>
                    <a:gd name="T39" fmla="*/ 17 h 885"/>
                    <a:gd name="T40" fmla="*/ 521 w 593"/>
                    <a:gd name="T41" fmla="*/ 17 h 885"/>
                    <a:gd name="T42" fmla="*/ 545 w 593"/>
                    <a:gd name="T43" fmla="*/ 11 h 885"/>
                    <a:gd name="T44" fmla="*/ 569 w 593"/>
                    <a:gd name="T45" fmla="*/ 0 h 885"/>
                    <a:gd name="T46" fmla="*/ 592 w 593"/>
                    <a:gd name="T47" fmla="*/ 0 h 885"/>
                    <a:gd name="T48" fmla="*/ 584 w 593"/>
                    <a:gd name="T49" fmla="*/ 17 h 885"/>
                    <a:gd name="T50" fmla="*/ 561 w 593"/>
                    <a:gd name="T51" fmla="*/ 39 h 885"/>
                    <a:gd name="T52" fmla="*/ 545 w 593"/>
                    <a:gd name="T53" fmla="*/ 56 h 885"/>
                    <a:gd name="T54" fmla="*/ 537 w 593"/>
                    <a:gd name="T55" fmla="*/ 73 h 885"/>
                    <a:gd name="T56" fmla="*/ 529 w 593"/>
                    <a:gd name="T57" fmla="*/ 91 h 885"/>
                    <a:gd name="T58" fmla="*/ 521 w 593"/>
                    <a:gd name="T59" fmla="*/ 107 h 885"/>
                    <a:gd name="T60" fmla="*/ 513 w 593"/>
                    <a:gd name="T61" fmla="*/ 142 h 885"/>
                    <a:gd name="T62" fmla="*/ 505 w 593"/>
                    <a:gd name="T63" fmla="*/ 187 h 885"/>
                    <a:gd name="T64" fmla="*/ 498 w 593"/>
                    <a:gd name="T65" fmla="*/ 221 h 885"/>
                    <a:gd name="T66" fmla="*/ 490 w 593"/>
                    <a:gd name="T67" fmla="*/ 266 h 885"/>
                    <a:gd name="T68" fmla="*/ 482 w 593"/>
                    <a:gd name="T69" fmla="*/ 305 h 885"/>
                    <a:gd name="T70" fmla="*/ 474 w 593"/>
                    <a:gd name="T71" fmla="*/ 328 h 885"/>
                    <a:gd name="T72" fmla="*/ 466 w 593"/>
                    <a:gd name="T73" fmla="*/ 346 h 885"/>
                    <a:gd name="T74" fmla="*/ 458 w 593"/>
                    <a:gd name="T75" fmla="*/ 362 h 885"/>
                    <a:gd name="T76" fmla="*/ 442 w 593"/>
                    <a:gd name="T77" fmla="*/ 385 h 885"/>
                    <a:gd name="T78" fmla="*/ 434 w 593"/>
                    <a:gd name="T79" fmla="*/ 419 h 885"/>
                    <a:gd name="T80" fmla="*/ 427 w 593"/>
                    <a:gd name="T81" fmla="*/ 436 h 885"/>
                    <a:gd name="T82" fmla="*/ 419 w 593"/>
                    <a:gd name="T83" fmla="*/ 487 h 885"/>
                    <a:gd name="T84" fmla="*/ 411 w 593"/>
                    <a:gd name="T85" fmla="*/ 487 h 885"/>
                    <a:gd name="T86" fmla="*/ 403 w 593"/>
                    <a:gd name="T87" fmla="*/ 487 h 885"/>
                    <a:gd name="T88" fmla="*/ 403 w 593"/>
                    <a:gd name="T89" fmla="*/ 566 h 885"/>
                    <a:gd name="T90" fmla="*/ 395 w 593"/>
                    <a:gd name="T91" fmla="*/ 601 h 885"/>
                    <a:gd name="T92" fmla="*/ 387 w 593"/>
                    <a:gd name="T93" fmla="*/ 618 h 885"/>
                    <a:gd name="T94" fmla="*/ 387 w 593"/>
                    <a:gd name="T95" fmla="*/ 634 h 885"/>
                    <a:gd name="T96" fmla="*/ 387 w 593"/>
                    <a:gd name="T97" fmla="*/ 657 h 885"/>
                    <a:gd name="T98" fmla="*/ 379 w 593"/>
                    <a:gd name="T99" fmla="*/ 691 h 885"/>
                    <a:gd name="T100" fmla="*/ 379 w 593"/>
                    <a:gd name="T101" fmla="*/ 736 h 885"/>
                    <a:gd name="T102" fmla="*/ 379 w 593"/>
                    <a:gd name="T103" fmla="*/ 782 h 885"/>
                    <a:gd name="T104" fmla="*/ 371 w 593"/>
                    <a:gd name="T105" fmla="*/ 816 h 885"/>
                    <a:gd name="T106" fmla="*/ 371 w 593"/>
                    <a:gd name="T107" fmla="*/ 850 h 885"/>
                    <a:gd name="T108" fmla="*/ 371 w 593"/>
                    <a:gd name="T109" fmla="*/ 867 h 885"/>
                    <a:gd name="T110" fmla="*/ 371 w 593"/>
                    <a:gd name="T111" fmla="*/ 884 h 885"/>
                    <a:gd name="T112" fmla="*/ 371 w 593"/>
                    <a:gd name="T113" fmla="*/ 87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3" h="885">
                      <a:moveTo>
                        <a:pt x="8" y="124"/>
                      </a:moveTo>
                      <a:lnTo>
                        <a:pt x="0" y="101"/>
                      </a:lnTo>
                      <a:lnTo>
                        <a:pt x="0" y="85"/>
                      </a:lnTo>
                      <a:lnTo>
                        <a:pt x="8" y="68"/>
                      </a:lnTo>
                      <a:lnTo>
                        <a:pt x="8" y="22"/>
                      </a:lnTo>
                      <a:lnTo>
                        <a:pt x="32" y="22"/>
                      </a:lnTo>
                      <a:lnTo>
                        <a:pt x="56" y="22"/>
                      </a:lnTo>
                      <a:lnTo>
                        <a:pt x="87" y="22"/>
                      </a:lnTo>
                      <a:lnTo>
                        <a:pt x="111" y="22"/>
                      </a:lnTo>
                      <a:lnTo>
                        <a:pt x="134" y="22"/>
                      </a:lnTo>
                      <a:lnTo>
                        <a:pt x="166" y="22"/>
                      </a:lnTo>
                      <a:lnTo>
                        <a:pt x="190" y="22"/>
                      </a:lnTo>
                      <a:lnTo>
                        <a:pt x="221" y="28"/>
                      </a:lnTo>
                      <a:lnTo>
                        <a:pt x="269" y="28"/>
                      </a:lnTo>
                      <a:lnTo>
                        <a:pt x="332" y="28"/>
                      </a:lnTo>
                      <a:lnTo>
                        <a:pt x="379" y="28"/>
                      </a:lnTo>
                      <a:lnTo>
                        <a:pt x="411" y="28"/>
                      </a:lnTo>
                      <a:lnTo>
                        <a:pt x="442" y="22"/>
                      </a:lnTo>
                      <a:lnTo>
                        <a:pt x="474" y="22"/>
                      </a:lnTo>
                      <a:lnTo>
                        <a:pt x="498" y="17"/>
                      </a:lnTo>
                      <a:lnTo>
                        <a:pt x="521" y="17"/>
                      </a:lnTo>
                      <a:lnTo>
                        <a:pt x="545" y="11"/>
                      </a:lnTo>
                      <a:lnTo>
                        <a:pt x="569" y="0"/>
                      </a:lnTo>
                      <a:lnTo>
                        <a:pt x="592" y="0"/>
                      </a:lnTo>
                      <a:lnTo>
                        <a:pt x="584" y="17"/>
                      </a:lnTo>
                      <a:lnTo>
                        <a:pt x="561" y="39"/>
                      </a:lnTo>
                      <a:lnTo>
                        <a:pt x="545" y="56"/>
                      </a:lnTo>
                      <a:lnTo>
                        <a:pt x="537" y="73"/>
                      </a:lnTo>
                      <a:lnTo>
                        <a:pt x="529" y="91"/>
                      </a:lnTo>
                      <a:lnTo>
                        <a:pt x="521" y="107"/>
                      </a:lnTo>
                      <a:lnTo>
                        <a:pt x="513" y="142"/>
                      </a:lnTo>
                      <a:lnTo>
                        <a:pt x="505" y="187"/>
                      </a:lnTo>
                      <a:lnTo>
                        <a:pt x="498" y="221"/>
                      </a:lnTo>
                      <a:lnTo>
                        <a:pt x="490" y="266"/>
                      </a:lnTo>
                      <a:lnTo>
                        <a:pt x="482" y="305"/>
                      </a:lnTo>
                      <a:lnTo>
                        <a:pt x="474" y="328"/>
                      </a:lnTo>
                      <a:lnTo>
                        <a:pt x="466" y="346"/>
                      </a:lnTo>
                      <a:lnTo>
                        <a:pt x="458" y="362"/>
                      </a:lnTo>
                      <a:lnTo>
                        <a:pt x="442" y="385"/>
                      </a:lnTo>
                      <a:lnTo>
                        <a:pt x="434" y="419"/>
                      </a:lnTo>
                      <a:lnTo>
                        <a:pt x="427" y="436"/>
                      </a:lnTo>
                      <a:lnTo>
                        <a:pt x="419" y="487"/>
                      </a:lnTo>
                      <a:lnTo>
                        <a:pt x="411" y="487"/>
                      </a:lnTo>
                      <a:lnTo>
                        <a:pt x="403" y="487"/>
                      </a:lnTo>
                      <a:lnTo>
                        <a:pt x="403" y="566"/>
                      </a:lnTo>
                      <a:lnTo>
                        <a:pt x="395" y="601"/>
                      </a:lnTo>
                      <a:lnTo>
                        <a:pt x="387" y="618"/>
                      </a:lnTo>
                      <a:lnTo>
                        <a:pt x="387" y="634"/>
                      </a:lnTo>
                      <a:lnTo>
                        <a:pt x="387" y="657"/>
                      </a:lnTo>
                      <a:lnTo>
                        <a:pt x="379" y="691"/>
                      </a:lnTo>
                      <a:lnTo>
                        <a:pt x="379" y="736"/>
                      </a:lnTo>
                      <a:lnTo>
                        <a:pt x="379" y="782"/>
                      </a:lnTo>
                      <a:lnTo>
                        <a:pt x="371" y="816"/>
                      </a:lnTo>
                      <a:lnTo>
                        <a:pt x="371" y="850"/>
                      </a:lnTo>
                      <a:lnTo>
                        <a:pt x="371" y="867"/>
                      </a:lnTo>
                      <a:lnTo>
                        <a:pt x="371" y="884"/>
                      </a:lnTo>
                      <a:lnTo>
                        <a:pt x="371" y="878"/>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sp>
              <p:nvSpPr>
                <p:cNvPr id="43030" name="Freeform 22"/>
                <p:cNvSpPr>
                  <a:spLocks/>
                </p:cNvSpPr>
                <p:nvPr/>
              </p:nvSpPr>
              <p:spPr bwMode="auto">
                <a:xfrm>
                  <a:off x="3726" y="2309"/>
                  <a:ext cx="372" cy="24"/>
                </a:xfrm>
                <a:custGeom>
                  <a:avLst/>
                  <a:gdLst>
                    <a:gd name="T0" fmla="*/ 0 w 372"/>
                    <a:gd name="T1" fmla="*/ 23 h 24"/>
                    <a:gd name="T2" fmla="*/ 32 w 372"/>
                    <a:gd name="T3" fmla="*/ 17 h 24"/>
                    <a:gd name="T4" fmla="*/ 55 w 372"/>
                    <a:gd name="T5" fmla="*/ 5 h 24"/>
                    <a:gd name="T6" fmla="*/ 79 w 372"/>
                    <a:gd name="T7" fmla="*/ 5 h 24"/>
                    <a:gd name="T8" fmla="*/ 103 w 372"/>
                    <a:gd name="T9" fmla="*/ 0 h 24"/>
                    <a:gd name="T10" fmla="*/ 127 w 372"/>
                    <a:gd name="T11" fmla="*/ 0 h 24"/>
                    <a:gd name="T12" fmla="*/ 150 w 372"/>
                    <a:gd name="T13" fmla="*/ 5 h 24"/>
                    <a:gd name="T14" fmla="*/ 174 w 372"/>
                    <a:gd name="T15" fmla="*/ 5 h 24"/>
                    <a:gd name="T16" fmla="*/ 198 w 372"/>
                    <a:gd name="T17" fmla="*/ 5 h 24"/>
                    <a:gd name="T18" fmla="*/ 221 w 372"/>
                    <a:gd name="T19" fmla="*/ 5 h 24"/>
                    <a:gd name="T20" fmla="*/ 253 w 372"/>
                    <a:gd name="T21" fmla="*/ 5 h 24"/>
                    <a:gd name="T22" fmla="*/ 276 w 372"/>
                    <a:gd name="T23" fmla="*/ 5 h 24"/>
                    <a:gd name="T24" fmla="*/ 300 w 372"/>
                    <a:gd name="T25" fmla="*/ 5 h 24"/>
                    <a:gd name="T26" fmla="*/ 324 w 372"/>
                    <a:gd name="T27" fmla="*/ 5 h 24"/>
                    <a:gd name="T28" fmla="*/ 348 w 372"/>
                    <a:gd name="T29" fmla="*/ 0 h 24"/>
                    <a:gd name="T30" fmla="*/ 371 w 372"/>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24">
                      <a:moveTo>
                        <a:pt x="0" y="23"/>
                      </a:moveTo>
                      <a:lnTo>
                        <a:pt x="32" y="17"/>
                      </a:lnTo>
                      <a:lnTo>
                        <a:pt x="55" y="5"/>
                      </a:lnTo>
                      <a:lnTo>
                        <a:pt x="79" y="5"/>
                      </a:lnTo>
                      <a:lnTo>
                        <a:pt x="103" y="0"/>
                      </a:lnTo>
                      <a:lnTo>
                        <a:pt x="127" y="0"/>
                      </a:lnTo>
                      <a:lnTo>
                        <a:pt x="150" y="5"/>
                      </a:lnTo>
                      <a:lnTo>
                        <a:pt x="174" y="5"/>
                      </a:lnTo>
                      <a:lnTo>
                        <a:pt x="198" y="5"/>
                      </a:lnTo>
                      <a:lnTo>
                        <a:pt x="221" y="5"/>
                      </a:lnTo>
                      <a:lnTo>
                        <a:pt x="253" y="5"/>
                      </a:lnTo>
                      <a:lnTo>
                        <a:pt x="276" y="5"/>
                      </a:lnTo>
                      <a:lnTo>
                        <a:pt x="300" y="5"/>
                      </a:lnTo>
                      <a:lnTo>
                        <a:pt x="324" y="5"/>
                      </a:lnTo>
                      <a:lnTo>
                        <a:pt x="348" y="0"/>
                      </a:lnTo>
                      <a:lnTo>
                        <a:pt x="371" y="0"/>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grpSp>
          <p:grpSp>
            <p:nvGrpSpPr>
              <p:cNvPr id="43031" name="Group 23"/>
              <p:cNvGrpSpPr>
                <a:grpSpLocks/>
              </p:cNvGrpSpPr>
              <p:nvPr/>
            </p:nvGrpSpPr>
            <p:grpSpPr bwMode="auto">
              <a:xfrm>
                <a:off x="4224" y="1949"/>
                <a:ext cx="537" cy="925"/>
                <a:chOff x="4224" y="1949"/>
                <a:chExt cx="537" cy="925"/>
              </a:xfrm>
            </p:grpSpPr>
            <p:sp>
              <p:nvSpPr>
                <p:cNvPr id="43032" name="Freeform 24"/>
                <p:cNvSpPr>
                  <a:spLocks/>
                </p:cNvSpPr>
                <p:nvPr/>
              </p:nvSpPr>
              <p:spPr bwMode="auto">
                <a:xfrm>
                  <a:off x="4224" y="1949"/>
                  <a:ext cx="482" cy="925"/>
                </a:xfrm>
                <a:custGeom>
                  <a:avLst/>
                  <a:gdLst>
                    <a:gd name="T0" fmla="*/ 0 w 482"/>
                    <a:gd name="T1" fmla="*/ 87 h 925"/>
                    <a:gd name="T2" fmla="*/ 0 w 482"/>
                    <a:gd name="T3" fmla="*/ 55 h 925"/>
                    <a:gd name="T4" fmla="*/ 0 w 482"/>
                    <a:gd name="T5" fmla="*/ 32 h 925"/>
                    <a:gd name="T6" fmla="*/ 7 w 482"/>
                    <a:gd name="T7" fmla="*/ 8 h 925"/>
                    <a:gd name="T8" fmla="*/ 31 w 482"/>
                    <a:gd name="T9" fmla="*/ 0 h 925"/>
                    <a:gd name="T10" fmla="*/ 55 w 482"/>
                    <a:gd name="T11" fmla="*/ 8 h 925"/>
                    <a:gd name="T12" fmla="*/ 78 w 482"/>
                    <a:gd name="T13" fmla="*/ 8 h 925"/>
                    <a:gd name="T14" fmla="*/ 102 w 482"/>
                    <a:gd name="T15" fmla="*/ 8 h 925"/>
                    <a:gd name="T16" fmla="*/ 126 w 482"/>
                    <a:gd name="T17" fmla="*/ 8 h 925"/>
                    <a:gd name="T18" fmla="*/ 150 w 482"/>
                    <a:gd name="T19" fmla="*/ 8 h 925"/>
                    <a:gd name="T20" fmla="*/ 181 w 482"/>
                    <a:gd name="T21" fmla="*/ 8 h 925"/>
                    <a:gd name="T22" fmla="*/ 205 w 482"/>
                    <a:gd name="T23" fmla="*/ 16 h 925"/>
                    <a:gd name="T24" fmla="*/ 228 w 482"/>
                    <a:gd name="T25" fmla="*/ 16 h 925"/>
                    <a:gd name="T26" fmla="*/ 260 w 482"/>
                    <a:gd name="T27" fmla="*/ 24 h 925"/>
                    <a:gd name="T28" fmla="*/ 292 w 482"/>
                    <a:gd name="T29" fmla="*/ 24 h 925"/>
                    <a:gd name="T30" fmla="*/ 315 w 482"/>
                    <a:gd name="T31" fmla="*/ 24 h 925"/>
                    <a:gd name="T32" fmla="*/ 347 w 482"/>
                    <a:gd name="T33" fmla="*/ 24 h 925"/>
                    <a:gd name="T34" fmla="*/ 394 w 482"/>
                    <a:gd name="T35" fmla="*/ 24 h 925"/>
                    <a:gd name="T36" fmla="*/ 426 w 482"/>
                    <a:gd name="T37" fmla="*/ 24 h 925"/>
                    <a:gd name="T38" fmla="*/ 449 w 482"/>
                    <a:gd name="T39" fmla="*/ 24 h 925"/>
                    <a:gd name="T40" fmla="*/ 473 w 482"/>
                    <a:gd name="T41" fmla="*/ 32 h 925"/>
                    <a:gd name="T42" fmla="*/ 481 w 482"/>
                    <a:gd name="T43" fmla="*/ 55 h 925"/>
                    <a:gd name="T44" fmla="*/ 465 w 482"/>
                    <a:gd name="T45" fmla="*/ 79 h 925"/>
                    <a:gd name="T46" fmla="*/ 457 w 482"/>
                    <a:gd name="T47" fmla="*/ 111 h 925"/>
                    <a:gd name="T48" fmla="*/ 442 w 482"/>
                    <a:gd name="T49" fmla="*/ 142 h 925"/>
                    <a:gd name="T50" fmla="*/ 442 w 482"/>
                    <a:gd name="T51" fmla="*/ 174 h 925"/>
                    <a:gd name="T52" fmla="*/ 434 w 482"/>
                    <a:gd name="T53" fmla="*/ 197 h 925"/>
                    <a:gd name="T54" fmla="*/ 418 w 482"/>
                    <a:gd name="T55" fmla="*/ 221 h 925"/>
                    <a:gd name="T56" fmla="*/ 402 w 482"/>
                    <a:gd name="T57" fmla="*/ 253 h 925"/>
                    <a:gd name="T58" fmla="*/ 394 w 482"/>
                    <a:gd name="T59" fmla="*/ 284 h 925"/>
                    <a:gd name="T60" fmla="*/ 386 w 482"/>
                    <a:gd name="T61" fmla="*/ 316 h 925"/>
                    <a:gd name="T62" fmla="*/ 386 w 482"/>
                    <a:gd name="T63" fmla="*/ 363 h 925"/>
                    <a:gd name="T64" fmla="*/ 378 w 482"/>
                    <a:gd name="T65" fmla="*/ 395 h 925"/>
                    <a:gd name="T66" fmla="*/ 371 w 482"/>
                    <a:gd name="T67" fmla="*/ 426 h 925"/>
                    <a:gd name="T68" fmla="*/ 371 w 482"/>
                    <a:gd name="T69" fmla="*/ 458 h 925"/>
                    <a:gd name="T70" fmla="*/ 371 w 482"/>
                    <a:gd name="T71" fmla="*/ 482 h 925"/>
                    <a:gd name="T72" fmla="*/ 363 w 482"/>
                    <a:gd name="T73" fmla="*/ 513 h 925"/>
                    <a:gd name="T74" fmla="*/ 355 w 482"/>
                    <a:gd name="T75" fmla="*/ 545 h 925"/>
                    <a:gd name="T76" fmla="*/ 347 w 482"/>
                    <a:gd name="T77" fmla="*/ 568 h 925"/>
                    <a:gd name="T78" fmla="*/ 339 w 482"/>
                    <a:gd name="T79" fmla="*/ 600 h 925"/>
                    <a:gd name="T80" fmla="*/ 323 w 482"/>
                    <a:gd name="T81" fmla="*/ 671 h 925"/>
                    <a:gd name="T82" fmla="*/ 315 w 482"/>
                    <a:gd name="T83" fmla="*/ 671 h 925"/>
                    <a:gd name="T84" fmla="*/ 307 w 482"/>
                    <a:gd name="T85" fmla="*/ 734 h 925"/>
                    <a:gd name="T86" fmla="*/ 307 w 482"/>
                    <a:gd name="T87" fmla="*/ 758 h 925"/>
                    <a:gd name="T88" fmla="*/ 299 w 482"/>
                    <a:gd name="T89" fmla="*/ 789 h 925"/>
                    <a:gd name="T90" fmla="*/ 292 w 482"/>
                    <a:gd name="T91" fmla="*/ 845 h 925"/>
                    <a:gd name="T92" fmla="*/ 284 w 482"/>
                    <a:gd name="T93" fmla="*/ 868 h 925"/>
                    <a:gd name="T94" fmla="*/ 276 w 482"/>
                    <a:gd name="T95" fmla="*/ 900 h 925"/>
                    <a:gd name="T96" fmla="*/ 268 w 482"/>
                    <a:gd name="T97" fmla="*/ 924 h 925"/>
                    <a:gd name="T98" fmla="*/ 268 w 482"/>
                    <a:gd name="T99" fmla="*/ 91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925">
                      <a:moveTo>
                        <a:pt x="0" y="87"/>
                      </a:moveTo>
                      <a:lnTo>
                        <a:pt x="0" y="55"/>
                      </a:lnTo>
                      <a:lnTo>
                        <a:pt x="0" y="32"/>
                      </a:lnTo>
                      <a:lnTo>
                        <a:pt x="7" y="8"/>
                      </a:lnTo>
                      <a:lnTo>
                        <a:pt x="31" y="0"/>
                      </a:lnTo>
                      <a:lnTo>
                        <a:pt x="55" y="8"/>
                      </a:lnTo>
                      <a:lnTo>
                        <a:pt x="78" y="8"/>
                      </a:lnTo>
                      <a:lnTo>
                        <a:pt x="102" y="8"/>
                      </a:lnTo>
                      <a:lnTo>
                        <a:pt x="126" y="8"/>
                      </a:lnTo>
                      <a:lnTo>
                        <a:pt x="150" y="8"/>
                      </a:lnTo>
                      <a:lnTo>
                        <a:pt x="181" y="8"/>
                      </a:lnTo>
                      <a:lnTo>
                        <a:pt x="205" y="16"/>
                      </a:lnTo>
                      <a:lnTo>
                        <a:pt x="228" y="16"/>
                      </a:lnTo>
                      <a:lnTo>
                        <a:pt x="260" y="24"/>
                      </a:lnTo>
                      <a:lnTo>
                        <a:pt x="292" y="24"/>
                      </a:lnTo>
                      <a:lnTo>
                        <a:pt x="315" y="24"/>
                      </a:lnTo>
                      <a:lnTo>
                        <a:pt x="347" y="24"/>
                      </a:lnTo>
                      <a:lnTo>
                        <a:pt x="394" y="24"/>
                      </a:lnTo>
                      <a:lnTo>
                        <a:pt x="426" y="24"/>
                      </a:lnTo>
                      <a:lnTo>
                        <a:pt x="449" y="24"/>
                      </a:lnTo>
                      <a:lnTo>
                        <a:pt x="473" y="32"/>
                      </a:lnTo>
                      <a:lnTo>
                        <a:pt x="481" y="55"/>
                      </a:lnTo>
                      <a:lnTo>
                        <a:pt x="465" y="79"/>
                      </a:lnTo>
                      <a:lnTo>
                        <a:pt x="457" y="111"/>
                      </a:lnTo>
                      <a:lnTo>
                        <a:pt x="442" y="142"/>
                      </a:lnTo>
                      <a:lnTo>
                        <a:pt x="442" y="174"/>
                      </a:lnTo>
                      <a:lnTo>
                        <a:pt x="434" y="197"/>
                      </a:lnTo>
                      <a:lnTo>
                        <a:pt x="418" y="221"/>
                      </a:lnTo>
                      <a:lnTo>
                        <a:pt x="402" y="253"/>
                      </a:lnTo>
                      <a:lnTo>
                        <a:pt x="394" y="284"/>
                      </a:lnTo>
                      <a:lnTo>
                        <a:pt x="386" y="316"/>
                      </a:lnTo>
                      <a:lnTo>
                        <a:pt x="386" y="363"/>
                      </a:lnTo>
                      <a:lnTo>
                        <a:pt x="378" y="395"/>
                      </a:lnTo>
                      <a:lnTo>
                        <a:pt x="371" y="426"/>
                      </a:lnTo>
                      <a:lnTo>
                        <a:pt x="371" y="458"/>
                      </a:lnTo>
                      <a:lnTo>
                        <a:pt x="371" y="482"/>
                      </a:lnTo>
                      <a:lnTo>
                        <a:pt x="363" y="513"/>
                      </a:lnTo>
                      <a:lnTo>
                        <a:pt x="355" y="545"/>
                      </a:lnTo>
                      <a:lnTo>
                        <a:pt x="347" y="568"/>
                      </a:lnTo>
                      <a:lnTo>
                        <a:pt x="339" y="600"/>
                      </a:lnTo>
                      <a:lnTo>
                        <a:pt x="323" y="671"/>
                      </a:lnTo>
                      <a:lnTo>
                        <a:pt x="315" y="671"/>
                      </a:lnTo>
                      <a:lnTo>
                        <a:pt x="307" y="734"/>
                      </a:lnTo>
                      <a:lnTo>
                        <a:pt x="307" y="758"/>
                      </a:lnTo>
                      <a:lnTo>
                        <a:pt x="299" y="789"/>
                      </a:lnTo>
                      <a:lnTo>
                        <a:pt x="292" y="845"/>
                      </a:lnTo>
                      <a:lnTo>
                        <a:pt x="284" y="868"/>
                      </a:lnTo>
                      <a:lnTo>
                        <a:pt x="276" y="900"/>
                      </a:lnTo>
                      <a:lnTo>
                        <a:pt x="268" y="924"/>
                      </a:lnTo>
                      <a:lnTo>
                        <a:pt x="268" y="916"/>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sp>
              <p:nvSpPr>
                <p:cNvPr id="43033" name="Freeform 25"/>
                <p:cNvSpPr>
                  <a:spLocks/>
                </p:cNvSpPr>
                <p:nvPr/>
              </p:nvSpPr>
              <p:spPr bwMode="auto">
                <a:xfrm>
                  <a:off x="4437" y="2312"/>
                  <a:ext cx="324" cy="41"/>
                </a:xfrm>
                <a:custGeom>
                  <a:avLst/>
                  <a:gdLst>
                    <a:gd name="T0" fmla="*/ 0 w 324"/>
                    <a:gd name="T1" fmla="*/ 40 h 41"/>
                    <a:gd name="T2" fmla="*/ 39 w 324"/>
                    <a:gd name="T3" fmla="*/ 40 h 41"/>
                    <a:gd name="T4" fmla="*/ 71 w 324"/>
                    <a:gd name="T5" fmla="*/ 40 h 41"/>
                    <a:gd name="T6" fmla="*/ 102 w 324"/>
                    <a:gd name="T7" fmla="*/ 40 h 41"/>
                    <a:gd name="T8" fmla="*/ 126 w 324"/>
                    <a:gd name="T9" fmla="*/ 40 h 41"/>
                    <a:gd name="T10" fmla="*/ 150 w 324"/>
                    <a:gd name="T11" fmla="*/ 40 h 41"/>
                    <a:gd name="T12" fmla="*/ 197 w 324"/>
                    <a:gd name="T13" fmla="*/ 40 h 41"/>
                    <a:gd name="T14" fmla="*/ 221 w 324"/>
                    <a:gd name="T15" fmla="*/ 24 h 41"/>
                    <a:gd name="T16" fmla="*/ 244 w 324"/>
                    <a:gd name="T17" fmla="*/ 16 h 41"/>
                    <a:gd name="T18" fmla="*/ 268 w 324"/>
                    <a:gd name="T19" fmla="*/ 8 h 41"/>
                    <a:gd name="T20" fmla="*/ 292 w 324"/>
                    <a:gd name="T21" fmla="*/ 0 h 41"/>
                    <a:gd name="T22" fmla="*/ 315 w 324"/>
                    <a:gd name="T23" fmla="*/ 0 h 41"/>
                    <a:gd name="T24" fmla="*/ 323 w 324"/>
                    <a:gd name="T25"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 h="41">
                      <a:moveTo>
                        <a:pt x="0" y="40"/>
                      </a:moveTo>
                      <a:lnTo>
                        <a:pt x="39" y="40"/>
                      </a:lnTo>
                      <a:lnTo>
                        <a:pt x="71" y="40"/>
                      </a:lnTo>
                      <a:lnTo>
                        <a:pt x="102" y="40"/>
                      </a:lnTo>
                      <a:lnTo>
                        <a:pt x="126" y="40"/>
                      </a:lnTo>
                      <a:lnTo>
                        <a:pt x="150" y="40"/>
                      </a:lnTo>
                      <a:lnTo>
                        <a:pt x="197" y="40"/>
                      </a:lnTo>
                      <a:lnTo>
                        <a:pt x="221" y="24"/>
                      </a:lnTo>
                      <a:lnTo>
                        <a:pt x="244" y="16"/>
                      </a:lnTo>
                      <a:lnTo>
                        <a:pt x="268" y="8"/>
                      </a:lnTo>
                      <a:lnTo>
                        <a:pt x="292" y="0"/>
                      </a:lnTo>
                      <a:lnTo>
                        <a:pt x="315" y="0"/>
                      </a:lnTo>
                      <a:lnTo>
                        <a:pt x="323" y="8"/>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grpSp>
          <p:sp>
            <p:nvSpPr>
              <p:cNvPr id="43034" name="Freeform 26"/>
              <p:cNvSpPr>
                <a:spLocks/>
              </p:cNvSpPr>
              <p:nvPr/>
            </p:nvSpPr>
            <p:spPr bwMode="auto">
              <a:xfrm>
                <a:off x="1627" y="2028"/>
                <a:ext cx="25" cy="759"/>
              </a:xfrm>
              <a:custGeom>
                <a:avLst/>
                <a:gdLst>
                  <a:gd name="T0" fmla="*/ 8 w 25"/>
                  <a:gd name="T1" fmla="*/ 0 h 759"/>
                  <a:gd name="T2" fmla="*/ 0 w 25"/>
                  <a:gd name="T3" fmla="*/ 40 h 759"/>
                  <a:gd name="T4" fmla="*/ 0 w 25"/>
                  <a:gd name="T5" fmla="*/ 87 h 759"/>
                  <a:gd name="T6" fmla="*/ 0 w 25"/>
                  <a:gd name="T7" fmla="*/ 111 h 759"/>
                  <a:gd name="T8" fmla="*/ 0 w 25"/>
                  <a:gd name="T9" fmla="*/ 135 h 759"/>
                  <a:gd name="T10" fmla="*/ 0 w 25"/>
                  <a:gd name="T11" fmla="*/ 166 h 759"/>
                  <a:gd name="T12" fmla="*/ 0 w 25"/>
                  <a:gd name="T13" fmla="*/ 198 h 759"/>
                  <a:gd name="T14" fmla="*/ 0 w 25"/>
                  <a:gd name="T15" fmla="*/ 245 h 759"/>
                  <a:gd name="T16" fmla="*/ 0 w 25"/>
                  <a:gd name="T17" fmla="*/ 308 h 759"/>
                  <a:gd name="T18" fmla="*/ 0 w 25"/>
                  <a:gd name="T19" fmla="*/ 371 h 759"/>
                  <a:gd name="T20" fmla="*/ 0 w 25"/>
                  <a:gd name="T21" fmla="*/ 419 h 759"/>
                  <a:gd name="T22" fmla="*/ 0 w 25"/>
                  <a:gd name="T23" fmla="*/ 482 h 759"/>
                  <a:gd name="T24" fmla="*/ 0 w 25"/>
                  <a:gd name="T25" fmla="*/ 529 h 759"/>
                  <a:gd name="T26" fmla="*/ 0 w 25"/>
                  <a:gd name="T27" fmla="*/ 561 h 759"/>
                  <a:gd name="T28" fmla="*/ 0 w 25"/>
                  <a:gd name="T29" fmla="*/ 624 h 759"/>
                  <a:gd name="T30" fmla="*/ 8 w 25"/>
                  <a:gd name="T31" fmla="*/ 624 h 759"/>
                  <a:gd name="T32" fmla="*/ 8 w 25"/>
                  <a:gd name="T33" fmla="*/ 687 h 759"/>
                  <a:gd name="T34" fmla="*/ 8 w 25"/>
                  <a:gd name="T35" fmla="*/ 711 h 759"/>
                  <a:gd name="T36" fmla="*/ 0 w 25"/>
                  <a:gd name="T37" fmla="*/ 734 h 759"/>
                  <a:gd name="T38" fmla="*/ 0 w 25"/>
                  <a:gd name="T39" fmla="*/ 758 h 759"/>
                  <a:gd name="T40" fmla="*/ 0 w 25"/>
                  <a:gd name="T41" fmla="*/ 742 h 759"/>
                  <a:gd name="T42" fmla="*/ 0 w 25"/>
                  <a:gd name="T43" fmla="*/ 734 h 759"/>
                  <a:gd name="T44" fmla="*/ 24 w 25"/>
                  <a:gd name="T45" fmla="*/ 73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759">
                    <a:moveTo>
                      <a:pt x="8" y="0"/>
                    </a:moveTo>
                    <a:lnTo>
                      <a:pt x="0" y="40"/>
                    </a:lnTo>
                    <a:lnTo>
                      <a:pt x="0" y="87"/>
                    </a:lnTo>
                    <a:lnTo>
                      <a:pt x="0" y="111"/>
                    </a:lnTo>
                    <a:lnTo>
                      <a:pt x="0" y="135"/>
                    </a:lnTo>
                    <a:lnTo>
                      <a:pt x="0" y="166"/>
                    </a:lnTo>
                    <a:lnTo>
                      <a:pt x="0" y="198"/>
                    </a:lnTo>
                    <a:lnTo>
                      <a:pt x="0" y="245"/>
                    </a:lnTo>
                    <a:lnTo>
                      <a:pt x="0" y="308"/>
                    </a:lnTo>
                    <a:lnTo>
                      <a:pt x="0" y="371"/>
                    </a:lnTo>
                    <a:lnTo>
                      <a:pt x="0" y="419"/>
                    </a:lnTo>
                    <a:lnTo>
                      <a:pt x="0" y="482"/>
                    </a:lnTo>
                    <a:lnTo>
                      <a:pt x="0" y="529"/>
                    </a:lnTo>
                    <a:lnTo>
                      <a:pt x="0" y="561"/>
                    </a:lnTo>
                    <a:lnTo>
                      <a:pt x="0" y="624"/>
                    </a:lnTo>
                    <a:lnTo>
                      <a:pt x="8" y="624"/>
                    </a:lnTo>
                    <a:lnTo>
                      <a:pt x="8" y="687"/>
                    </a:lnTo>
                    <a:lnTo>
                      <a:pt x="8" y="711"/>
                    </a:lnTo>
                    <a:lnTo>
                      <a:pt x="0" y="734"/>
                    </a:lnTo>
                    <a:lnTo>
                      <a:pt x="0" y="758"/>
                    </a:lnTo>
                    <a:lnTo>
                      <a:pt x="0" y="742"/>
                    </a:lnTo>
                    <a:lnTo>
                      <a:pt x="0" y="734"/>
                    </a:lnTo>
                    <a:lnTo>
                      <a:pt x="24" y="734"/>
                    </a:lnTo>
                  </a:path>
                </a:pathLst>
              </a:custGeom>
              <a:noFill/>
              <a:ln w="762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solidFill>
                    <a:prstClr val="black"/>
                  </a:solidFill>
                </a:endParaRPr>
              </a:p>
            </p:txBody>
          </p:sp>
        </p:grpSp>
      </p:grpSp>
      <p:sp>
        <p:nvSpPr>
          <p:cNvPr id="3" name="TextBox 2"/>
          <p:cNvSpPr txBox="1"/>
          <p:nvPr/>
        </p:nvSpPr>
        <p:spPr>
          <a:xfrm>
            <a:off x="2525832" y="3380396"/>
            <a:ext cx="5077031" cy="600164"/>
          </a:xfrm>
          <a:prstGeom prst="rect">
            <a:avLst/>
          </a:prstGeom>
          <a:noFill/>
        </p:spPr>
        <p:txBody>
          <a:bodyPr wrap="none" rtlCol="0">
            <a:spAutoFit/>
          </a:bodyPr>
          <a:lstStyle/>
          <a:p>
            <a:r>
              <a:rPr lang="en-US" sz="3300" dirty="0">
                <a:solidFill>
                  <a:srgbClr val="FF0000"/>
                </a:solidFill>
              </a:rPr>
              <a:t>7</a:t>
            </a:r>
            <a:r>
              <a:rPr lang="en-US" sz="3300" dirty="0">
                <a:solidFill>
                  <a:prstClr val="black"/>
                </a:solidFill>
              </a:rPr>
              <a:t>  </a:t>
            </a:r>
            <a:r>
              <a:rPr lang="en-US" sz="3300" dirty="0" smtClean="0">
                <a:solidFill>
                  <a:prstClr val="black"/>
                </a:solidFill>
              </a:rPr>
              <a:t>11  </a:t>
            </a:r>
            <a:r>
              <a:rPr lang="en-US" sz="3300" dirty="0">
                <a:solidFill>
                  <a:srgbClr val="FF0000"/>
                </a:solidFill>
              </a:rPr>
              <a:t>7</a:t>
            </a:r>
            <a:r>
              <a:rPr lang="en-US" sz="3300" dirty="0">
                <a:solidFill>
                  <a:prstClr val="black"/>
                </a:solidFill>
              </a:rPr>
              <a:t>        </a:t>
            </a:r>
            <a:r>
              <a:rPr lang="en-US" sz="3300" dirty="0" smtClean="0">
                <a:solidFill>
                  <a:prstClr val="black"/>
                </a:solidFill>
              </a:rPr>
              <a:t>  </a:t>
            </a:r>
            <a:r>
              <a:rPr lang="en-US" sz="3300" dirty="0">
                <a:solidFill>
                  <a:srgbClr val="FF0000"/>
                </a:solidFill>
              </a:rPr>
              <a:t>1</a:t>
            </a:r>
            <a:r>
              <a:rPr lang="en-US" sz="3300" dirty="0">
                <a:solidFill>
                  <a:prstClr val="black"/>
                </a:solidFill>
              </a:rPr>
              <a:t>     7      7      </a:t>
            </a:r>
            <a:r>
              <a:rPr lang="en-US" sz="3300" dirty="0">
                <a:solidFill>
                  <a:srgbClr val="FF0000"/>
                </a:solidFill>
              </a:rPr>
              <a:t>1</a:t>
            </a:r>
          </a:p>
        </p:txBody>
      </p:sp>
      <p:sp>
        <p:nvSpPr>
          <p:cNvPr id="2" name="TextBox 1"/>
          <p:cNvSpPr txBox="1"/>
          <p:nvPr/>
        </p:nvSpPr>
        <p:spPr>
          <a:xfrm>
            <a:off x="458872" y="4303514"/>
            <a:ext cx="7913192" cy="1384995"/>
          </a:xfrm>
          <a:prstGeom prst="rect">
            <a:avLst/>
          </a:prstGeom>
          <a:noFill/>
        </p:spPr>
        <p:txBody>
          <a:bodyPr wrap="none" rtlCol="0">
            <a:spAutoFit/>
          </a:bodyPr>
          <a:lstStyle/>
          <a:p>
            <a:r>
              <a:rPr lang="en-US" sz="2800" dirty="0" smtClean="0">
                <a:solidFill>
                  <a:srgbClr val="0070C0"/>
                </a:solidFill>
              </a:rPr>
              <a:t>The way Ann writes  “4” affects how she writes “9”.</a:t>
            </a:r>
          </a:p>
          <a:p>
            <a:r>
              <a:rPr lang="en-US" sz="2800" dirty="0" smtClean="0">
                <a:solidFill>
                  <a:srgbClr val="0070C0"/>
                </a:solidFill>
              </a:rPr>
              <a:t>Statistical dependence between features of different </a:t>
            </a:r>
          </a:p>
          <a:p>
            <a:r>
              <a:rPr lang="en-US" sz="2800" dirty="0" smtClean="0">
                <a:solidFill>
                  <a:srgbClr val="0070C0"/>
                </a:solidFill>
              </a:rPr>
              <a:t>isogenous characters. </a:t>
            </a:r>
            <a:r>
              <a:rPr lang="en-US" dirty="0" smtClean="0">
                <a:solidFill>
                  <a:prstClr val="black"/>
                </a:solidFill>
              </a:rPr>
              <a:t> </a:t>
            </a:r>
            <a:endParaRPr lang="en-US" dirty="0">
              <a:solidFill>
                <a:prstClr val="black"/>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CB0B0-FA69-44A0-8459-5AA678F842F6}"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784226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487362"/>
          </a:xfrm>
        </p:spPr>
        <p:txBody>
          <a:bodyPr>
            <a:noAutofit/>
          </a:bodyPr>
          <a:lstStyle/>
          <a:p>
            <a:r>
              <a:rPr lang="en-US" sz="2800" dirty="0" smtClean="0"/>
              <a:t>Style due to isogeny is broader than strings of characters!</a:t>
            </a:r>
            <a:endParaRPr lang="en-US" sz="2800" dirty="0"/>
          </a:p>
        </p:txBody>
      </p:sp>
      <p:sp>
        <p:nvSpPr>
          <p:cNvPr id="3" name="Content Placeholder 2"/>
          <p:cNvSpPr>
            <a:spLocks noGrp="1"/>
          </p:cNvSpPr>
          <p:nvPr>
            <p:ph idx="1"/>
          </p:nvPr>
        </p:nvSpPr>
        <p:spPr>
          <a:xfrm>
            <a:off x="76200" y="1219200"/>
            <a:ext cx="2133600" cy="4525963"/>
          </a:xfrm>
        </p:spPr>
        <p:txBody>
          <a:bodyPr>
            <a:normAutofit lnSpcReduction="10000"/>
          </a:bodyPr>
          <a:lstStyle/>
          <a:p>
            <a:pPr marL="0" indent="0">
              <a:buNone/>
            </a:pPr>
            <a:r>
              <a:rPr lang="en-US" sz="2800" dirty="0" smtClean="0"/>
              <a:t>Paintings</a:t>
            </a:r>
          </a:p>
          <a:p>
            <a:pPr marL="0" indent="0">
              <a:buNone/>
            </a:pPr>
            <a:endParaRPr lang="en-US" sz="2800" dirty="0" smtClean="0"/>
          </a:p>
          <a:p>
            <a:pPr marL="0" indent="0">
              <a:buNone/>
            </a:pPr>
            <a:endParaRPr lang="en-US" sz="2800" dirty="0"/>
          </a:p>
          <a:p>
            <a:pPr marL="0" indent="0">
              <a:buNone/>
            </a:pPr>
            <a:r>
              <a:rPr lang="en-US" sz="2800" dirty="0" smtClean="0"/>
              <a:t>Photos</a:t>
            </a:r>
            <a:endParaRPr lang="en-US" sz="2800" dirty="0"/>
          </a:p>
          <a:p>
            <a:pPr marL="0" indent="0">
              <a:buNone/>
            </a:pPr>
            <a:endParaRPr lang="en-US" sz="2800" dirty="0" smtClean="0"/>
          </a:p>
          <a:p>
            <a:pPr marL="0" indent="0">
              <a:buNone/>
            </a:pPr>
            <a:endParaRPr lang="en-US" sz="2800" dirty="0" smtClean="0"/>
          </a:p>
          <a:p>
            <a:pPr marL="0" indent="0">
              <a:buNone/>
            </a:pPr>
            <a:r>
              <a:rPr lang="en-US" sz="2800" dirty="0" smtClean="0"/>
              <a:t>Cartoons</a:t>
            </a:r>
          </a:p>
          <a:p>
            <a:pPr marL="0" indent="0">
              <a:buNone/>
            </a:pPr>
            <a:endParaRPr lang="en-US" sz="2800" dirty="0"/>
          </a:p>
          <a:p>
            <a:pPr marL="0" indent="0">
              <a:buNone/>
            </a:pPr>
            <a:endParaRPr lang="en-US" sz="2800" dirty="0" smtClean="0"/>
          </a:p>
          <a:p>
            <a:pPr marL="0" indent="0">
              <a:buNone/>
            </a:pPr>
            <a:r>
              <a:rPr lang="en-US" sz="2800" dirty="0" smtClean="0"/>
              <a:t>Micrographs</a:t>
            </a:r>
          </a:p>
          <a:p>
            <a:pPr marL="0" indent="0">
              <a:buNone/>
            </a:pPr>
            <a:endParaRPr lang="en-US" sz="2800" dirty="0" smtClean="0"/>
          </a:p>
          <a:p>
            <a:pPr marL="0" indent="0">
              <a:buNone/>
            </a:pPr>
            <a:endParaRPr lang="en-US" sz="28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CB0B0-FA69-44A0-8459-5AA678F842F6}" type="slidenum">
              <a:rPr lang="en-US" smtClean="0">
                <a:solidFill>
                  <a:prstClr val="black">
                    <a:tint val="75000"/>
                  </a:prstClr>
                </a:solidFill>
              </a:rPr>
              <a:pPr/>
              <a:t>57</a:t>
            </a:fld>
            <a:endParaRPr lang="en-US" dirty="0">
              <a:solidFill>
                <a:prstClr val="black">
                  <a:tint val="75000"/>
                </a:prstClr>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7086" y="965655"/>
            <a:ext cx="1199514" cy="122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965656"/>
            <a:ext cx="943304" cy="122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19600" y="959620"/>
            <a:ext cx="932189" cy="122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07400" y="912845"/>
            <a:ext cx="941959" cy="127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3419" y="6168878"/>
            <a:ext cx="8392362" cy="338554"/>
          </a:xfrm>
          <a:prstGeom prst="rect">
            <a:avLst/>
          </a:prstGeom>
          <a:noFill/>
        </p:spPr>
        <p:txBody>
          <a:bodyPr wrap="none" rtlCol="0">
            <a:spAutoFit/>
          </a:bodyPr>
          <a:lstStyle/>
          <a:p>
            <a:r>
              <a:rPr lang="en-US" sz="1600" dirty="0" smtClean="0">
                <a:solidFill>
                  <a:srgbClr val="0070C0"/>
                </a:solidFill>
              </a:rPr>
              <a:t>El Greco, Rembrandt; </a:t>
            </a:r>
            <a:r>
              <a:rPr lang="en-US" sz="1600" dirty="0">
                <a:solidFill>
                  <a:srgbClr val="0070C0"/>
                </a:solidFill>
              </a:rPr>
              <a:t>Irving Penn, </a:t>
            </a:r>
            <a:r>
              <a:rPr lang="en-US" sz="1600" dirty="0" err="1">
                <a:solidFill>
                  <a:srgbClr val="0070C0"/>
                </a:solidFill>
              </a:rPr>
              <a:t>Yosuf</a:t>
            </a:r>
            <a:r>
              <a:rPr lang="en-US" sz="1600" dirty="0">
                <a:solidFill>
                  <a:srgbClr val="0070C0"/>
                </a:solidFill>
              </a:rPr>
              <a:t> </a:t>
            </a:r>
            <a:r>
              <a:rPr lang="en-US" sz="1600" dirty="0" smtClean="0">
                <a:solidFill>
                  <a:srgbClr val="0070C0"/>
                </a:solidFill>
              </a:rPr>
              <a:t>Karsh; </a:t>
            </a:r>
            <a:r>
              <a:rPr lang="en-US" sz="1600" dirty="0">
                <a:solidFill>
                  <a:srgbClr val="0070C0"/>
                </a:solidFill>
              </a:rPr>
              <a:t>Thomas Nast, </a:t>
            </a:r>
            <a:r>
              <a:rPr lang="en-US" sz="1600" dirty="0" smtClean="0">
                <a:solidFill>
                  <a:srgbClr val="0070C0"/>
                </a:solidFill>
              </a:rPr>
              <a:t>Thurber;  phase-contrast </a:t>
            </a:r>
            <a:r>
              <a:rPr lang="en-US" sz="1600" dirty="0">
                <a:solidFill>
                  <a:srgbClr val="0070C0"/>
                </a:solidFill>
              </a:rPr>
              <a:t>microscopy</a:t>
            </a:r>
            <a:r>
              <a:rPr lang="en-US" sz="1600" dirty="0" smtClean="0">
                <a:solidFill>
                  <a:srgbClr val="0070C0"/>
                </a:solidFill>
              </a:rPr>
              <a:t>;</a:t>
            </a:r>
            <a:r>
              <a:rPr lang="en-US" sz="900" dirty="0" smtClean="0">
                <a:solidFill>
                  <a:prstClr val="black"/>
                </a:solidFill>
              </a:rPr>
              <a:t>,</a:t>
            </a:r>
            <a:endParaRPr lang="en-US" sz="900" dirty="0">
              <a:solidFill>
                <a:prstClr val="black"/>
              </a:solidFill>
            </a:endParaRPr>
          </a:p>
        </p:txBody>
      </p:sp>
      <p:grpSp>
        <p:nvGrpSpPr>
          <p:cNvPr id="9" name="Group 8"/>
          <p:cNvGrpSpPr/>
          <p:nvPr/>
        </p:nvGrpSpPr>
        <p:grpSpPr>
          <a:xfrm>
            <a:off x="2237421" y="4912155"/>
            <a:ext cx="4911938" cy="1188325"/>
            <a:chOff x="2005698" y="3657600"/>
            <a:chExt cx="4911938" cy="1188325"/>
          </a:xfrm>
        </p:grpSpPr>
        <p:pic>
          <p:nvPicPr>
            <p:cNvPr id="3089" name="Picture 1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05698" y="3657600"/>
              <a:ext cx="1973713" cy="118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602620" y="3779125"/>
              <a:ext cx="131501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1878755" y="2383427"/>
            <a:ext cx="6808045" cy="1054919"/>
            <a:chOff x="2145782" y="5041081"/>
            <a:chExt cx="6808045" cy="1054919"/>
          </a:xfrm>
        </p:grpSpPr>
        <p:pic>
          <p:nvPicPr>
            <p:cNvPr id="3091" name="Picture 19"/>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45782" y="5200865"/>
              <a:ext cx="857283" cy="87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 name="Picture 20"/>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49969" y="5181718"/>
              <a:ext cx="899737" cy="8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t="-2803"/>
            <a:stretch/>
          </p:blipFill>
          <p:spPr bwMode="auto">
            <a:xfrm>
              <a:off x="5375317" y="5099244"/>
              <a:ext cx="866286" cy="99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191000" y="5144459"/>
              <a:ext cx="1033743" cy="93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163694" y="5041081"/>
              <a:ext cx="822520" cy="103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25"/>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153400" y="5095651"/>
              <a:ext cx="800427" cy="98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2129814" y="912844"/>
            <a:ext cx="6299997" cy="1273841"/>
            <a:chOff x="2129814" y="912844"/>
            <a:chExt cx="6299997" cy="1273841"/>
          </a:xfrm>
        </p:grpSpPr>
        <p:pic>
          <p:nvPicPr>
            <p:cNvPr id="3079" name="Picture 7"/>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315200" y="912844"/>
              <a:ext cx="1114611" cy="127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9814" y="965656"/>
              <a:ext cx="1199514" cy="122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405528" y="965656"/>
              <a:ext cx="943304" cy="122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72328" y="959620"/>
              <a:ext cx="932189" cy="122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0128" y="912845"/>
              <a:ext cx="941959" cy="127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1900854" y="3640168"/>
            <a:ext cx="7071163" cy="1119821"/>
            <a:chOff x="1976571" y="2328861"/>
            <a:chExt cx="7071163" cy="1119821"/>
          </a:xfrm>
        </p:grpSpPr>
        <p:pic>
          <p:nvPicPr>
            <p:cNvPr id="3086" name="Picture 14"/>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870014" y="2534819"/>
              <a:ext cx="1177720" cy="9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659777" y="2484489"/>
              <a:ext cx="1157743" cy="96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5105400" y="2432633"/>
              <a:ext cx="1492513" cy="101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7"/>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3199389" y="2465494"/>
              <a:ext cx="610611" cy="9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28"/>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1976571" y="2328861"/>
              <a:ext cx="1056801" cy="111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1" name="Picture 29"/>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964045" y="2367731"/>
              <a:ext cx="988955" cy="108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394496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descr="Large confetti"/>
          <p:cNvSpPr>
            <a:spLocks noGrp="1" noChangeArrowheads="1"/>
          </p:cNvSpPr>
          <p:nvPr>
            <p:ph type="title"/>
          </p:nvPr>
        </p:nvSpPr>
        <p:spPr>
          <a:xfrm>
            <a:off x="2590799" y="994972"/>
            <a:ext cx="4911129" cy="962708"/>
          </a:xfrm>
        </p:spPr>
        <p:txBody>
          <a:bodyPr>
            <a:noAutofit/>
          </a:bodyPr>
          <a:lstStyle/>
          <a:p>
            <a:r>
              <a:rPr lang="en-US" sz="2400" dirty="0" smtClean="0"/>
              <a:t>Two classes A &amp; B,    two styles 1 &amp; 2, </a:t>
            </a:r>
            <a:br>
              <a:rPr lang="en-US" sz="2400" dirty="0" smtClean="0"/>
            </a:br>
            <a:r>
              <a:rPr lang="en-US" sz="2400" dirty="0" smtClean="0"/>
              <a:t>and one </a:t>
            </a:r>
            <a:r>
              <a:rPr lang="en-US" sz="2400" dirty="0"/>
              <a:t>Gaussian feature per </a:t>
            </a:r>
            <a:r>
              <a:rPr lang="en-US" sz="2400" dirty="0" smtClean="0"/>
              <a:t>pattern</a:t>
            </a:r>
            <a:endParaRPr lang="en-US" sz="2400" dirty="0"/>
          </a:p>
        </p:txBody>
      </p:sp>
      <p:sp>
        <p:nvSpPr>
          <p:cNvPr id="2" name="TextBox 1"/>
          <p:cNvSpPr txBox="1"/>
          <p:nvPr/>
        </p:nvSpPr>
        <p:spPr>
          <a:xfrm>
            <a:off x="2590800" y="242920"/>
            <a:ext cx="4647619" cy="584775"/>
          </a:xfrm>
          <a:prstGeom prst="rect">
            <a:avLst/>
          </a:prstGeom>
          <a:noFill/>
        </p:spPr>
        <p:txBody>
          <a:bodyPr wrap="none" rtlCol="0">
            <a:spAutoFit/>
          </a:bodyPr>
          <a:lstStyle/>
          <a:p>
            <a:r>
              <a:rPr lang="en-US" sz="3200" dirty="0" smtClean="0">
                <a:solidFill>
                  <a:prstClr val="black"/>
                </a:solidFill>
              </a:rPr>
              <a:t>Gaussian style classifier </a:t>
            </a:r>
            <a:r>
              <a:rPr lang="en-US" sz="3200" dirty="0" smtClean="0">
                <a:solidFill>
                  <a:srgbClr val="0070C0"/>
                </a:solidFill>
              </a:rPr>
              <a:t>(1)</a:t>
            </a:r>
            <a:endParaRPr lang="en-US" sz="3200" dirty="0">
              <a:solidFill>
                <a:srgbClr val="0070C0"/>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CB0B0-FA69-44A0-8459-5AA678F842F6}" type="slidenum">
              <a:rPr lang="en-US" smtClean="0">
                <a:solidFill>
                  <a:prstClr val="black">
                    <a:tint val="75000"/>
                  </a:prstClr>
                </a:solidFill>
              </a:rPr>
              <a:pPr/>
              <a:t>58</a:t>
            </a:fld>
            <a:endParaRPr lang="en-US">
              <a:solidFill>
                <a:prstClr val="black">
                  <a:tint val="75000"/>
                </a:prstClr>
              </a:solidFill>
            </a:endParaRPr>
          </a:p>
        </p:txBody>
      </p:sp>
      <p:grpSp>
        <p:nvGrpSpPr>
          <p:cNvPr id="10" name="Group 9"/>
          <p:cNvGrpSpPr/>
          <p:nvPr/>
        </p:nvGrpSpPr>
        <p:grpSpPr>
          <a:xfrm>
            <a:off x="2859592" y="2075728"/>
            <a:ext cx="5510898" cy="3968975"/>
            <a:chOff x="2071651" y="2158467"/>
            <a:chExt cx="5510898" cy="3968975"/>
          </a:xfrm>
        </p:grpSpPr>
        <p:pic>
          <p:nvPicPr>
            <p:cNvPr id="5" name="Picture 4"/>
            <p:cNvPicPr>
              <a:picLocks noChangeAspect="1"/>
            </p:cNvPicPr>
            <p:nvPr/>
          </p:nvPicPr>
          <p:blipFill>
            <a:blip r:embed="rId3"/>
            <a:stretch>
              <a:fillRect/>
            </a:stretch>
          </p:blipFill>
          <p:spPr>
            <a:xfrm>
              <a:off x="2071651" y="2536864"/>
              <a:ext cx="5510898" cy="3212181"/>
            </a:xfrm>
            <a:prstGeom prst="rect">
              <a:avLst/>
            </a:prstGeom>
          </p:spPr>
        </p:pic>
        <p:sp>
          <p:nvSpPr>
            <p:cNvPr id="7" name="TextBox 6"/>
            <p:cNvSpPr txBox="1"/>
            <p:nvPr/>
          </p:nvSpPr>
          <p:spPr>
            <a:xfrm>
              <a:off x="3571462" y="2158467"/>
              <a:ext cx="2813591" cy="461665"/>
            </a:xfrm>
            <a:prstGeom prst="rect">
              <a:avLst/>
            </a:prstGeom>
            <a:noFill/>
          </p:spPr>
          <p:txBody>
            <a:bodyPr wrap="none" rtlCol="0">
              <a:spAutoFit/>
            </a:bodyPr>
            <a:lstStyle/>
            <a:p>
              <a:r>
                <a:rPr lang="en-US" sz="2400" dirty="0" smtClean="0">
                  <a:solidFill>
                    <a:prstClr val="black"/>
                  </a:solidFill>
                </a:rPr>
                <a:t>A1  </a:t>
              </a:r>
              <a:r>
                <a:rPr lang="en-US" sz="2400" dirty="0" err="1" smtClean="0">
                  <a:solidFill>
                    <a:prstClr val="black"/>
                  </a:solidFill>
                </a:rPr>
                <a:t>A2</a:t>
              </a:r>
              <a:r>
                <a:rPr lang="en-US" sz="2400" dirty="0" smtClean="0">
                  <a:solidFill>
                    <a:prstClr val="black"/>
                  </a:solidFill>
                </a:rPr>
                <a:t>		</a:t>
              </a:r>
              <a:r>
                <a:rPr lang="en-US" sz="2400" dirty="0" err="1" smtClean="0">
                  <a:solidFill>
                    <a:prstClr val="black"/>
                  </a:solidFill>
                </a:rPr>
                <a:t>B1</a:t>
              </a:r>
              <a:r>
                <a:rPr lang="en-US" sz="2400" dirty="0" smtClean="0">
                  <a:solidFill>
                    <a:prstClr val="black"/>
                  </a:solidFill>
                </a:rPr>
                <a:t>  </a:t>
              </a:r>
              <a:r>
                <a:rPr lang="en-US" sz="2400" dirty="0" err="1" smtClean="0">
                  <a:solidFill>
                    <a:prstClr val="black"/>
                  </a:solidFill>
                </a:rPr>
                <a:t>B2</a:t>
              </a:r>
              <a:endParaRPr lang="en-US" sz="2400" dirty="0">
                <a:solidFill>
                  <a:prstClr val="black"/>
                </a:solidFill>
              </a:endParaRPr>
            </a:p>
          </p:txBody>
        </p:sp>
        <p:sp>
          <p:nvSpPr>
            <p:cNvPr id="8" name="TextBox 7"/>
            <p:cNvSpPr txBox="1"/>
            <p:nvPr/>
          </p:nvSpPr>
          <p:spPr>
            <a:xfrm>
              <a:off x="4315242" y="5665777"/>
              <a:ext cx="2003899" cy="461665"/>
            </a:xfrm>
            <a:prstGeom prst="rect">
              <a:avLst/>
            </a:prstGeom>
            <a:noFill/>
          </p:spPr>
          <p:txBody>
            <a:bodyPr wrap="square" rtlCol="0">
              <a:spAutoFit/>
            </a:bodyPr>
            <a:lstStyle/>
            <a:p>
              <a:r>
                <a:rPr lang="en-US" sz="2400" dirty="0" smtClean="0">
                  <a:solidFill>
                    <a:prstClr val="black"/>
                  </a:solidFill>
                </a:rPr>
                <a:t>Feature value</a:t>
              </a:r>
              <a:endParaRPr lang="en-US" sz="2400" dirty="0">
                <a:solidFill>
                  <a:prstClr val="black"/>
                </a:solidFill>
              </a:endParaRPr>
            </a:p>
          </p:txBody>
        </p:sp>
      </p:grpSp>
      <p:sp>
        <p:nvSpPr>
          <p:cNvPr id="9" name="TextBox 8"/>
          <p:cNvSpPr txBox="1"/>
          <p:nvPr/>
        </p:nvSpPr>
        <p:spPr>
          <a:xfrm>
            <a:off x="4343" y="2675220"/>
            <a:ext cx="3133871" cy="1384995"/>
          </a:xfrm>
          <a:prstGeom prst="rect">
            <a:avLst/>
          </a:prstGeom>
          <a:noFill/>
        </p:spPr>
        <p:txBody>
          <a:bodyPr wrap="none" rtlCol="0">
            <a:spAutoFit/>
          </a:bodyPr>
          <a:lstStyle/>
          <a:p>
            <a:pPr algn="r"/>
            <a:r>
              <a:rPr lang="en-US" sz="2800" dirty="0" smtClean="0">
                <a:solidFill>
                  <a:prstClr val="black"/>
                </a:solidFill>
              </a:rPr>
              <a:t>Class and </a:t>
            </a:r>
          </a:p>
          <a:p>
            <a:pPr algn="r"/>
            <a:r>
              <a:rPr lang="en-US" sz="2800" dirty="0" smtClean="0">
                <a:solidFill>
                  <a:prstClr val="black"/>
                </a:solidFill>
              </a:rPr>
              <a:t>source </a:t>
            </a:r>
            <a:r>
              <a:rPr lang="en-US" sz="2400" dirty="0" smtClean="0">
                <a:solidFill>
                  <a:prstClr val="black"/>
                </a:solidFill>
              </a:rPr>
              <a:t>conditional</a:t>
            </a:r>
          </a:p>
          <a:p>
            <a:pPr algn="r"/>
            <a:r>
              <a:rPr lang="en-US" sz="2800" dirty="0" smtClean="0">
                <a:solidFill>
                  <a:prstClr val="black"/>
                </a:solidFill>
              </a:rPr>
              <a:t>feature probabilities</a:t>
            </a:r>
            <a:endParaRPr lang="en-US" sz="2800" dirty="0">
              <a:solidFill>
                <a:prstClr val="black"/>
              </a:solidFill>
            </a:endParaRPr>
          </a:p>
        </p:txBody>
      </p:sp>
    </p:spTree>
    <p:extLst>
      <p:ext uri="{BB962C8B-B14F-4D97-AF65-F5344CB8AC3E}">
        <p14:creationId xmlns:p14="http://schemas.microsoft.com/office/powerpoint/2010/main" val="2822129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9403" y="1736810"/>
            <a:ext cx="771365" cy="4662815"/>
          </a:xfrm>
          <a:prstGeom prst="rect">
            <a:avLst/>
          </a:prstGeom>
          <a:noFill/>
        </p:spPr>
        <p:txBody>
          <a:bodyPr wrap="none" rtlCol="0">
            <a:spAutoFit/>
          </a:bodyPr>
          <a:lstStyle/>
          <a:p>
            <a:r>
              <a:rPr lang="en-US" sz="3300" i="1" dirty="0">
                <a:solidFill>
                  <a:prstClr val="black"/>
                </a:solidFill>
                <a:latin typeface="Baskerville Old Face" pitchFamily="18" charset="0"/>
              </a:rPr>
              <a:t>AA</a:t>
            </a:r>
          </a:p>
          <a:p>
            <a:r>
              <a:rPr lang="en-US" sz="3300" i="1" dirty="0">
                <a:solidFill>
                  <a:prstClr val="black"/>
                </a:solidFill>
                <a:latin typeface="Baskerville Old Face" pitchFamily="18" charset="0"/>
              </a:rPr>
              <a:t>AB</a:t>
            </a:r>
          </a:p>
          <a:p>
            <a:r>
              <a:rPr lang="en-US" sz="3300" i="1" dirty="0">
                <a:solidFill>
                  <a:prstClr val="black"/>
                </a:solidFill>
                <a:latin typeface="Baskerville Old Face" pitchFamily="18" charset="0"/>
              </a:rPr>
              <a:t>BA</a:t>
            </a:r>
          </a:p>
          <a:p>
            <a:r>
              <a:rPr lang="en-US" sz="3300" i="1" dirty="0" smtClean="0">
                <a:solidFill>
                  <a:prstClr val="black"/>
                </a:solidFill>
                <a:latin typeface="Baskerville Old Face" pitchFamily="18" charset="0"/>
              </a:rPr>
              <a:t>BB</a:t>
            </a:r>
          </a:p>
          <a:p>
            <a:endParaRPr lang="en-US" sz="3300" i="1" dirty="0">
              <a:solidFill>
                <a:prstClr val="black"/>
              </a:solidFill>
              <a:latin typeface="Baskerville Old Face" pitchFamily="18" charset="0"/>
            </a:endParaRPr>
          </a:p>
          <a:p>
            <a:r>
              <a:rPr lang="en-US" sz="3300" dirty="0">
                <a:solidFill>
                  <a:prstClr val="black"/>
                </a:solidFill>
              </a:rPr>
              <a:t>AA</a:t>
            </a:r>
          </a:p>
          <a:p>
            <a:r>
              <a:rPr lang="en-US" sz="3300" dirty="0">
                <a:solidFill>
                  <a:prstClr val="black"/>
                </a:solidFill>
              </a:rPr>
              <a:t>AB</a:t>
            </a:r>
            <a:br>
              <a:rPr lang="en-US" sz="3300" dirty="0">
                <a:solidFill>
                  <a:prstClr val="black"/>
                </a:solidFill>
              </a:rPr>
            </a:br>
            <a:r>
              <a:rPr lang="en-US" sz="3300" dirty="0">
                <a:solidFill>
                  <a:prstClr val="black"/>
                </a:solidFill>
              </a:rPr>
              <a:t>BA</a:t>
            </a:r>
            <a:br>
              <a:rPr lang="en-US" sz="3300" dirty="0">
                <a:solidFill>
                  <a:prstClr val="black"/>
                </a:solidFill>
              </a:rPr>
            </a:br>
            <a:r>
              <a:rPr lang="en-US" sz="3300" dirty="0">
                <a:solidFill>
                  <a:prstClr val="black"/>
                </a:solidFill>
              </a:rPr>
              <a:t>BB</a:t>
            </a:r>
          </a:p>
        </p:txBody>
      </p:sp>
      <p:graphicFrame>
        <p:nvGraphicFramePr>
          <p:cNvPr id="11" name="Chart 10"/>
          <p:cNvGraphicFramePr>
            <a:graphicFrameLocks/>
          </p:cNvGraphicFramePr>
          <p:nvPr>
            <p:extLst/>
          </p:nvPr>
        </p:nvGraphicFramePr>
        <p:xfrm>
          <a:off x="3371850" y="4165771"/>
          <a:ext cx="3540337" cy="2236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3569970" y="2079391"/>
          <a:ext cx="3342217" cy="194521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268250" y="2686051"/>
            <a:ext cx="1515468" cy="2377574"/>
          </a:xfrm>
          <a:prstGeom prst="rect">
            <a:avLst/>
          </a:prstGeom>
          <a:noFill/>
        </p:spPr>
        <p:txBody>
          <a:bodyPr wrap="square" rtlCol="0">
            <a:spAutoFit/>
          </a:bodyPr>
          <a:lstStyle/>
          <a:p>
            <a:r>
              <a:rPr lang="en-US" dirty="0">
                <a:solidFill>
                  <a:prstClr val="black"/>
                </a:solidFill>
              </a:rPr>
              <a:t>First pattern</a:t>
            </a:r>
          </a:p>
          <a:p>
            <a:endParaRPr lang="en-US" sz="1350" dirty="0">
              <a:solidFill>
                <a:prstClr val="black"/>
              </a:solidFill>
            </a:endParaRPr>
          </a:p>
          <a:p>
            <a:endParaRPr lang="en-US" sz="1350" dirty="0">
              <a:solidFill>
                <a:prstClr val="black"/>
              </a:solidFill>
            </a:endParaRPr>
          </a:p>
          <a:p>
            <a:endParaRPr lang="en-US" sz="1350" dirty="0">
              <a:solidFill>
                <a:prstClr val="black"/>
              </a:solidFill>
            </a:endParaRPr>
          </a:p>
          <a:p>
            <a:endParaRPr lang="en-US" sz="1350" dirty="0">
              <a:solidFill>
                <a:prstClr val="black"/>
              </a:solidFill>
            </a:endParaRPr>
          </a:p>
          <a:p>
            <a:endParaRPr lang="en-US" sz="1350" dirty="0">
              <a:solidFill>
                <a:prstClr val="black"/>
              </a:solidFill>
            </a:endParaRPr>
          </a:p>
          <a:p>
            <a:endParaRPr lang="en-US" sz="1350" dirty="0">
              <a:solidFill>
                <a:prstClr val="black"/>
              </a:solidFill>
            </a:endParaRPr>
          </a:p>
          <a:p>
            <a:endParaRPr lang="en-US" sz="1350" dirty="0">
              <a:solidFill>
                <a:prstClr val="black"/>
              </a:solidFill>
            </a:endParaRPr>
          </a:p>
          <a:p>
            <a:r>
              <a:rPr lang="en-US" dirty="0">
                <a:solidFill>
                  <a:prstClr val="black"/>
                </a:solidFill>
              </a:rPr>
              <a:t>Second pattern</a:t>
            </a:r>
          </a:p>
        </p:txBody>
      </p:sp>
      <p:sp>
        <p:nvSpPr>
          <p:cNvPr id="7" name="TextBox 6"/>
          <p:cNvSpPr txBox="1"/>
          <p:nvPr/>
        </p:nvSpPr>
        <p:spPr>
          <a:xfrm>
            <a:off x="2878148" y="494276"/>
            <a:ext cx="3302507" cy="1077218"/>
          </a:xfrm>
          <a:prstGeom prst="rect">
            <a:avLst/>
          </a:prstGeom>
          <a:noFill/>
        </p:spPr>
        <p:txBody>
          <a:bodyPr wrap="none" rtlCol="0">
            <a:spAutoFit/>
          </a:bodyPr>
          <a:lstStyle/>
          <a:p>
            <a:r>
              <a:rPr lang="en-US" sz="3200" dirty="0" smtClean="0">
                <a:solidFill>
                  <a:prstClr val="black"/>
                </a:solidFill>
              </a:rPr>
              <a:t>Gaussian Styles </a:t>
            </a:r>
            <a:r>
              <a:rPr lang="en-US" sz="3200" dirty="0" smtClean="0">
                <a:solidFill>
                  <a:srgbClr val="0070C0"/>
                </a:solidFill>
              </a:rPr>
              <a:t>(2)</a:t>
            </a:r>
          </a:p>
          <a:p>
            <a:r>
              <a:rPr lang="en-US" sz="3200" dirty="0" smtClean="0">
                <a:solidFill>
                  <a:srgbClr val="0070C0"/>
                </a:solidFill>
              </a:rPr>
              <a:t>     pair classifier</a:t>
            </a:r>
            <a:endParaRPr lang="en-US" sz="3200" dirty="0">
              <a:solidFill>
                <a:srgbClr val="0070C0"/>
              </a:solidFill>
            </a:endParaRPr>
          </a:p>
        </p:txBody>
      </p:sp>
      <p:sp>
        <p:nvSpPr>
          <p:cNvPr id="9" name="TextBox 8"/>
          <p:cNvSpPr txBox="1"/>
          <p:nvPr/>
        </p:nvSpPr>
        <p:spPr>
          <a:xfrm>
            <a:off x="7075261" y="3264200"/>
            <a:ext cx="317716" cy="461665"/>
          </a:xfrm>
          <a:prstGeom prst="rect">
            <a:avLst/>
          </a:prstGeom>
          <a:noFill/>
        </p:spPr>
        <p:txBody>
          <a:bodyPr wrap="none" rtlCol="0">
            <a:spAutoFit/>
          </a:bodyPr>
          <a:lstStyle/>
          <a:p>
            <a:r>
              <a:rPr lang="en-US" sz="2400" dirty="0" smtClean="0">
                <a:solidFill>
                  <a:prstClr val="black"/>
                </a:solidFill>
              </a:rPr>
              <a:t>x</a:t>
            </a:r>
            <a:endParaRPr lang="en-US" sz="2400" dirty="0">
              <a:solidFill>
                <a:prstClr val="black"/>
              </a:solidFill>
            </a:endParaRPr>
          </a:p>
        </p:txBody>
      </p:sp>
      <p:sp>
        <p:nvSpPr>
          <p:cNvPr id="13" name="TextBox 12"/>
          <p:cNvSpPr txBox="1"/>
          <p:nvPr/>
        </p:nvSpPr>
        <p:spPr>
          <a:xfrm>
            <a:off x="6335661" y="4706345"/>
            <a:ext cx="263214" cy="300082"/>
          </a:xfrm>
          <a:prstGeom prst="rect">
            <a:avLst/>
          </a:prstGeom>
          <a:noFill/>
        </p:spPr>
        <p:txBody>
          <a:bodyPr wrap="none" rtlCol="0">
            <a:spAutoFit/>
          </a:bodyPr>
          <a:lstStyle/>
          <a:p>
            <a:r>
              <a:rPr lang="en-US" sz="1350" dirty="0">
                <a:solidFill>
                  <a:prstClr val="black"/>
                </a:solidFill>
              </a:rPr>
              <a:t>y</a:t>
            </a:r>
          </a:p>
        </p:txBody>
      </p:sp>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3E9CB0B0-FA69-44A0-8459-5AA678F842F6}" type="slidenum">
              <a:rPr lang="en-US" smtClean="0">
                <a:solidFill>
                  <a:prstClr val="black">
                    <a:tint val="75000"/>
                  </a:prstClr>
                </a:solidFill>
              </a:rPr>
              <a:pPr/>
              <a:t>59</a:t>
            </a:fld>
            <a:endParaRPr lang="en-US">
              <a:solidFill>
                <a:prstClr val="black">
                  <a:tint val="75000"/>
                </a:prstClr>
              </a:solidFill>
            </a:endParaRPr>
          </a:p>
        </p:txBody>
      </p:sp>
      <p:sp>
        <p:nvSpPr>
          <p:cNvPr id="10" name="TextBox 9"/>
          <p:cNvSpPr txBox="1"/>
          <p:nvPr/>
        </p:nvSpPr>
        <p:spPr>
          <a:xfrm>
            <a:off x="7075261" y="5712676"/>
            <a:ext cx="324128" cy="461665"/>
          </a:xfrm>
          <a:prstGeom prst="rect">
            <a:avLst/>
          </a:prstGeom>
          <a:noFill/>
        </p:spPr>
        <p:txBody>
          <a:bodyPr wrap="none" rtlCol="0">
            <a:spAutoFit/>
          </a:bodyPr>
          <a:lstStyle/>
          <a:p>
            <a:r>
              <a:rPr lang="en-US" sz="2400" dirty="0" smtClean="0">
                <a:solidFill>
                  <a:prstClr val="black"/>
                </a:solidFill>
              </a:rPr>
              <a:t>y</a:t>
            </a:r>
            <a:endParaRPr lang="en-US" sz="2400" dirty="0">
              <a:solidFill>
                <a:prstClr val="black"/>
              </a:solidFill>
            </a:endParaRPr>
          </a:p>
        </p:txBody>
      </p:sp>
    </p:spTree>
    <p:extLst>
      <p:ext uri="{BB962C8B-B14F-4D97-AF65-F5344CB8AC3E}">
        <p14:creationId xmlns:p14="http://schemas.microsoft.com/office/powerpoint/2010/main" val="4220216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523" y="598825"/>
            <a:ext cx="8827477" cy="5632311"/>
          </a:xfrm>
          <a:prstGeom prst="rect">
            <a:avLst/>
          </a:prstGeom>
        </p:spPr>
        <p:txBody>
          <a:bodyPr wrap="square">
            <a:spAutoFit/>
          </a:bodyPr>
          <a:lstStyle/>
          <a:p>
            <a:r>
              <a:rPr lang="en-US" sz="20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ML</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u="sng"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PR</a:t>
            </a: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learner</a:t>
            </a:r>
            <a:r>
              <a:rPr lang="en-US"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trainable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classifier</a:t>
            </a: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instance</a:t>
            </a: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sample or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pattern</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representation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feature</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concept </a:t>
            </a: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learning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classifier design</a:t>
            </a:r>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concept, target concept/function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decision rule/function</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positive and negative examples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no asymmetry </a:t>
            </a:r>
            <a:endPar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a:t>
            </a:r>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ypothesis space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parametrized family of decision functions</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naïve </a:t>
            </a: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Bayes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Bayesian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classifier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with independence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assumption</a:t>
            </a:r>
          </a:p>
          <a:p>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Occam’s Razor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Minimum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Description Length (MDL)</a:t>
            </a: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active </a:t>
            </a: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learning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active sampling </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inductive </a:t>
            </a: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learning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optimize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on training samples</a:t>
            </a: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deductive </a:t>
            </a: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learning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domain-specific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constraints </a:t>
            </a:r>
            <a:endPar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a:t>
            </a:r>
            <a:r>
              <a:rPr lang="en-US"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robably approximately </a:t>
            </a:r>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correct (PAC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why bother?</a:t>
            </a:r>
          </a:p>
          <a:p>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VC dimension</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872154" y="39450"/>
            <a:ext cx="2290820" cy="584775"/>
          </a:xfrm>
          <a:prstGeom prst="rect">
            <a:avLst/>
          </a:prstGeom>
          <a:noFill/>
        </p:spPr>
        <p:txBody>
          <a:bodyPr wrap="none" rtlCol="0">
            <a:spAutoFit/>
          </a:bodyPr>
          <a:lstStyle/>
          <a:p>
            <a:r>
              <a:rPr lang="en-US" sz="3200" dirty="0" smtClean="0"/>
              <a:t>Terminology</a:t>
            </a:r>
            <a:endParaRPr lang="en-US" sz="3200" dirty="0"/>
          </a:p>
        </p:txBody>
      </p:sp>
      <p:sp>
        <p:nvSpPr>
          <p:cNvPr id="2" name="Date Placeholder 1"/>
          <p:cNvSpPr>
            <a:spLocks noGrp="1"/>
          </p:cNvSpPr>
          <p:nvPr>
            <p:ph type="dt" sz="half" idx="10"/>
          </p:nvPr>
        </p:nvSpPr>
        <p:spPr/>
        <p:txBody>
          <a:bodyPr/>
          <a:lstStyle/>
          <a:p>
            <a:r>
              <a:rPr lang="en-US" smtClean="0"/>
              <a:t>6/9/2016</a:t>
            </a:r>
            <a:endParaRPr lang="en-US" dirty="0"/>
          </a:p>
        </p:txBody>
      </p:sp>
      <p:sp>
        <p:nvSpPr>
          <p:cNvPr id="5" name="Slide Number Placeholder 4"/>
          <p:cNvSpPr>
            <a:spLocks noGrp="1"/>
          </p:cNvSpPr>
          <p:nvPr>
            <p:ph type="sldNum" sz="quarter" idx="12"/>
          </p:nvPr>
        </p:nvSpPr>
        <p:spPr/>
        <p:txBody>
          <a:bodyPr/>
          <a:lstStyle/>
          <a:p>
            <a:fld id="{970E2D04-84C5-408C-98CC-3D34E6F80BA5}" type="slidenum">
              <a:rPr lang="en-US" smtClean="0"/>
              <a:t>6</a:t>
            </a:fld>
            <a:endParaRPr lang="en-US" dirty="0"/>
          </a:p>
        </p:txBody>
      </p:sp>
    </p:spTree>
    <p:extLst>
      <p:ext uri="{BB962C8B-B14F-4D97-AF65-F5344CB8AC3E}">
        <p14:creationId xmlns:p14="http://schemas.microsoft.com/office/powerpoint/2010/main" val="16493600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1915"/>
            <a:ext cx="8100616" cy="415498"/>
          </a:xfrm>
          <a:prstGeom prst="rect">
            <a:avLst/>
          </a:prstGeom>
          <a:noFill/>
        </p:spPr>
        <p:txBody>
          <a:bodyPr wrap="none" rtlCol="0">
            <a:spAutoFit/>
          </a:bodyPr>
          <a:lstStyle/>
          <a:p>
            <a:r>
              <a:rPr lang="en-US" sz="2100" dirty="0">
                <a:solidFill>
                  <a:prstClr val="black"/>
                </a:solidFill>
              </a:rPr>
              <a:t>Joint </a:t>
            </a:r>
            <a:r>
              <a:rPr lang="en-US" sz="2100" dirty="0" smtClean="0">
                <a:solidFill>
                  <a:prstClr val="black"/>
                </a:solidFill>
              </a:rPr>
              <a:t>Probabilities of first </a:t>
            </a:r>
            <a:r>
              <a:rPr lang="en-US" sz="2100" dirty="0">
                <a:solidFill>
                  <a:prstClr val="black"/>
                </a:solidFill>
              </a:rPr>
              <a:t>pattern feature x </a:t>
            </a:r>
            <a:r>
              <a:rPr lang="en-US" sz="2100" dirty="0" smtClean="0">
                <a:solidFill>
                  <a:prstClr val="black"/>
                </a:solidFill>
              </a:rPr>
              <a:t>and second </a:t>
            </a:r>
            <a:r>
              <a:rPr lang="en-US" sz="2100" dirty="0">
                <a:solidFill>
                  <a:prstClr val="black"/>
                </a:solidFill>
              </a:rPr>
              <a:t>pattern feature y </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4800" y="1097413"/>
            <a:ext cx="6025857" cy="548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5152" y="1336"/>
            <a:ext cx="3281668" cy="584775"/>
          </a:xfrm>
          <a:prstGeom prst="rect">
            <a:avLst/>
          </a:prstGeom>
          <a:noFill/>
        </p:spPr>
        <p:txBody>
          <a:bodyPr wrap="none" rtlCol="0">
            <a:spAutoFit/>
          </a:bodyPr>
          <a:lstStyle/>
          <a:p>
            <a:r>
              <a:rPr lang="en-US" sz="3200" dirty="0" smtClean="0">
                <a:solidFill>
                  <a:prstClr val="black"/>
                </a:solidFill>
              </a:rPr>
              <a:t>Gaussian Styles </a:t>
            </a:r>
            <a:r>
              <a:rPr lang="en-US" sz="3200" dirty="0" smtClean="0">
                <a:solidFill>
                  <a:srgbClr val="0070C0"/>
                </a:solidFill>
              </a:rPr>
              <a:t>(3</a:t>
            </a:r>
            <a:r>
              <a:rPr lang="en-US" sz="3200" dirty="0">
                <a:solidFill>
                  <a:srgbClr val="0070C0"/>
                </a:solidFill>
              </a:rPr>
              <a:t>)</a:t>
            </a:r>
          </a:p>
        </p:txBody>
      </p:sp>
      <p:sp>
        <p:nvSpPr>
          <p:cNvPr id="2" name="Date Placeholder 1"/>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3E9CB0B0-FA69-44A0-8459-5AA678F842F6}"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1478100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2A43E31-F26E-4DDB-A7E2-51EFFCDD0150}" type="slidenum">
              <a:rPr lang="en-US" altLang="en-US">
                <a:solidFill>
                  <a:srgbClr val="000000"/>
                </a:solidFill>
              </a:rPr>
              <a:pPr/>
              <a:t>61</a:t>
            </a:fld>
            <a:endParaRPr lang="en-US" altLang="en-US">
              <a:solidFill>
                <a:srgbClr val="000000"/>
              </a:solidFill>
            </a:endParaRPr>
          </a:p>
        </p:txBody>
      </p:sp>
      <p:pic>
        <p:nvPicPr>
          <p:cNvPr id="8806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12122"/>
          <a:stretch>
            <a:fillRect/>
          </a:stretch>
        </p:blipFill>
        <p:spPr bwMode="auto">
          <a:xfrm>
            <a:off x="1540934" y="297589"/>
            <a:ext cx="5718122" cy="61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p:cNvSpPr txBox="1">
            <a:spLocks noChangeArrowheads="1"/>
          </p:cNvSpPr>
          <p:nvPr/>
        </p:nvSpPr>
        <p:spPr bwMode="auto">
          <a:xfrm>
            <a:off x="2686050" y="586111"/>
            <a:ext cx="39934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b="1" dirty="0">
                <a:solidFill>
                  <a:srgbClr val="000000"/>
                </a:solidFill>
                <a:latin typeface="Arial" panose="020B0604020202020204" pitchFamily="34" charset="0"/>
              </a:rPr>
              <a:t>STYLE-CONSCIOUS CLASSIFIERS</a:t>
            </a: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6" name="TextBox 5"/>
          <p:cNvSpPr txBox="1"/>
          <p:nvPr/>
        </p:nvSpPr>
        <p:spPr>
          <a:xfrm>
            <a:off x="2985152" y="1336"/>
            <a:ext cx="3281668" cy="584775"/>
          </a:xfrm>
          <a:prstGeom prst="rect">
            <a:avLst/>
          </a:prstGeom>
          <a:noFill/>
        </p:spPr>
        <p:txBody>
          <a:bodyPr wrap="none" rtlCol="0">
            <a:spAutoFit/>
          </a:bodyPr>
          <a:lstStyle/>
          <a:p>
            <a:r>
              <a:rPr lang="en-US" sz="3200" dirty="0" smtClean="0">
                <a:solidFill>
                  <a:prstClr val="black"/>
                </a:solidFill>
              </a:rPr>
              <a:t>Gaussian Styles </a:t>
            </a:r>
            <a:r>
              <a:rPr lang="en-US" sz="3200" dirty="0" smtClean="0">
                <a:solidFill>
                  <a:srgbClr val="0070C0"/>
                </a:solidFill>
              </a:rPr>
              <a:t>(4</a:t>
            </a:r>
            <a:r>
              <a:rPr lang="en-US" sz="3200" dirty="0">
                <a:solidFill>
                  <a:srgbClr val="0070C0"/>
                </a:solidFill>
              </a:rPr>
              <a:t>)</a:t>
            </a:r>
          </a:p>
        </p:txBody>
      </p:sp>
    </p:spTree>
    <p:extLst>
      <p:ext uri="{BB962C8B-B14F-4D97-AF65-F5344CB8AC3E}">
        <p14:creationId xmlns:p14="http://schemas.microsoft.com/office/powerpoint/2010/main" val="24684650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4" name="Date Placeholder 2"/>
          <p:cNvSpPr>
            <a:spLocks noGrp="1"/>
          </p:cNvSpPr>
          <p:nvPr>
            <p:ph type="dt" sz="half" idx="10"/>
          </p:nvPr>
        </p:nvSpPr>
        <p:spPr/>
        <p:txBody>
          <a:bodyPr/>
          <a:lstStyle/>
          <a:p>
            <a:r>
              <a:rPr lang="en-US" altLang="en-US" smtClean="0">
                <a:solidFill>
                  <a:srgbClr val="00264C"/>
                </a:solidFill>
              </a:rPr>
              <a:t>6/9/2016</a:t>
            </a:r>
            <a:endParaRPr lang="en-US" altLang="en-US">
              <a:solidFill>
                <a:srgbClr val="00264C"/>
              </a:solidFill>
            </a:endParaRPr>
          </a:p>
        </p:txBody>
      </p:sp>
      <p:sp>
        <p:nvSpPr>
          <p:cNvPr id="76" name="Slide Number Placeholder 4"/>
          <p:cNvSpPr>
            <a:spLocks noGrp="1"/>
          </p:cNvSpPr>
          <p:nvPr>
            <p:ph type="sldNum" sz="quarter" idx="12"/>
          </p:nvPr>
        </p:nvSpPr>
        <p:spPr/>
        <p:txBody>
          <a:bodyPr/>
          <a:lstStyle/>
          <a:p>
            <a:fld id="{0AEC22B9-F81F-4141-AF5E-FEEC1E3CA8B6}" type="slidenum">
              <a:rPr lang="en-US" altLang="en-US">
                <a:solidFill>
                  <a:srgbClr val="FFFFE9"/>
                </a:solidFill>
              </a:rPr>
              <a:pPr/>
              <a:t>62</a:t>
            </a:fld>
            <a:endParaRPr lang="en-US" altLang="en-US">
              <a:solidFill>
                <a:srgbClr val="FFFFE9"/>
              </a:solidFill>
            </a:endParaRPr>
          </a:p>
        </p:txBody>
      </p:sp>
      <p:sp>
        <p:nvSpPr>
          <p:cNvPr id="12290" name="Rectangle 2" descr="Large confetti"/>
          <p:cNvSpPr>
            <a:spLocks noGrp="1" noChangeArrowheads="1"/>
          </p:cNvSpPr>
          <p:nvPr>
            <p:ph type="title"/>
          </p:nvPr>
        </p:nvSpPr>
        <p:spPr>
          <a:xfrm>
            <a:off x="1219200" y="457200"/>
            <a:ext cx="7212013" cy="554038"/>
          </a:xfrm>
        </p:spPr>
        <p:txBody>
          <a:bodyPr/>
          <a:lstStyle/>
          <a:p>
            <a:r>
              <a:rPr lang="en-US" altLang="en-US" sz="2800" b="1" dirty="0">
                <a:latin typeface="Arial" panose="020B0604020202020204" pitchFamily="34" charset="0"/>
              </a:rPr>
              <a:t>How representative is the training set?</a:t>
            </a:r>
          </a:p>
        </p:txBody>
      </p:sp>
      <p:grpSp>
        <p:nvGrpSpPr>
          <p:cNvPr id="12402" name="Group 114"/>
          <p:cNvGrpSpPr>
            <a:grpSpLocks/>
          </p:cNvGrpSpPr>
          <p:nvPr/>
        </p:nvGrpSpPr>
        <p:grpSpPr bwMode="auto">
          <a:xfrm>
            <a:off x="-149225" y="1676400"/>
            <a:ext cx="8923338" cy="4892675"/>
            <a:chOff x="-22" y="1056"/>
            <a:chExt cx="5621" cy="3082"/>
          </a:xfrm>
        </p:grpSpPr>
        <p:sp>
          <p:nvSpPr>
            <p:cNvPr id="12307" name="Text Box 19"/>
            <p:cNvSpPr txBox="1">
              <a:spLocks noChangeArrowheads="1"/>
            </p:cNvSpPr>
            <p:nvPr/>
          </p:nvSpPr>
          <p:spPr bwMode="auto">
            <a:xfrm>
              <a:off x="1344" y="3456"/>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fontAlgn="base">
                <a:spcBef>
                  <a:spcPct val="0"/>
                </a:spcBef>
                <a:spcAft>
                  <a:spcPct val="0"/>
                </a:spcAft>
              </a:pPr>
              <a:r>
                <a:rPr lang="en-US" altLang="en-US" sz="2000">
                  <a:solidFill>
                    <a:srgbClr val="333333"/>
                  </a:solidFill>
                  <a:latin typeface="Arial" panose="020B0604020202020204" pitchFamily="34" charset="0"/>
                </a:rPr>
                <a:t>(2) adaptable</a:t>
              </a:r>
              <a:br>
                <a:rPr lang="en-US" altLang="en-US" sz="2000">
                  <a:solidFill>
                    <a:srgbClr val="333333"/>
                  </a:solidFill>
                  <a:latin typeface="Arial" panose="020B0604020202020204" pitchFamily="34" charset="0"/>
                </a:rPr>
              </a:br>
              <a:r>
                <a:rPr lang="en-US" altLang="en-US" sz="2000">
                  <a:solidFill>
                    <a:srgbClr val="333333"/>
                  </a:solidFill>
                  <a:latin typeface="Arial" panose="020B0604020202020204" pitchFamily="34" charset="0"/>
                </a:rPr>
                <a:t> (</a:t>
              </a:r>
              <a:r>
                <a:rPr lang="en-US" altLang="en-US" sz="2000" i="1">
                  <a:solidFill>
                    <a:srgbClr val="333333"/>
                  </a:solidFill>
                  <a:latin typeface="Arial" panose="020B0604020202020204" pitchFamily="34" charset="0"/>
                </a:rPr>
                <a:t>long fields</a:t>
              </a:r>
              <a:r>
                <a:rPr lang="en-US" altLang="en-US" sz="2000">
                  <a:solidFill>
                    <a:srgbClr val="333333"/>
                  </a:solidFill>
                  <a:latin typeface="Arial" panose="020B0604020202020204" pitchFamily="34" charset="0"/>
                </a:rPr>
                <a:t>)</a:t>
              </a:r>
            </a:p>
          </p:txBody>
        </p:sp>
        <p:sp>
          <p:nvSpPr>
            <p:cNvPr id="12311" name="Text Box 23"/>
            <p:cNvSpPr txBox="1">
              <a:spLocks noChangeArrowheads="1"/>
            </p:cNvSpPr>
            <p:nvPr/>
          </p:nvSpPr>
          <p:spPr bwMode="auto">
            <a:xfrm>
              <a:off x="1296" y="1056"/>
              <a:ext cx="64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fontAlgn="base">
                <a:spcBef>
                  <a:spcPct val="0"/>
                </a:spcBef>
                <a:spcAft>
                  <a:spcPct val="0"/>
                </a:spcAft>
              </a:pPr>
              <a:r>
                <a:rPr lang="en-US" altLang="en-US" sz="2000">
                  <a:solidFill>
                    <a:srgbClr val="333333"/>
                  </a:solidFill>
                  <a:latin typeface="Arial" panose="020B0604020202020204" pitchFamily="34" charset="0"/>
                </a:rPr>
                <a:t>training</a:t>
              </a:r>
            </a:p>
            <a:p>
              <a:pPr fontAlgn="base">
                <a:spcBef>
                  <a:spcPct val="0"/>
                </a:spcBef>
                <a:spcAft>
                  <a:spcPct val="0"/>
                </a:spcAft>
              </a:pPr>
              <a:r>
                <a:rPr lang="en-US" altLang="en-US" sz="2000">
                  <a:solidFill>
                    <a:srgbClr val="00264C"/>
                  </a:solidFill>
                  <a:latin typeface="Arial" panose="020B0604020202020204" pitchFamily="34" charset="0"/>
                </a:rPr>
                <a:t>test</a:t>
              </a:r>
            </a:p>
          </p:txBody>
        </p:sp>
        <p:sp>
          <p:nvSpPr>
            <p:cNvPr id="12332" name="Text Box 44"/>
            <p:cNvSpPr txBox="1">
              <a:spLocks noChangeArrowheads="1"/>
            </p:cNvSpPr>
            <p:nvPr/>
          </p:nvSpPr>
          <p:spPr bwMode="auto">
            <a:xfrm>
              <a:off x="2880" y="3696"/>
              <a:ext cx="212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fontAlgn="base">
                <a:spcBef>
                  <a:spcPct val="0"/>
                </a:spcBef>
                <a:spcAft>
                  <a:spcPct val="0"/>
                </a:spcAft>
              </a:pPr>
              <a:r>
                <a:rPr lang="en-US" altLang="en-US" sz="2000">
                  <a:solidFill>
                    <a:srgbClr val="333333"/>
                  </a:solidFill>
                  <a:latin typeface="Arial" panose="020B0604020202020204" pitchFamily="34" charset="0"/>
                </a:rPr>
                <a:t>(4) continuous styles</a:t>
              </a:r>
            </a:p>
            <a:p>
              <a:pPr algn="ctr" fontAlgn="base">
                <a:spcBef>
                  <a:spcPct val="0"/>
                </a:spcBef>
                <a:spcAft>
                  <a:spcPct val="0"/>
                </a:spcAft>
              </a:pPr>
              <a:r>
                <a:rPr lang="en-US" altLang="en-US" sz="2000">
                  <a:solidFill>
                    <a:srgbClr val="333333"/>
                  </a:solidFill>
                  <a:latin typeface="Arial" panose="020B0604020202020204" pitchFamily="34" charset="0"/>
                </a:rPr>
                <a:t>(</a:t>
              </a:r>
              <a:r>
                <a:rPr lang="en-US" altLang="en-US" sz="2000" i="1">
                  <a:solidFill>
                    <a:srgbClr val="333333"/>
                  </a:solidFill>
                  <a:latin typeface="Arial" panose="020B0604020202020204" pitchFamily="34" charset="0"/>
                </a:rPr>
                <a:t>short fields</a:t>
              </a:r>
              <a:r>
                <a:rPr lang="en-US" altLang="en-US" sz="2000">
                  <a:solidFill>
                    <a:srgbClr val="333333"/>
                  </a:solidFill>
                  <a:latin typeface="Arial" panose="020B0604020202020204" pitchFamily="34" charset="0"/>
                </a:rPr>
                <a:t>)</a:t>
              </a:r>
            </a:p>
          </p:txBody>
        </p:sp>
        <p:sp>
          <p:nvSpPr>
            <p:cNvPr id="12333" name="Oval 45"/>
            <p:cNvSpPr>
              <a:spLocks noChangeArrowheads="1"/>
            </p:cNvSpPr>
            <p:nvPr/>
          </p:nvSpPr>
          <p:spPr bwMode="auto">
            <a:xfrm rot="1949794">
              <a:off x="2496" y="1632"/>
              <a:ext cx="336" cy="19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35" name="Oval 47"/>
            <p:cNvSpPr>
              <a:spLocks noChangeArrowheads="1"/>
            </p:cNvSpPr>
            <p:nvPr/>
          </p:nvSpPr>
          <p:spPr bwMode="auto">
            <a:xfrm rot="1949794">
              <a:off x="2736" y="1392"/>
              <a:ext cx="336" cy="19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36" name="Oval 48"/>
            <p:cNvSpPr>
              <a:spLocks noChangeArrowheads="1"/>
            </p:cNvSpPr>
            <p:nvPr/>
          </p:nvSpPr>
          <p:spPr bwMode="auto">
            <a:xfrm rot="1949794">
              <a:off x="2976" y="1728"/>
              <a:ext cx="336" cy="19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38" name="Oval 50"/>
            <p:cNvSpPr>
              <a:spLocks noChangeArrowheads="1"/>
            </p:cNvSpPr>
            <p:nvPr/>
          </p:nvSpPr>
          <p:spPr bwMode="auto">
            <a:xfrm rot="1949794">
              <a:off x="3552" y="2736"/>
              <a:ext cx="336" cy="19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39" name="Oval 51"/>
            <p:cNvSpPr>
              <a:spLocks noChangeArrowheads="1"/>
            </p:cNvSpPr>
            <p:nvPr/>
          </p:nvSpPr>
          <p:spPr bwMode="auto">
            <a:xfrm rot="1267950">
              <a:off x="2928" y="2640"/>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0" name="Oval 52"/>
            <p:cNvSpPr>
              <a:spLocks noChangeArrowheads="1"/>
            </p:cNvSpPr>
            <p:nvPr/>
          </p:nvSpPr>
          <p:spPr bwMode="auto">
            <a:xfrm rot="1267950">
              <a:off x="3024" y="2784"/>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1" name="Oval 53"/>
            <p:cNvSpPr>
              <a:spLocks noChangeArrowheads="1"/>
            </p:cNvSpPr>
            <p:nvPr/>
          </p:nvSpPr>
          <p:spPr bwMode="auto">
            <a:xfrm rot="1267950">
              <a:off x="3120" y="2880"/>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3" name="Oval 55"/>
            <p:cNvSpPr>
              <a:spLocks noChangeArrowheads="1"/>
            </p:cNvSpPr>
            <p:nvPr/>
          </p:nvSpPr>
          <p:spPr bwMode="auto">
            <a:xfrm rot="1267950">
              <a:off x="3552" y="2640"/>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4" name="Oval 56"/>
            <p:cNvSpPr>
              <a:spLocks noChangeArrowheads="1"/>
            </p:cNvSpPr>
            <p:nvPr/>
          </p:nvSpPr>
          <p:spPr bwMode="auto">
            <a:xfrm rot="1267950">
              <a:off x="3216" y="2592"/>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5" name="Oval 57"/>
            <p:cNvSpPr>
              <a:spLocks noChangeArrowheads="1"/>
            </p:cNvSpPr>
            <p:nvPr/>
          </p:nvSpPr>
          <p:spPr bwMode="auto">
            <a:xfrm rot="1267950">
              <a:off x="2880" y="2784"/>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6" name="Oval 58"/>
            <p:cNvSpPr>
              <a:spLocks noChangeArrowheads="1"/>
            </p:cNvSpPr>
            <p:nvPr/>
          </p:nvSpPr>
          <p:spPr bwMode="auto">
            <a:xfrm rot="1267950">
              <a:off x="3312" y="2832"/>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7" name="Oval 59"/>
            <p:cNvSpPr>
              <a:spLocks noChangeArrowheads="1"/>
            </p:cNvSpPr>
            <p:nvPr/>
          </p:nvSpPr>
          <p:spPr bwMode="auto">
            <a:xfrm rot="1267950">
              <a:off x="3312" y="2544"/>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8" name="Oval 60"/>
            <p:cNvSpPr>
              <a:spLocks noChangeArrowheads="1"/>
            </p:cNvSpPr>
            <p:nvPr/>
          </p:nvSpPr>
          <p:spPr bwMode="auto">
            <a:xfrm rot="1267950">
              <a:off x="3264" y="2880"/>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9" name="Oval 61"/>
            <p:cNvSpPr>
              <a:spLocks noChangeArrowheads="1"/>
            </p:cNvSpPr>
            <p:nvPr/>
          </p:nvSpPr>
          <p:spPr bwMode="auto">
            <a:xfrm rot="1267950">
              <a:off x="3120" y="2544"/>
              <a:ext cx="336" cy="19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50" name="Oval 62"/>
            <p:cNvSpPr>
              <a:spLocks noChangeArrowheads="1"/>
            </p:cNvSpPr>
            <p:nvPr/>
          </p:nvSpPr>
          <p:spPr bwMode="auto">
            <a:xfrm>
              <a:off x="2784" y="2448"/>
              <a:ext cx="1200" cy="72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51" name="Text Box 63"/>
            <p:cNvSpPr txBox="1">
              <a:spLocks noChangeArrowheads="1"/>
            </p:cNvSpPr>
            <p:nvPr/>
          </p:nvSpPr>
          <p:spPr bwMode="auto">
            <a:xfrm>
              <a:off x="2928" y="2016"/>
              <a:ext cx="118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fontAlgn="base">
                <a:spcBef>
                  <a:spcPct val="0"/>
                </a:spcBef>
                <a:spcAft>
                  <a:spcPct val="0"/>
                </a:spcAft>
              </a:pPr>
              <a:r>
                <a:rPr lang="en-US" altLang="en-US" sz="2000">
                  <a:solidFill>
                    <a:srgbClr val="333333"/>
                  </a:solidFill>
                  <a:latin typeface="Arial" panose="020B0604020202020204" pitchFamily="34" charset="0"/>
                </a:rPr>
                <a:t>(3) discrete styles</a:t>
              </a:r>
            </a:p>
          </p:txBody>
        </p:sp>
        <p:grpSp>
          <p:nvGrpSpPr>
            <p:cNvPr id="12398" name="Group 110"/>
            <p:cNvGrpSpPr>
              <a:grpSpLocks/>
            </p:cNvGrpSpPr>
            <p:nvPr/>
          </p:nvGrpSpPr>
          <p:grpSpPr bwMode="auto">
            <a:xfrm>
              <a:off x="-22" y="1680"/>
              <a:ext cx="1750" cy="1402"/>
              <a:chOff x="-22" y="1680"/>
              <a:chExt cx="1750" cy="1402"/>
            </a:xfrm>
          </p:grpSpPr>
          <p:sp>
            <p:nvSpPr>
              <p:cNvPr id="12306" name="Text Box 18"/>
              <p:cNvSpPr txBox="1">
                <a:spLocks noChangeArrowheads="1"/>
              </p:cNvSpPr>
              <p:nvPr/>
            </p:nvSpPr>
            <p:spPr bwMode="auto">
              <a:xfrm>
                <a:off x="-22" y="2832"/>
                <a:ext cx="13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fontAlgn="base">
                  <a:spcBef>
                    <a:spcPct val="0"/>
                  </a:spcBef>
                  <a:spcAft>
                    <a:spcPct val="0"/>
                  </a:spcAft>
                </a:pPr>
                <a:r>
                  <a:rPr lang="en-US" altLang="en-US" sz="2000">
                    <a:solidFill>
                      <a:srgbClr val="333333"/>
                    </a:solidFill>
                    <a:latin typeface="Arial" panose="020B0604020202020204" pitchFamily="34" charset="0"/>
                  </a:rPr>
                  <a:t>(1) representative</a:t>
                </a:r>
              </a:p>
            </p:txBody>
          </p:sp>
          <p:sp>
            <p:nvSpPr>
              <p:cNvPr id="12296" name="Oval 8"/>
              <p:cNvSpPr>
                <a:spLocks noChangeArrowheads="1"/>
              </p:cNvSpPr>
              <p:nvPr/>
            </p:nvSpPr>
            <p:spPr bwMode="auto">
              <a:xfrm rot="632624">
                <a:off x="576" y="1680"/>
                <a:ext cx="864" cy="576"/>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05" name="Oval 17"/>
              <p:cNvSpPr>
                <a:spLocks noChangeArrowheads="1"/>
              </p:cNvSpPr>
              <p:nvPr/>
            </p:nvSpPr>
            <p:spPr bwMode="auto">
              <a:xfrm rot="1049449">
                <a:off x="624" y="1728"/>
                <a:ext cx="714" cy="576"/>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54" name="Oval 66"/>
              <p:cNvSpPr>
                <a:spLocks noChangeArrowheads="1"/>
              </p:cNvSpPr>
              <p:nvPr/>
            </p:nvSpPr>
            <p:spPr bwMode="auto">
              <a:xfrm rot="632624">
                <a:off x="456" y="2220"/>
                <a:ext cx="862" cy="46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altLang="en-US" sz="2800">
                  <a:solidFill>
                    <a:srgbClr val="FF0000"/>
                  </a:solidFill>
                  <a:latin typeface="Arial" panose="020B0604020202020204" pitchFamily="34" charset="0"/>
                </a:endParaRPr>
              </a:p>
            </p:txBody>
          </p:sp>
          <p:sp>
            <p:nvSpPr>
              <p:cNvPr id="12355" name="Oval 67"/>
              <p:cNvSpPr>
                <a:spLocks noChangeArrowheads="1"/>
              </p:cNvSpPr>
              <p:nvPr/>
            </p:nvSpPr>
            <p:spPr bwMode="auto">
              <a:xfrm rot="1049449">
                <a:off x="576" y="2112"/>
                <a:ext cx="768" cy="624"/>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58" name="Line 70"/>
              <p:cNvSpPr>
                <a:spLocks noChangeShapeType="1"/>
              </p:cNvSpPr>
              <p:nvPr/>
            </p:nvSpPr>
            <p:spPr bwMode="auto">
              <a:xfrm>
                <a:off x="192" y="2112"/>
                <a:ext cx="1536"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grpSp>
        <p:grpSp>
          <p:nvGrpSpPr>
            <p:cNvPr id="12399" name="Group 111"/>
            <p:cNvGrpSpPr>
              <a:grpSpLocks/>
            </p:cNvGrpSpPr>
            <p:nvPr/>
          </p:nvGrpSpPr>
          <p:grpSpPr bwMode="auto">
            <a:xfrm>
              <a:off x="1392" y="1632"/>
              <a:ext cx="1344" cy="1776"/>
              <a:chOff x="1392" y="1632"/>
              <a:chExt cx="1344" cy="1776"/>
            </a:xfrm>
          </p:grpSpPr>
          <p:sp>
            <p:nvSpPr>
              <p:cNvPr id="12293" name="Oval 5"/>
              <p:cNvSpPr>
                <a:spLocks noChangeArrowheads="1"/>
              </p:cNvSpPr>
              <p:nvPr/>
            </p:nvSpPr>
            <p:spPr bwMode="auto">
              <a:xfrm rot="868493">
                <a:off x="1872" y="1632"/>
                <a:ext cx="576" cy="912"/>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295" name="Oval 7"/>
              <p:cNvSpPr>
                <a:spLocks noChangeArrowheads="1"/>
              </p:cNvSpPr>
              <p:nvPr/>
            </p:nvSpPr>
            <p:spPr bwMode="auto">
              <a:xfrm rot="-1788365">
                <a:off x="1958" y="2190"/>
                <a:ext cx="250" cy="354"/>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altLang="en-US" sz="2000">
                  <a:solidFill>
                    <a:srgbClr val="00264C"/>
                  </a:solidFill>
                  <a:latin typeface="Arial" panose="020B0604020202020204" pitchFamily="34" charset="0"/>
                </a:endParaRPr>
              </a:p>
            </p:txBody>
          </p:sp>
          <p:sp>
            <p:nvSpPr>
              <p:cNvPr id="12356" name="Oval 68"/>
              <p:cNvSpPr>
                <a:spLocks noChangeArrowheads="1"/>
              </p:cNvSpPr>
              <p:nvPr/>
            </p:nvSpPr>
            <p:spPr bwMode="auto">
              <a:xfrm rot="868493">
                <a:off x="1934" y="2544"/>
                <a:ext cx="624" cy="864"/>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57" name="Oval 69"/>
              <p:cNvSpPr>
                <a:spLocks noChangeArrowheads="1"/>
              </p:cNvSpPr>
              <p:nvPr/>
            </p:nvSpPr>
            <p:spPr bwMode="auto">
              <a:xfrm rot="-1788365">
                <a:off x="2020" y="2640"/>
                <a:ext cx="236" cy="320"/>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59" name="Line 71"/>
              <p:cNvSpPr>
                <a:spLocks noChangeShapeType="1"/>
              </p:cNvSpPr>
              <p:nvPr/>
            </p:nvSpPr>
            <p:spPr bwMode="auto">
              <a:xfrm flipV="1">
                <a:off x="1488" y="2304"/>
                <a:ext cx="1248"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60" name="Line 72"/>
              <p:cNvSpPr>
                <a:spLocks noChangeShapeType="1"/>
              </p:cNvSpPr>
              <p:nvPr/>
            </p:nvSpPr>
            <p:spPr bwMode="auto">
              <a:xfrm rot="1679657" flipV="1">
                <a:off x="1392" y="2448"/>
                <a:ext cx="1344" cy="28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12363" name="Oval 75"/>
            <p:cNvSpPr>
              <a:spLocks noChangeArrowheads="1"/>
            </p:cNvSpPr>
            <p:nvPr/>
          </p:nvSpPr>
          <p:spPr bwMode="auto">
            <a:xfrm rot="1949794">
              <a:off x="3600" y="1872"/>
              <a:ext cx="336" cy="192"/>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64" name="Oval 76"/>
            <p:cNvSpPr>
              <a:spLocks noChangeArrowheads="1"/>
            </p:cNvSpPr>
            <p:nvPr/>
          </p:nvSpPr>
          <p:spPr bwMode="auto">
            <a:xfrm rot="1949794">
              <a:off x="3216" y="1728"/>
              <a:ext cx="336" cy="192"/>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66" name="Oval 78"/>
            <p:cNvSpPr>
              <a:spLocks noChangeArrowheads="1"/>
            </p:cNvSpPr>
            <p:nvPr/>
          </p:nvSpPr>
          <p:spPr bwMode="auto">
            <a:xfrm rot="1949794">
              <a:off x="3456" y="1488"/>
              <a:ext cx="336" cy="192"/>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69" name="Line 81"/>
            <p:cNvSpPr>
              <a:spLocks noChangeShapeType="1"/>
            </p:cNvSpPr>
            <p:nvPr/>
          </p:nvSpPr>
          <p:spPr bwMode="auto">
            <a:xfrm>
              <a:off x="3024" y="1296"/>
              <a:ext cx="432"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3" name="Oval 85"/>
            <p:cNvSpPr>
              <a:spLocks noChangeArrowheads="1"/>
            </p:cNvSpPr>
            <p:nvPr/>
          </p:nvSpPr>
          <p:spPr bwMode="auto">
            <a:xfrm rot="1949794">
              <a:off x="4032" y="3264"/>
              <a:ext cx="336" cy="192"/>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4" name="Oval 86"/>
            <p:cNvSpPr>
              <a:spLocks noChangeArrowheads="1"/>
            </p:cNvSpPr>
            <p:nvPr/>
          </p:nvSpPr>
          <p:spPr bwMode="auto">
            <a:xfrm rot="1267950">
              <a:off x="3408" y="3168"/>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5" name="Oval 87"/>
            <p:cNvSpPr>
              <a:spLocks noChangeArrowheads="1"/>
            </p:cNvSpPr>
            <p:nvPr/>
          </p:nvSpPr>
          <p:spPr bwMode="auto">
            <a:xfrm rot="1267950">
              <a:off x="3504" y="3312"/>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6" name="Oval 88"/>
            <p:cNvSpPr>
              <a:spLocks noChangeArrowheads="1"/>
            </p:cNvSpPr>
            <p:nvPr/>
          </p:nvSpPr>
          <p:spPr bwMode="auto">
            <a:xfrm rot="1267950">
              <a:off x="3600" y="3408"/>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8" name="Oval 90"/>
            <p:cNvSpPr>
              <a:spLocks noChangeArrowheads="1"/>
            </p:cNvSpPr>
            <p:nvPr/>
          </p:nvSpPr>
          <p:spPr bwMode="auto">
            <a:xfrm rot="1267950">
              <a:off x="4032" y="3168"/>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9" name="Oval 91"/>
            <p:cNvSpPr>
              <a:spLocks noChangeArrowheads="1"/>
            </p:cNvSpPr>
            <p:nvPr/>
          </p:nvSpPr>
          <p:spPr bwMode="auto">
            <a:xfrm rot="1267950">
              <a:off x="3696" y="3120"/>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0" name="Oval 92"/>
            <p:cNvSpPr>
              <a:spLocks noChangeArrowheads="1"/>
            </p:cNvSpPr>
            <p:nvPr/>
          </p:nvSpPr>
          <p:spPr bwMode="auto">
            <a:xfrm rot="1267950">
              <a:off x="3360" y="3312"/>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1" name="Oval 93"/>
            <p:cNvSpPr>
              <a:spLocks noChangeArrowheads="1"/>
            </p:cNvSpPr>
            <p:nvPr/>
          </p:nvSpPr>
          <p:spPr bwMode="auto">
            <a:xfrm rot="1267950">
              <a:off x="3792" y="3360"/>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2" name="Oval 94"/>
            <p:cNvSpPr>
              <a:spLocks noChangeArrowheads="1"/>
            </p:cNvSpPr>
            <p:nvPr/>
          </p:nvSpPr>
          <p:spPr bwMode="auto">
            <a:xfrm rot="1267950">
              <a:off x="3792" y="3072"/>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3" name="Oval 95"/>
            <p:cNvSpPr>
              <a:spLocks noChangeArrowheads="1"/>
            </p:cNvSpPr>
            <p:nvPr/>
          </p:nvSpPr>
          <p:spPr bwMode="auto">
            <a:xfrm rot="1267950">
              <a:off x="3744" y="3408"/>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4" name="Oval 96"/>
            <p:cNvSpPr>
              <a:spLocks noChangeArrowheads="1"/>
            </p:cNvSpPr>
            <p:nvPr/>
          </p:nvSpPr>
          <p:spPr bwMode="auto">
            <a:xfrm rot="1267950">
              <a:off x="3600" y="3072"/>
              <a:ext cx="336" cy="19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5" name="Oval 97"/>
            <p:cNvSpPr>
              <a:spLocks noChangeArrowheads="1"/>
            </p:cNvSpPr>
            <p:nvPr/>
          </p:nvSpPr>
          <p:spPr bwMode="auto">
            <a:xfrm>
              <a:off x="3264" y="2976"/>
              <a:ext cx="1200" cy="720"/>
            </a:xfrm>
            <a:prstGeom prst="ellipse">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6" name="Line 98"/>
            <p:cNvSpPr>
              <a:spLocks noChangeShapeType="1"/>
            </p:cNvSpPr>
            <p:nvPr/>
          </p:nvSpPr>
          <p:spPr bwMode="auto">
            <a:xfrm flipV="1">
              <a:off x="2928" y="2880"/>
              <a:ext cx="1392"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grpSp>
          <p:nvGrpSpPr>
            <p:cNvPr id="12401" name="Group 113"/>
            <p:cNvGrpSpPr>
              <a:grpSpLocks/>
            </p:cNvGrpSpPr>
            <p:nvPr/>
          </p:nvGrpSpPr>
          <p:grpSpPr bwMode="auto">
            <a:xfrm>
              <a:off x="2832" y="1200"/>
              <a:ext cx="1392" cy="2544"/>
              <a:chOff x="2832" y="1200"/>
              <a:chExt cx="1392" cy="2544"/>
            </a:xfrm>
          </p:grpSpPr>
          <p:sp>
            <p:nvSpPr>
              <p:cNvPr id="12334" name="Oval 46"/>
              <p:cNvSpPr>
                <a:spLocks noChangeArrowheads="1"/>
              </p:cNvSpPr>
              <p:nvPr/>
            </p:nvSpPr>
            <p:spPr bwMode="auto">
              <a:xfrm rot="1949794">
                <a:off x="2832" y="1392"/>
                <a:ext cx="336" cy="192"/>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42" name="Oval 54"/>
              <p:cNvSpPr>
                <a:spLocks noChangeArrowheads="1"/>
              </p:cNvSpPr>
              <p:nvPr/>
            </p:nvSpPr>
            <p:spPr bwMode="auto">
              <a:xfrm rot="1267950">
                <a:off x="3408" y="2784"/>
                <a:ext cx="336" cy="192"/>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65" name="Oval 77"/>
              <p:cNvSpPr>
                <a:spLocks noChangeArrowheads="1"/>
              </p:cNvSpPr>
              <p:nvPr/>
            </p:nvSpPr>
            <p:spPr bwMode="auto">
              <a:xfrm rot="1949794">
                <a:off x="3552" y="1488"/>
                <a:ext cx="336" cy="192"/>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0" name="Line 82"/>
              <p:cNvSpPr>
                <a:spLocks noChangeShapeType="1"/>
              </p:cNvSpPr>
              <p:nvPr/>
            </p:nvSpPr>
            <p:spPr bwMode="auto">
              <a:xfrm>
                <a:off x="3168" y="1200"/>
                <a:ext cx="432" cy="912"/>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77" name="Oval 89"/>
              <p:cNvSpPr>
                <a:spLocks noChangeArrowheads="1"/>
              </p:cNvSpPr>
              <p:nvPr/>
            </p:nvSpPr>
            <p:spPr bwMode="auto">
              <a:xfrm rot="1267950">
                <a:off x="3888" y="3312"/>
                <a:ext cx="336" cy="192"/>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87" name="Line 99"/>
              <p:cNvSpPr>
                <a:spLocks noChangeShapeType="1"/>
              </p:cNvSpPr>
              <p:nvPr/>
            </p:nvSpPr>
            <p:spPr bwMode="auto">
              <a:xfrm flipH="1">
                <a:off x="3168" y="2784"/>
                <a:ext cx="1056" cy="96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grpSp>
        <p:grpSp>
          <p:nvGrpSpPr>
            <p:cNvPr id="12400" name="Group 112"/>
            <p:cNvGrpSpPr>
              <a:grpSpLocks/>
            </p:cNvGrpSpPr>
            <p:nvPr/>
          </p:nvGrpSpPr>
          <p:grpSpPr bwMode="auto">
            <a:xfrm>
              <a:off x="4320" y="1104"/>
              <a:ext cx="1279" cy="2170"/>
              <a:chOff x="4320" y="1104"/>
              <a:chExt cx="1279" cy="2170"/>
            </a:xfrm>
          </p:grpSpPr>
          <p:grpSp>
            <p:nvGrpSpPr>
              <p:cNvPr id="12388" name="Group 100"/>
              <p:cNvGrpSpPr>
                <a:grpSpLocks/>
              </p:cNvGrpSpPr>
              <p:nvPr/>
            </p:nvGrpSpPr>
            <p:grpSpPr bwMode="auto">
              <a:xfrm>
                <a:off x="4416" y="1104"/>
                <a:ext cx="720" cy="1047"/>
                <a:chOff x="4512" y="1353"/>
                <a:chExt cx="720" cy="1047"/>
              </a:xfrm>
            </p:grpSpPr>
            <p:sp>
              <p:nvSpPr>
                <p:cNvPr id="12298" name="Oval 10"/>
                <p:cNvSpPr>
                  <a:spLocks noChangeArrowheads="1"/>
                </p:cNvSpPr>
                <p:nvPr/>
              </p:nvSpPr>
              <p:spPr bwMode="auto">
                <a:xfrm rot="-2523417">
                  <a:off x="4512" y="1584"/>
                  <a:ext cx="528" cy="816"/>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299" name="Oval 11"/>
                <p:cNvSpPr>
                  <a:spLocks noChangeArrowheads="1"/>
                </p:cNvSpPr>
                <p:nvPr/>
              </p:nvSpPr>
              <p:spPr bwMode="auto">
                <a:xfrm>
                  <a:off x="4608" y="1353"/>
                  <a:ext cx="624" cy="463"/>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altLang="en-US" sz="2800">
                    <a:solidFill>
                      <a:srgbClr val="0000FF"/>
                    </a:solidFill>
                    <a:latin typeface="Arial" panose="020B0604020202020204" pitchFamily="34" charset="0"/>
                  </a:endParaRPr>
                </a:p>
              </p:txBody>
            </p:sp>
          </p:grpSp>
          <p:sp>
            <p:nvSpPr>
              <p:cNvPr id="12310" name="Text Box 22"/>
              <p:cNvSpPr txBox="1">
                <a:spLocks noChangeArrowheads="1"/>
              </p:cNvSpPr>
              <p:nvPr/>
            </p:nvSpPr>
            <p:spPr bwMode="auto">
              <a:xfrm>
                <a:off x="4612" y="2832"/>
                <a:ext cx="9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fontAlgn="base">
                  <a:spcBef>
                    <a:spcPct val="0"/>
                  </a:spcBef>
                  <a:spcAft>
                    <a:spcPct val="0"/>
                  </a:spcAft>
                </a:pPr>
                <a:r>
                  <a:rPr lang="en-US" altLang="en-US" sz="2000">
                    <a:solidFill>
                      <a:srgbClr val="333333"/>
                    </a:solidFill>
                    <a:latin typeface="Arial" panose="020B0604020202020204" pitchFamily="34" charset="0"/>
                  </a:rPr>
                  <a:t>(5) weakly</a:t>
                </a:r>
                <a:br>
                  <a:rPr lang="en-US" altLang="en-US" sz="2000">
                    <a:solidFill>
                      <a:srgbClr val="333333"/>
                    </a:solidFill>
                    <a:latin typeface="Arial" panose="020B0604020202020204" pitchFamily="34" charset="0"/>
                  </a:rPr>
                </a:br>
                <a:r>
                  <a:rPr lang="en-US" altLang="en-US" sz="2000">
                    <a:solidFill>
                      <a:srgbClr val="333333"/>
                    </a:solidFill>
                    <a:latin typeface="Arial" panose="020B0604020202020204" pitchFamily="34" charset="0"/>
                  </a:rPr>
                  <a:t> constrained</a:t>
                </a:r>
              </a:p>
            </p:txBody>
          </p:sp>
          <p:grpSp>
            <p:nvGrpSpPr>
              <p:cNvPr id="12389" name="Group 101"/>
              <p:cNvGrpSpPr>
                <a:grpSpLocks/>
              </p:cNvGrpSpPr>
              <p:nvPr/>
            </p:nvGrpSpPr>
            <p:grpSpPr bwMode="auto">
              <a:xfrm>
                <a:off x="4752" y="1824"/>
                <a:ext cx="720" cy="1047"/>
                <a:chOff x="4512" y="1353"/>
                <a:chExt cx="720" cy="1047"/>
              </a:xfrm>
            </p:grpSpPr>
            <p:sp>
              <p:nvSpPr>
                <p:cNvPr id="12390" name="Oval 102"/>
                <p:cNvSpPr>
                  <a:spLocks noChangeArrowheads="1"/>
                </p:cNvSpPr>
                <p:nvPr/>
              </p:nvSpPr>
              <p:spPr bwMode="auto">
                <a:xfrm rot="-2523417">
                  <a:off x="4512" y="1584"/>
                  <a:ext cx="528" cy="816"/>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91" name="Oval 103"/>
                <p:cNvSpPr>
                  <a:spLocks noChangeArrowheads="1"/>
                </p:cNvSpPr>
                <p:nvPr/>
              </p:nvSpPr>
              <p:spPr bwMode="auto">
                <a:xfrm>
                  <a:off x="4608" y="1353"/>
                  <a:ext cx="624" cy="463"/>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altLang="en-US" sz="2800">
                    <a:solidFill>
                      <a:srgbClr val="0000FF"/>
                    </a:solidFill>
                    <a:latin typeface="Arial" panose="020B0604020202020204" pitchFamily="34" charset="0"/>
                  </a:endParaRPr>
                </a:p>
              </p:txBody>
            </p:sp>
          </p:grpSp>
          <p:sp>
            <p:nvSpPr>
              <p:cNvPr id="12392" name="Line 104"/>
              <p:cNvSpPr>
                <a:spLocks noChangeShapeType="1"/>
              </p:cNvSpPr>
              <p:nvPr/>
            </p:nvSpPr>
            <p:spPr bwMode="auto">
              <a:xfrm>
                <a:off x="4320" y="1296"/>
                <a:ext cx="912"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93" name="Line 105"/>
              <p:cNvSpPr>
                <a:spLocks noChangeShapeType="1"/>
              </p:cNvSpPr>
              <p:nvPr/>
            </p:nvSpPr>
            <p:spPr bwMode="auto">
              <a:xfrm>
                <a:off x="4704" y="1968"/>
                <a:ext cx="864" cy="52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12394" name="Line 106"/>
            <p:cNvSpPr>
              <a:spLocks noChangeShapeType="1"/>
            </p:cNvSpPr>
            <p:nvPr/>
          </p:nvSpPr>
          <p:spPr bwMode="auto">
            <a:xfrm>
              <a:off x="768" y="1152"/>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12395" name="Line 107"/>
            <p:cNvSpPr>
              <a:spLocks noChangeShapeType="1"/>
            </p:cNvSpPr>
            <p:nvPr/>
          </p:nvSpPr>
          <p:spPr bwMode="auto">
            <a:xfrm>
              <a:off x="768" y="1392"/>
              <a:ext cx="384"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12396" name="Rectangle 108"/>
          <p:cNvSpPr>
            <a:spLocks noChangeArrowheads="1"/>
          </p:cNvSpPr>
          <p:nvPr/>
        </p:nvSpPr>
        <p:spPr bwMode="auto">
          <a:xfrm>
            <a:off x="8167688" y="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fontAlgn="base">
              <a:spcBef>
                <a:spcPct val="50000"/>
              </a:spcBef>
              <a:spcAft>
                <a:spcPct val="0"/>
              </a:spcAft>
            </a:pPr>
            <a:endParaRPr lang="en-US" altLang="en-US" sz="4400">
              <a:solidFill>
                <a:srgbClr val="B2B2B2"/>
              </a:solidFill>
            </a:endParaRPr>
          </a:p>
        </p:txBody>
      </p:sp>
    </p:spTree>
    <p:extLst>
      <p:ext uri="{BB962C8B-B14F-4D97-AF65-F5344CB8AC3E}">
        <p14:creationId xmlns:p14="http://schemas.microsoft.com/office/powerpoint/2010/main" val="3598363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7" name="Date Placeholder 2"/>
          <p:cNvSpPr>
            <a:spLocks noGrp="1"/>
          </p:cNvSpPr>
          <p:nvPr>
            <p:ph type="dt" sz="half" idx="10"/>
          </p:nvPr>
        </p:nvSpPr>
        <p:spPr/>
        <p:txBody>
          <a:bodyPr/>
          <a:lstStyle/>
          <a:p>
            <a:r>
              <a:rPr lang="en-US" altLang="en-US" smtClean="0">
                <a:solidFill>
                  <a:srgbClr val="00264C"/>
                </a:solidFill>
              </a:rPr>
              <a:t>6/9/2016</a:t>
            </a:r>
            <a:endParaRPr lang="en-US" altLang="en-US">
              <a:solidFill>
                <a:srgbClr val="00264C"/>
              </a:solidFill>
            </a:endParaRPr>
          </a:p>
        </p:txBody>
      </p:sp>
      <p:sp>
        <p:nvSpPr>
          <p:cNvPr id="89" name="Slide Number Placeholder 4"/>
          <p:cNvSpPr>
            <a:spLocks noGrp="1"/>
          </p:cNvSpPr>
          <p:nvPr>
            <p:ph type="sldNum" sz="quarter" idx="12"/>
          </p:nvPr>
        </p:nvSpPr>
        <p:spPr/>
        <p:txBody>
          <a:bodyPr/>
          <a:lstStyle/>
          <a:p>
            <a:fld id="{B1649AC0-597C-44BC-A5BF-796B75716CD7}" type="slidenum">
              <a:rPr lang="en-US" altLang="en-US">
                <a:solidFill>
                  <a:srgbClr val="FFFFE9"/>
                </a:solidFill>
              </a:rPr>
              <a:pPr/>
              <a:t>63</a:t>
            </a:fld>
            <a:endParaRPr lang="en-US" altLang="en-US">
              <a:solidFill>
                <a:srgbClr val="FFFFE9"/>
              </a:solidFill>
            </a:endParaRPr>
          </a:p>
        </p:txBody>
      </p:sp>
      <p:sp>
        <p:nvSpPr>
          <p:cNvPr id="70658" name="Rectangle 2" descr="Large confetti"/>
          <p:cNvSpPr>
            <a:spLocks noGrp="1" noChangeArrowheads="1"/>
          </p:cNvSpPr>
          <p:nvPr>
            <p:ph type="title"/>
          </p:nvPr>
        </p:nvSpPr>
        <p:spPr>
          <a:xfrm>
            <a:off x="1600200" y="228600"/>
            <a:ext cx="4495800" cy="533400"/>
          </a:xfrm>
        </p:spPr>
        <p:txBody>
          <a:bodyPr/>
          <a:lstStyle/>
          <a:p>
            <a:r>
              <a:rPr lang="en-US" altLang="en-US" sz="2800" b="1">
                <a:latin typeface="Arial" panose="020B0604020202020204" pitchFamily="34" charset="0"/>
              </a:rPr>
              <a:t>Weakly-constrained data</a:t>
            </a:r>
            <a:r>
              <a:rPr lang="en-US" altLang="en-US" sz="2800">
                <a:latin typeface="Arial" panose="020B0604020202020204" pitchFamily="34" charset="0"/>
              </a:rPr>
              <a:t> </a:t>
            </a:r>
          </a:p>
        </p:txBody>
      </p:sp>
      <p:sp>
        <p:nvSpPr>
          <p:cNvPr id="70698" name="Rectangle 42"/>
          <p:cNvSpPr>
            <a:spLocks noChangeArrowheads="1"/>
          </p:cNvSpPr>
          <p:nvPr/>
        </p:nvSpPr>
        <p:spPr bwMode="auto">
          <a:xfrm>
            <a:off x="0" y="-81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nvGrpSpPr>
          <p:cNvPr id="70659" name="Group 3"/>
          <p:cNvGrpSpPr>
            <a:grpSpLocks/>
          </p:cNvGrpSpPr>
          <p:nvPr/>
        </p:nvGrpSpPr>
        <p:grpSpPr bwMode="auto">
          <a:xfrm>
            <a:off x="4495800" y="2362200"/>
            <a:ext cx="4648200" cy="3930650"/>
            <a:chOff x="1734" y="2715"/>
            <a:chExt cx="8191" cy="6789"/>
          </a:xfrm>
        </p:grpSpPr>
        <p:grpSp>
          <p:nvGrpSpPr>
            <p:cNvPr id="70687" name="Group 31"/>
            <p:cNvGrpSpPr>
              <a:grpSpLocks/>
            </p:cNvGrpSpPr>
            <p:nvPr/>
          </p:nvGrpSpPr>
          <p:grpSpPr bwMode="auto">
            <a:xfrm>
              <a:off x="1734" y="2715"/>
              <a:ext cx="4274" cy="3190"/>
              <a:chOff x="943" y="2497"/>
              <a:chExt cx="4274" cy="3190"/>
            </a:xfrm>
          </p:grpSpPr>
          <p:sp>
            <p:nvSpPr>
              <p:cNvPr id="70697" name="Oval 41"/>
              <p:cNvSpPr>
                <a:spLocks noChangeArrowheads="1"/>
              </p:cNvSpPr>
              <p:nvPr/>
            </p:nvSpPr>
            <p:spPr bwMode="auto">
              <a:xfrm rot="2076903" flipH="1">
                <a:off x="2682" y="3221"/>
                <a:ext cx="2535" cy="1470"/>
              </a:xfrm>
              <a:prstGeom prst="ellipse">
                <a:avLst/>
              </a:prstGeom>
              <a:noFill/>
              <a:ln w="2857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96" name="Oval 40"/>
              <p:cNvSpPr>
                <a:spLocks noChangeArrowheads="1"/>
              </p:cNvSpPr>
              <p:nvPr/>
            </p:nvSpPr>
            <p:spPr bwMode="auto">
              <a:xfrm rot="2076903" flipH="1">
                <a:off x="1633" y="2497"/>
                <a:ext cx="2535" cy="1470"/>
              </a:xfrm>
              <a:prstGeom prst="ellipse">
                <a:avLst/>
              </a:pr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95" name="Oval 39"/>
              <p:cNvSpPr>
                <a:spLocks noChangeArrowheads="1"/>
              </p:cNvSpPr>
              <p:nvPr/>
            </p:nvSpPr>
            <p:spPr bwMode="auto">
              <a:xfrm rot="2076903" flipH="1">
                <a:off x="2013" y="4217"/>
                <a:ext cx="2535" cy="1470"/>
              </a:xfrm>
              <a:prstGeom prst="ellipse">
                <a:avLst/>
              </a:prstGeom>
              <a:noFill/>
              <a:ln w="28575">
                <a:solidFill>
                  <a:srgbClr val="000000"/>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94" name="Oval 38"/>
              <p:cNvSpPr>
                <a:spLocks noChangeArrowheads="1"/>
              </p:cNvSpPr>
              <p:nvPr/>
            </p:nvSpPr>
            <p:spPr bwMode="auto">
              <a:xfrm rot="2076903" flipH="1">
                <a:off x="943" y="3497"/>
                <a:ext cx="2535" cy="1470"/>
              </a:xfrm>
              <a:prstGeom prst="ellipse">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93" name="AutoShape 37"/>
              <p:cNvSpPr>
                <a:spLocks noChangeArrowheads="1"/>
              </p:cNvSpPr>
              <p:nvPr/>
            </p:nvSpPr>
            <p:spPr bwMode="auto">
              <a:xfrm>
                <a:off x="3117" y="3368"/>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92" name="AutoShape 36"/>
              <p:cNvSpPr>
                <a:spLocks noChangeArrowheads="1"/>
              </p:cNvSpPr>
              <p:nvPr/>
            </p:nvSpPr>
            <p:spPr bwMode="auto">
              <a:xfrm>
                <a:off x="2484" y="4427"/>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91" name="AutoShape 35"/>
              <p:cNvSpPr>
                <a:spLocks noChangeArrowheads="1"/>
              </p:cNvSpPr>
              <p:nvPr/>
            </p:nvSpPr>
            <p:spPr bwMode="auto">
              <a:xfrm>
                <a:off x="3588" y="5081"/>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90" name="AutoShape 34"/>
              <p:cNvSpPr>
                <a:spLocks noChangeArrowheads="1"/>
              </p:cNvSpPr>
              <p:nvPr/>
            </p:nvSpPr>
            <p:spPr bwMode="auto">
              <a:xfrm>
                <a:off x="4187" y="4067"/>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9" name="AutoShape 33"/>
              <p:cNvSpPr>
                <a:spLocks noChangeArrowheads="1"/>
              </p:cNvSpPr>
              <p:nvPr/>
            </p:nvSpPr>
            <p:spPr bwMode="auto">
              <a:xfrm>
                <a:off x="3265" y="4067"/>
                <a:ext cx="555" cy="630"/>
              </a:xfrm>
              <a:prstGeom prst="flowChar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8" name="Oval 32"/>
              <p:cNvSpPr>
                <a:spLocks noChangeArrowheads="1"/>
              </p:cNvSpPr>
              <p:nvPr/>
            </p:nvSpPr>
            <p:spPr bwMode="auto">
              <a:xfrm>
                <a:off x="2682" y="3422"/>
                <a:ext cx="1771" cy="1771"/>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70686" name="Oval 30"/>
            <p:cNvSpPr>
              <a:spLocks noChangeArrowheads="1"/>
            </p:cNvSpPr>
            <p:nvPr/>
          </p:nvSpPr>
          <p:spPr bwMode="auto">
            <a:xfrm rot="2076903" flipH="1">
              <a:off x="5651" y="7038"/>
              <a:ext cx="2535" cy="1470"/>
            </a:xfrm>
            <a:prstGeom prst="ellipse">
              <a:avLst/>
            </a:prstGeom>
            <a:noFill/>
            <a:ln w="2857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5" name="Oval 29"/>
            <p:cNvSpPr>
              <a:spLocks noChangeArrowheads="1"/>
            </p:cNvSpPr>
            <p:nvPr/>
          </p:nvSpPr>
          <p:spPr bwMode="auto">
            <a:xfrm rot="2076903" flipH="1">
              <a:off x="4602" y="6314"/>
              <a:ext cx="2535" cy="1470"/>
            </a:xfrm>
            <a:prstGeom prst="ellipse">
              <a:avLst/>
            </a:pr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4" name="Oval 28"/>
            <p:cNvSpPr>
              <a:spLocks noChangeArrowheads="1"/>
            </p:cNvSpPr>
            <p:nvPr/>
          </p:nvSpPr>
          <p:spPr bwMode="auto">
            <a:xfrm rot="2076903" flipH="1">
              <a:off x="4982" y="8034"/>
              <a:ext cx="2535" cy="1470"/>
            </a:xfrm>
            <a:prstGeom prst="ellipse">
              <a:avLst/>
            </a:prstGeom>
            <a:noFill/>
            <a:ln w="28575">
              <a:solidFill>
                <a:srgbClr val="000000"/>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3" name="Oval 27"/>
            <p:cNvSpPr>
              <a:spLocks noChangeArrowheads="1"/>
            </p:cNvSpPr>
            <p:nvPr/>
          </p:nvSpPr>
          <p:spPr bwMode="auto">
            <a:xfrm rot="2076903" flipH="1">
              <a:off x="3912" y="7314"/>
              <a:ext cx="2535" cy="1470"/>
            </a:xfrm>
            <a:prstGeom prst="ellipse">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2" name="AutoShape 26"/>
            <p:cNvSpPr>
              <a:spLocks noChangeArrowheads="1"/>
            </p:cNvSpPr>
            <p:nvPr/>
          </p:nvSpPr>
          <p:spPr bwMode="auto">
            <a:xfrm rot="102816">
              <a:off x="5442" y="6307"/>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1" name="AutoShape 25"/>
            <p:cNvSpPr>
              <a:spLocks noChangeArrowheads="1"/>
            </p:cNvSpPr>
            <p:nvPr/>
          </p:nvSpPr>
          <p:spPr bwMode="auto">
            <a:xfrm rot="102816">
              <a:off x="4778" y="7347"/>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80" name="AutoShape 24"/>
            <p:cNvSpPr>
              <a:spLocks noChangeArrowheads="1"/>
            </p:cNvSpPr>
            <p:nvPr/>
          </p:nvSpPr>
          <p:spPr bwMode="auto">
            <a:xfrm rot="102816">
              <a:off x="5862" y="8034"/>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79" name="AutoShape 23"/>
            <p:cNvSpPr>
              <a:spLocks noChangeArrowheads="1"/>
            </p:cNvSpPr>
            <p:nvPr/>
          </p:nvSpPr>
          <p:spPr bwMode="auto">
            <a:xfrm rot="102816">
              <a:off x="6491" y="7038"/>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78" name="AutoShape 22"/>
            <p:cNvSpPr>
              <a:spLocks noChangeArrowheads="1"/>
            </p:cNvSpPr>
            <p:nvPr/>
          </p:nvSpPr>
          <p:spPr bwMode="auto">
            <a:xfrm>
              <a:off x="5708" y="7154"/>
              <a:ext cx="555" cy="630"/>
            </a:xfrm>
            <a:prstGeom prst="flowChar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77" name="Oval 21"/>
            <p:cNvSpPr>
              <a:spLocks noChangeArrowheads="1"/>
            </p:cNvSpPr>
            <p:nvPr/>
          </p:nvSpPr>
          <p:spPr bwMode="auto">
            <a:xfrm>
              <a:off x="4950" y="6479"/>
              <a:ext cx="1771" cy="1771"/>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nvGrpSpPr>
            <p:cNvPr id="70672" name="Group 16"/>
            <p:cNvGrpSpPr>
              <a:grpSpLocks/>
            </p:cNvGrpSpPr>
            <p:nvPr/>
          </p:nvGrpSpPr>
          <p:grpSpPr bwMode="auto">
            <a:xfrm>
              <a:off x="5920" y="2830"/>
              <a:ext cx="4005" cy="3190"/>
              <a:chOff x="7281" y="2763"/>
              <a:chExt cx="4005" cy="3190"/>
            </a:xfrm>
          </p:grpSpPr>
          <p:sp>
            <p:nvSpPr>
              <p:cNvPr id="70676" name="Oval 20"/>
              <p:cNvSpPr>
                <a:spLocks noChangeArrowheads="1"/>
              </p:cNvSpPr>
              <p:nvPr/>
            </p:nvSpPr>
            <p:spPr bwMode="auto">
              <a:xfrm rot="2076903" flipH="1">
                <a:off x="7281" y="4368"/>
                <a:ext cx="2535" cy="1470"/>
              </a:xfrm>
              <a:prstGeom prst="ellipse">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75" name="Oval 19"/>
              <p:cNvSpPr>
                <a:spLocks noChangeArrowheads="1"/>
              </p:cNvSpPr>
              <p:nvPr/>
            </p:nvSpPr>
            <p:spPr bwMode="auto">
              <a:xfrm rot="2076903" flipH="1">
                <a:off x="8751" y="3487"/>
                <a:ext cx="2535" cy="1470"/>
              </a:xfrm>
              <a:prstGeom prst="ellipse">
                <a:avLst/>
              </a:prstGeom>
              <a:noFill/>
              <a:ln w="2857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74" name="Oval 18"/>
              <p:cNvSpPr>
                <a:spLocks noChangeArrowheads="1"/>
              </p:cNvSpPr>
              <p:nvPr/>
            </p:nvSpPr>
            <p:spPr bwMode="auto">
              <a:xfrm rot="2076903" flipH="1">
                <a:off x="7702" y="2763"/>
                <a:ext cx="2535" cy="1470"/>
              </a:xfrm>
              <a:prstGeom prst="ellipse">
                <a:avLst/>
              </a:pr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73" name="Oval 17"/>
              <p:cNvSpPr>
                <a:spLocks noChangeArrowheads="1"/>
              </p:cNvSpPr>
              <p:nvPr/>
            </p:nvSpPr>
            <p:spPr bwMode="auto">
              <a:xfrm rot="2076903" flipH="1">
                <a:off x="8082" y="4483"/>
                <a:ext cx="2535" cy="1470"/>
              </a:xfrm>
              <a:prstGeom prst="ellipse">
                <a:avLst/>
              </a:prstGeom>
              <a:noFill/>
              <a:ln w="28575">
                <a:solidFill>
                  <a:srgbClr val="000000"/>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70671" name="AutoShape 15"/>
            <p:cNvSpPr>
              <a:spLocks noChangeArrowheads="1"/>
            </p:cNvSpPr>
            <p:nvPr/>
          </p:nvSpPr>
          <p:spPr bwMode="auto">
            <a:xfrm>
              <a:off x="7076" y="3403"/>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70" name="AutoShape 14"/>
            <p:cNvSpPr>
              <a:spLocks noChangeArrowheads="1"/>
            </p:cNvSpPr>
            <p:nvPr/>
          </p:nvSpPr>
          <p:spPr bwMode="auto">
            <a:xfrm>
              <a:off x="6605" y="4789"/>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9" name="AutoShape 13"/>
            <p:cNvSpPr>
              <a:spLocks noChangeArrowheads="1"/>
            </p:cNvSpPr>
            <p:nvPr/>
          </p:nvSpPr>
          <p:spPr bwMode="auto">
            <a:xfrm>
              <a:off x="7544" y="5149"/>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8" name="AutoShape 12"/>
            <p:cNvSpPr>
              <a:spLocks noChangeArrowheads="1"/>
            </p:cNvSpPr>
            <p:nvPr/>
          </p:nvSpPr>
          <p:spPr bwMode="auto">
            <a:xfrm>
              <a:off x="8186" y="4039"/>
              <a:ext cx="361" cy="360"/>
            </a:xfrm>
            <a:prstGeom prst="flowChartSummingJunction">
              <a:avLst/>
            </a:prstGeom>
            <a:solidFill>
              <a:srgbClr val="FFFFFF"/>
            </a:solidFill>
            <a:ln w="9525">
              <a:solidFill>
                <a:srgbClr val="00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7" name="AutoShape 11"/>
            <p:cNvSpPr>
              <a:spLocks noChangeArrowheads="1"/>
            </p:cNvSpPr>
            <p:nvPr/>
          </p:nvSpPr>
          <p:spPr bwMode="auto">
            <a:xfrm>
              <a:off x="7327" y="4274"/>
              <a:ext cx="555" cy="630"/>
            </a:xfrm>
            <a:prstGeom prst="flowChar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6" name="Oval 10"/>
            <p:cNvSpPr>
              <a:spLocks noChangeArrowheads="1"/>
            </p:cNvSpPr>
            <p:nvPr/>
          </p:nvSpPr>
          <p:spPr bwMode="auto">
            <a:xfrm>
              <a:off x="6721" y="3586"/>
              <a:ext cx="1771" cy="1771"/>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5" name="Line 9"/>
            <p:cNvSpPr>
              <a:spLocks noChangeShapeType="1"/>
            </p:cNvSpPr>
            <p:nvPr/>
          </p:nvSpPr>
          <p:spPr bwMode="auto">
            <a:xfrm>
              <a:off x="4406" y="4582"/>
              <a:ext cx="32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4" name="Line 8"/>
            <p:cNvSpPr>
              <a:spLocks noChangeShapeType="1"/>
            </p:cNvSpPr>
            <p:nvPr/>
          </p:nvSpPr>
          <p:spPr bwMode="auto">
            <a:xfrm>
              <a:off x="4406" y="4582"/>
              <a:ext cx="1602" cy="29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3" name="AutoShape 7"/>
            <p:cNvSpPr>
              <a:spLocks noChangeArrowheads="1"/>
            </p:cNvSpPr>
            <p:nvPr/>
          </p:nvSpPr>
          <p:spPr bwMode="auto">
            <a:xfrm>
              <a:off x="5920" y="5362"/>
              <a:ext cx="277" cy="298"/>
            </a:xfrm>
            <a:prstGeom prst="star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2" name="Oval 6"/>
            <p:cNvSpPr>
              <a:spLocks noChangeArrowheads="1"/>
            </p:cNvSpPr>
            <p:nvPr/>
          </p:nvSpPr>
          <p:spPr bwMode="auto">
            <a:xfrm>
              <a:off x="4153" y="3599"/>
              <a:ext cx="3752" cy="3898"/>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1" name="Line 5"/>
            <p:cNvSpPr>
              <a:spLocks noChangeShapeType="1"/>
            </p:cNvSpPr>
            <p:nvPr/>
          </p:nvSpPr>
          <p:spPr bwMode="auto">
            <a:xfrm flipH="1">
              <a:off x="6008" y="4582"/>
              <a:ext cx="1629" cy="29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660" name="Oval 4"/>
            <p:cNvSpPr>
              <a:spLocks noChangeArrowheads="1"/>
            </p:cNvSpPr>
            <p:nvPr/>
          </p:nvSpPr>
          <p:spPr bwMode="auto">
            <a:xfrm>
              <a:off x="3383" y="2878"/>
              <a:ext cx="5224" cy="5456"/>
            </a:xfrm>
            <a:prstGeom prst="ellipse">
              <a:avLst/>
            </a:prstGeom>
            <a:noFill/>
            <a:ln w="19050">
              <a:solidFill>
                <a:srgbClr val="00000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70699" name="Rectangle 43"/>
          <p:cNvSpPr>
            <a:spLocks noChangeArrowheads="1"/>
          </p:cNvSpPr>
          <p:nvPr/>
        </p:nvSpPr>
        <p:spPr bwMode="auto">
          <a:xfrm>
            <a:off x="0" y="-817563"/>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200">
                <a:solidFill>
                  <a:srgbClr val="00264C"/>
                </a:solidFill>
                <a:cs typeface="Times New Roman" panose="02020603050405020304" pitchFamily="18" charset="0"/>
              </a:rPr>
              <a:t> </a:t>
            </a:r>
          </a:p>
          <a:p>
            <a:pPr eaLnBrk="0" fontAlgn="base" hangingPunct="0">
              <a:spcBef>
                <a:spcPct val="0"/>
              </a:spcBef>
              <a:spcAft>
                <a:spcPct val="0"/>
              </a:spcAft>
            </a:pPr>
            <a:endParaRPr lang="en-US" altLang="en-US" sz="2400">
              <a:solidFill>
                <a:srgbClr val="00264C"/>
              </a:solidFill>
            </a:endParaRPr>
          </a:p>
        </p:txBody>
      </p:sp>
      <p:grpSp>
        <p:nvGrpSpPr>
          <p:cNvPr id="70700" name="Group 44"/>
          <p:cNvGrpSpPr>
            <a:grpSpLocks/>
          </p:cNvGrpSpPr>
          <p:nvPr/>
        </p:nvGrpSpPr>
        <p:grpSpPr bwMode="auto">
          <a:xfrm rot="1781272">
            <a:off x="-228600" y="2133600"/>
            <a:ext cx="5200650" cy="4311650"/>
            <a:chOff x="1734" y="2715"/>
            <a:chExt cx="8191" cy="6789"/>
          </a:xfrm>
        </p:grpSpPr>
        <p:grpSp>
          <p:nvGrpSpPr>
            <p:cNvPr id="70701" name="Group 45"/>
            <p:cNvGrpSpPr>
              <a:grpSpLocks/>
            </p:cNvGrpSpPr>
            <p:nvPr/>
          </p:nvGrpSpPr>
          <p:grpSpPr bwMode="auto">
            <a:xfrm>
              <a:off x="1734" y="2715"/>
              <a:ext cx="4274" cy="3190"/>
              <a:chOff x="943" y="2497"/>
              <a:chExt cx="4274" cy="3190"/>
            </a:xfrm>
          </p:grpSpPr>
          <p:sp>
            <p:nvSpPr>
              <p:cNvPr id="70702" name="Oval 46"/>
              <p:cNvSpPr>
                <a:spLocks noChangeArrowheads="1"/>
              </p:cNvSpPr>
              <p:nvPr/>
            </p:nvSpPr>
            <p:spPr bwMode="auto">
              <a:xfrm rot="2076903" flipH="1">
                <a:off x="2682" y="3221"/>
                <a:ext cx="2535" cy="1470"/>
              </a:xfrm>
              <a:prstGeom prst="ellipse">
                <a:avLst/>
              </a:prstGeom>
              <a:noFill/>
              <a:ln w="2857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03" name="Oval 47"/>
              <p:cNvSpPr>
                <a:spLocks noChangeArrowheads="1"/>
              </p:cNvSpPr>
              <p:nvPr/>
            </p:nvSpPr>
            <p:spPr bwMode="auto">
              <a:xfrm rot="2076903" flipH="1">
                <a:off x="1633" y="2497"/>
                <a:ext cx="2535" cy="147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04" name="Oval 48"/>
              <p:cNvSpPr>
                <a:spLocks noChangeArrowheads="1"/>
              </p:cNvSpPr>
              <p:nvPr/>
            </p:nvSpPr>
            <p:spPr bwMode="auto">
              <a:xfrm rot="2076903" flipH="1">
                <a:off x="2013" y="4217"/>
                <a:ext cx="2535" cy="1470"/>
              </a:xfrm>
              <a:prstGeom prst="ellipse">
                <a:avLst/>
              </a:prstGeom>
              <a:noFill/>
              <a:ln w="28575">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05" name="Oval 49"/>
              <p:cNvSpPr>
                <a:spLocks noChangeArrowheads="1"/>
              </p:cNvSpPr>
              <p:nvPr/>
            </p:nvSpPr>
            <p:spPr bwMode="auto">
              <a:xfrm rot="2076903" flipH="1">
                <a:off x="943" y="3497"/>
                <a:ext cx="2535" cy="1470"/>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06" name="AutoShape 50"/>
              <p:cNvSpPr>
                <a:spLocks noChangeArrowheads="1"/>
              </p:cNvSpPr>
              <p:nvPr/>
            </p:nvSpPr>
            <p:spPr bwMode="auto">
              <a:xfrm>
                <a:off x="3117" y="3368"/>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07" name="AutoShape 51"/>
              <p:cNvSpPr>
                <a:spLocks noChangeArrowheads="1"/>
              </p:cNvSpPr>
              <p:nvPr/>
            </p:nvSpPr>
            <p:spPr bwMode="auto">
              <a:xfrm>
                <a:off x="2484" y="4427"/>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08" name="AutoShape 52"/>
              <p:cNvSpPr>
                <a:spLocks noChangeArrowheads="1"/>
              </p:cNvSpPr>
              <p:nvPr/>
            </p:nvSpPr>
            <p:spPr bwMode="auto">
              <a:xfrm>
                <a:off x="3588" y="5081"/>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09" name="AutoShape 53"/>
              <p:cNvSpPr>
                <a:spLocks noChangeArrowheads="1"/>
              </p:cNvSpPr>
              <p:nvPr/>
            </p:nvSpPr>
            <p:spPr bwMode="auto">
              <a:xfrm>
                <a:off x="4187" y="4067"/>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0" name="AutoShape 54"/>
              <p:cNvSpPr>
                <a:spLocks noChangeArrowheads="1"/>
              </p:cNvSpPr>
              <p:nvPr/>
            </p:nvSpPr>
            <p:spPr bwMode="auto">
              <a:xfrm>
                <a:off x="3265" y="4067"/>
                <a:ext cx="555" cy="630"/>
              </a:xfrm>
              <a:prstGeom prst="flowChartOr">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1" name="Oval 55"/>
              <p:cNvSpPr>
                <a:spLocks noChangeArrowheads="1"/>
              </p:cNvSpPr>
              <p:nvPr/>
            </p:nvSpPr>
            <p:spPr bwMode="auto">
              <a:xfrm>
                <a:off x="2682" y="3422"/>
                <a:ext cx="1771" cy="177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70712" name="Oval 56"/>
            <p:cNvSpPr>
              <a:spLocks noChangeArrowheads="1"/>
            </p:cNvSpPr>
            <p:nvPr/>
          </p:nvSpPr>
          <p:spPr bwMode="auto">
            <a:xfrm rot="2076903" flipH="1">
              <a:off x="5651" y="7038"/>
              <a:ext cx="2535" cy="1470"/>
            </a:xfrm>
            <a:prstGeom prst="ellipse">
              <a:avLst/>
            </a:prstGeom>
            <a:noFill/>
            <a:ln w="2857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3" name="Oval 57"/>
            <p:cNvSpPr>
              <a:spLocks noChangeArrowheads="1"/>
            </p:cNvSpPr>
            <p:nvPr/>
          </p:nvSpPr>
          <p:spPr bwMode="auto">
            <a:xfrm rot="2076903" flipH="1">
              <a:off x="4602" y="6314"/>
              <a:ext cx="2535" cy="147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4" name="Oval 58"/>
            <p:cNvSpPr>
              <a:spLocks noChangeArrowheads="1"/>
            </p:cNvSpPr>
            <p:nvPr/>
          </p:nvSpPr>
          <p:spPr bwMode="auto">
            <a:xfrm rot="2076903" flipH="1">
              <a:off x="4982" y="8034"/>
              <a:ext cx="2535" cy="1470"/>
            </a:xfrm>
            <a:prstGeom prst="ellipse">
              <a:avLst/>
            </a:prstGeom>
            <a:noFill/>
            <a:ln w="28575">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5" name="Oval 59"/>
            <p:cNvSpPr>
              <a:spLocks noChangeArrowheads="1"/>
            </p:cNvSpPr>
            <p:nvPr/>
          </p:nvSpPr>
          <p:spPr bwMode="auto">
            <a:xfrm rot="2076903" flipH="1">
              <a:off x="3912" y="7314"/>
              <a:ext cx="2535" cy="1470"/>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6" name="AutoShape 60"/>
            <p:cNvSpPr>
              <a:spLocks noChangeArrowheads="1"/>
            </p:cNvSpPr>
            <p:nvPr/>
          </p:nvSpPr>
          <p:spPr bwMode="auto">
            <a:xfrm rot="102816">
              <a:off x="5442" y="6307"/>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7" name="AutoShape 61"/>
            <p:cNvSpPr>
              <a:spLocks noChangeArrowheads="1"/>
            </p:cNvSpPr>
            <p:nvPr/>
          </p:nvSpPr>
          <p:spPr bwMode="auto">
            <a:xfrm rot="102816">
              <a:off x="4778" y="7347"/>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8" name="AutoShape 62"/>
            <p:cNvSpPr>
              <a:spLocks noChangeArrowheads="1"/>
            </p:cNvSpPr>
            <p:nvPr/>
          </p:nvSpPr>
          <p:spPr bwMode="auto">
            <a:xfrm rot="102816">
              <a:off x="5862" y="8034"/>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19" name="AutoShape 63"/>
            <p:cNvSpPr>
              <a:spLocks noChangeArrowheads="1"/>
            </p:cNvSpPr>
            <p:nvPr/>
          </p:nvSpPr>
          <p:spPr bwMode="auto">
            <a:xfrm rot="102816">
              <a:off x="6491" y="7038"/>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20" name="AutoShape 64"/>
            <p:cNvSpPr>
              <a:spLocks noChangeArrowheads="1"/>
            </p:cNvSpPr>
            <p:nvPr/>
          </p:nvSpPr>
          <p:spPr bwMode="auto">
            <a:xfrm>
              <a:off x="5708" y="7154"/>
              <a:ext cx="555" cy="630"/>
            </a:xfrm>
            <a:prstGeom prst="flowChartOr">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21" name="Oval 65"/>
            <p:cNvSpPr>
              <a:spLocks noChangeArrowheads="1"/>
            </p:cNvSpPr>
            <p:nvPr/>
          </p:nvSpPr>
          <p:spPr bwMode="auto">
            <a:xfrm>
              <a:off x="4950" y="6479"/>
              <a:ext cx="1771" cy="177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nvGrpSpPr>
            <p:cNvPr id="70722" name="Group 66"/>
            <p:cNvGrpSpPr>
              <a:grpSpLocks/>
            </p:cNvGrpSpPr>
            <p:nvPr/>
          </p:nvGrpSpPr>
          <p:grpSpPr bwMode="auto">
            <a:xfrm>
              <a:off x="5920" y="2830"/>
              <a:ext cx="4005" cy="3190"/>
              <a:chOff x="7281" y="2763"/>
              <a:chExt cx="4005" cy="3190"/>
            </a:xfrm>
          </p:grpSpPr>
          <p:sp>
            <p:nvSpPr>
              <p:cNvPr id="70723" name="Oval 67"/>
              <p:cNvSpPr>
                <a:spLocks noChangeArrowheads="1"/>
              </p:cNvSpPr>
              <p:nvPr/>
            </p:nvSpPr>
            <p:spPr bwMode="auto">
              <a:xfrm rot="2076903" flipH="1">
                <a:off x="7281" y="4368"/>
                <a:ext cx="2535" cy="1470"/>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24" name="Oval 68"/>
              <p:cNvSpPr>
                <a:spLocks noChangeArrowheads="1"/>
              </p:cNvSpPr>
              <p:nvPr/>
            </p:nvSpPr>
            <p:spPr bwMode="auto">
              <a:xfrm rot="2076903" flipH="1">
                <a:off x="8751" y="3487"/>
                <a:ext cx="2535" cy="1470"/>
              </a:xfrm>
              <a:prstGeom prst="ellipse">
                <a:avLst/>
              </a:prstGeom>
              <a:noFill/>
              <a:ln w="2857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25" name="Oval 69"/>
              <p:cNvSpPr>
                <a:spLocks noChangeArrowheads="1"/>
              </p:cNvSpPr>
              <p:nvPr/>
            </p:nvSpPr>
            <p:spPr bwMode="auto">
              <a:xfrm rot="2076903" flipH="1">
                <a:off x="7702" y="2763"/>
                <a:ext cx="2535" cy="147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26" name="Oval 70"/>
              <p:cNvSpPr>
                <a:spLocks noChangeArrowheads="1"/>
              </p:cNvSpPr>
              <p:nvPr/>
            </p:nvSpPr>
            <p:spPr bwMode="auto">
              <a:xfrm rot="2076903" flipH="1">
                <a:off x="8082" y="4483"/>
                <a:ext cx="2535" cy="1470"/>
              </a:xfrm>
              <a:prstGeom prst="ellipse">
                <a:avLst/>
              </a:prstGeom>
              <a:noFill/>
              <a:ln w="28575">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70727" name="AutoShape 71"/>
            <p:cNvSpPr>
              <a:spLocks noChangeArrowheads="1"/>
            </p:cNvSpPr>
            <p:nvPr/>
          </p:nvSpPr>
          <p:spPr bwMode="auto">
            <a:xfrm>
              <a:off x="7076" y="3403"/>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28" name="AutoShape 72"/>
            <p:cNvSpPr>
              <a:spLocks noChangeArrowheads="1"/>
            </p:cNvSpPr>
            <p:nvPr/>
          </p:nvSpPr>
          <p:spPr bwMode="auto">
            <a:xfrm>
              <a:off x="6605" y="4789"/>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29" name="AutoShape 73"/>
            <p:cNvSpPr>
              <a:spLocks noChangeArrowheads="1"/>
            </p:cNvSpPr>
            <p:nvPr/>
          </p:nvSpPr>
          <p:spPr bwMode="auto">
            <a:xfrm>
              <a:off x="7544" y="5149"/>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0" name="AutoShape 74"/>
            <p:cNvSpPr>
              <a:spLocks noChangeArrowheads="1"/>
            </p:cNvSpPr>
            <p:nvPr/>
          </p:nvSpPr>
          <p:spPr bwMode="auto">
            <a:xfrm>
              <a:off x="8186" y="4039"/>
              <a:ext cx="361" cy="360"/>
            </a:xfrm>
            <a:prstGeom prst="flowChartSummingJunction">
              <a:avLst/>
            </a:prstGeom>
            <a:solidFill>
              <a:srgbClr val="FFFFFF"/>
            </a:solidFill>
            <a:ln w="9525">
              <a:solidFill>
                <a:srgbClr val="FF0000"/>
              </a:solidFill>
              <a:round/>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1" name="AutoShape 75"/>
            <p:cNvSpPr>
              <a:spLocks noChangeArrowheads="1"/>
            </p:cNvSpPr>
            <p:nvPr/>
          </p:nvSpPr>
          <p:spPr bwMode="auto">
            <a:xfrm>
              <a:off x="7327" y="4274"/>
              <a:ext cx="555" cy="630"/>
            </a:xfrm>
            <a:prstGeom prst="flowChartOr">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2" name="Oval 76"/>
            <p:cNvSpPr>
              <a:spLocks noChangeArrowheads="1"/>
            </p:cNvSpPr>
            <p:nvPr/>
          </p:nvSpPr>
          <p:spPr bwMode="auto">
            <a:xfrm>
              <a:off x="6721" y="3586"/>
              <a:ext cx="1771" cy="177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3" name="Line 77"/>
            <p:cNvSpPr>
              <a:spLocks noChangeShapeType="1"/>
            </p:cNvSpPr>
            <p:nvPr/>
          </p:nvSpPr>
          <p:spPr bwMode="auto">
            <a:xfrm>
              <a:off x="4406" y="4582"/>
              <a:ext cx="323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4" name="Line 78"/>
            <p:cNvSpPr>
              <a:spLocks noChangeShapeType="1"/>
            </p:cNvSpPr>
            <p:nvPr/>
          </p:nvSpPr>
          <p:spPr bwMode="auto">
            <a:xfrm>
              <a:off x="4406" y="4582"/>
              <a:ext cx="1602" cy="291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5" name="AutoShape 79"/>
            <p:cNvSpPr>
              <a:spLocks noChangeArrowheads="1"/>
            </p:cNvSpPr>
            <p:nvPr/>
          </p:nvSpPr>
          <p:spPr bwMode="auto">
            <a:xfrm>
              <a:off x="5920" y="5362"/>
              <a:ext cx="277" cy="298"/>
            </a:xfrm>
            <a:prstGeom prst="star5">
              <a:avLst/>
            </a:prstGeom>
            <a:solidFill>
              <a:srgbClr val="000000"/>
            </a:solidFill>
            <a:ln w="9525">
              <a:solidFill>
                <a:srgbClr val="FF0000"/>
              </a:solidFill>
              <a:miter lim="800000"/>
              <a:headEnd/>
              <a:tailEnd/>
            </a:ln>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6" name="Oval 80"/>
            <p:cNvSpPr>
              <a:spLocks noChangeArrowheads="1"/>
            </p:cNvSpPr>
            <p:nvPr/>
          </p:nvSpPr>
          <p:spPr bwMode="auto">
            <a:xfrm>
              <a:off x="4153" y="3599"/>
              <a:ext cx="3752" cy="389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7" name="Line 81"/>
            <p:cNvSpPr>
              <a:spLocks noChangeShapeType="1"/>
            </p:cNvSpPr>
            <p:nvPr/>
          </p:nvSpPr>
          <p:spPr bwMode="auto">
            <a:xfrm flipH="1">
              <a:off x="6008" y="4582"/>
              <a:ext cx="1629" cy="291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sp>
          <p:nvSpPr>
            <p:cNvPr id="70738" name="Oval 82"/>
            <p:cNvSpPr>
              <a:spLocks noChangeArrowheads="1"/>
            </p:cNvSpPr>
            <p:nvPr/>
          </p:nvSpPr>
          <p:spPr bwMode="auto">
            <a:xfrm>
              <a:off x="3383" y="2878"/>
              <a:ext cx="5224" cy="5456"/>
            </a:xfrm>
            <a:prstGeom prst="ellipse">
              <a:avLst/>
            </a:prstGeom>
            <a:noFill/>
            <a:ln w="19050">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000">
                <a:solidFill>
                  <a:srgbClr val="333333"/>
                </a:solidFill>
                <a:latin typeface="Arial" panose="020B0604020202020204" pitchFamily="34" charset="0"/>
              </a:endParaRPr>
            </a:p>
          </p:txBody>
        </p:sp>
      </p:grpSp>
      <p:sp>
        <p:nvSpPr>
          <p:cNvPr id="70739" name="Text Box 83"/>
          <p:cNvSpPr txBox="1">
            <a:spLocks noChangeArrowheads="1"/>
          </p:cNvSpPr>
          <p:nvPr/>
        </p:nvSpPr>
        <p:spPr bwMode="auto">
          <a:xfrm>
            <a:off x="2895600" y="19653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50000"/>
              </a:spcBef>
              <a:spcAft>
                <a:spcPct val="0"/>
              </a:spcAft>
            </a:pPr>
            <a:r>
              <a:rPr lang="en-US" altLang="en-US" sz="2000">
                <a:solidFill>
                  <a:srgbClr val="FF0000"/>
                </a:solidFill>
                <a:latin typeface="Arial" panose="020B0604020202020204" pitchFamily="34" charset="0"/>
              </a:rPr>
              <a:t>training</a:t>
            </a:r>
          </a:p>
        </p:txBody>
      </p:sp>
      <p:sp>
        <p:nvSpPr>
          <p:cNvPr id="70740" name="Text Box 84"/>
          <p:cNvSpPr txBox="1">
            <a:spLocks noChangeArrowheads="1"/>
          </p:cNvSpPr>
          <p:nvPr/>
        </p:nvSpPr>
        <p:spPr bwMode="auto">
          <a:xfrm>
            <a:off x="7696200" y="18288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50000"/>
              </a:spcBef>
              <a:spcAft>
                <a:spcPct val="0"/>
              </a:spcAft>
            </a:pPr>
            <a:r>
              <a:rPr lang="en-US" altLang="en-US" sz="2000">
                <a:solidFill>
                  <a:srgbClr val="333333"/>
                </a:solidFill>
                <a:latin typeface="Arial" panose="020B0604020202020204" pitchFamily="34" charset="0"/>
              </a:rPr>
              <a:t>test</a:t>
            </a:r>
          </a:p>
        </p:txBody>
      </p:sp>
      <p:sp>
        <p:nvSpPr>
          <p:cNvPr id="70741" name="Text Box 85"/>
          <p:cNvSpPr txBox="1">
            <a:spLocks noChangeArrowheads="1"/>
          </p:cNvSpPr>
          <p:nvPr/>
        </p:nvSpPr>
        <p:spPr bwMode="auto">
          <a:xfrm>
            <a:off x="2021368" y="867937"/>
            <a:ext cx="3513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fontAlgn="base">
              <a:spcBef>
                <a:spcPct val="0"/>
              </a:spcBef>
              <a:spcAft>
                <a:spcPct val="0"/>
              </a:spcAft>
            </a:pPr>
            <a:r>
              <a:rPr lang="en-US" altLang="en-US" sz="2000" dirty="0">
                <a:solidFill>
                  <a:srgbClr val="333333"/>
                </a:solidFill>
                <a:latin typeface="Arial" panose="020B0604020202020204" pitchFamily="34" charset="0"/>
              </a:rPr>
              <a:t>3 classes, 4 multi-class styles</a:t>
            </a:r>
          </a:p>
        </p:txBody>
      </p:sp>
    </p:spTree>
    <p:extLst>
      <p:ext uri="{BB962C8B-B14F-4D97-AF65-F5344CB8AC3E}">
        <p14:creationId xmlns:p14="http://schemas.microsoft.com/office/powerpoint/2010/main" val="14904617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TOC</a:t>
            </a:r>
            <a:endParaRPr lang="en-US"/>
          </a:p>
        </p:txBody>
      </p:sp>
      <p:sp>
        <p:nvSpPr>
          <p:cNvPr id="3" name="Content Placeholder 2"/>
          <p:cNvSpPr>
            <a:spLocks noGrp="1"/>
          </p:cNvSpPr>
          <p:nvPr>
            <p:ph idx="1"/>
          </p:nvPr>
        </p:nvSpPr>
        <p:spPr/>
        <p:txBody>
          <a:bodyPr/>
          <a:lstStyle/>
          <a:p>
            <a:r>
              <a:rPr lang="en-US" smtClean="0"/>
              <a:t>PR &amp; ML</a:t>
            </a:r>
          </a:p>
          <a:p>
            <a:r>
              <a:rPr lang="en-US"/>
              <a:t>Classification</a:t>
            </a:r>
          </a:p>
          <a:p>
            <a:r>
              <a:rPr lang="en-US" smtClean="0"/>
              <a:t>Neural Networks &amp; Deep Learning </a:t>
            </a:r>
          </a:p>
          <a:p>
            <a:r>
              <a:rPr lang="en-US" smtClean="0"/>
              <a:t>Performance Evaluation</a:t>
            </a:r>
          </a:p>
          <a:p>
            <a:r>
              <a:rPr lang="en-US" smtClean="0">
                <a:solidFill>
                  <a:srgbClr val="FF0000"/>
                </a:solidFill>
              </a:rPr>
              <a:t>Historical notes on NN &amp; PR</a:t>
            </a:r>
            <a:endParaRPr lang="en-US">
              <a:solidFill>
                <a:srgbClr val="FF0000"/>
              </a:solidFill>
            </a:endParaRPr>
          </a:p>
        </p:txBody>
      </p:sp>
      <p:sp>
        <p:nvSpPr>
          <p:cNvPr id="4" name="Date Placeholder 3"/>
          <p:cNvSpPr>
            <a:spLocks noGrp="1"/>
          </p:cNvSpPr>
          <p:nvPr>
            <p:ph type="dt" sz="half" idx="10"/>
          </p:nvPr>
        </p:nvSpPr>
        <p:spPr/>
        <p:txBody>
          <a:bodyPr/>
          <a:lstStyle/>
          <a:p>
            <a:r>
              <a:rPr lang="en-US" smtClean="0"/>
              <a:t>6/9/2016</a:t>
            </a:r>
            <a:endParaRPr lang="en-US"/>
          </a:p>
        </p:txBody>
      </p:sp>
      <p:sp>
        <p:nvSpPr>
          <p:cNvPr id="5" name="Slide Number Placeholder 4"/>
          <p:cNvSpPr>
            <a:spLocks noGrp="1"/>
          </p:cNvSpPr>
          <p:nvPr>
            <p:ph type="sldNum" sz="quarter" idx="12"/>
          </p:nvPr>
        </p:nvSpPr>
        <p:spPr/>
        <p:txBody>
          <a:bodyPr/>
          <a:lstStyle/>
          <a:p>
            <a:fld id="{970E2D04-84C5-408C-98CC-3D34E6F80BA5}" type="slidenum">
              <a:rPr lang="en-US" smtClean="0"/>
              <a:t>64</a:t>
            </a:fld>
            <a:endParaRPr lang="en-US"/>
          </a:p>
        </p:txBody>
      </p:sp>
    </p:spTree>
    <p:extLst>
      <p:ext uri="{BB962C8B-B14F-4D97-AF65-F5344CB8AC3E}">
        <p14:creationId xmlns:p14="http://schemas.microsoft.com/office/powerpoint/2010/main" val="36253858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Early days of pattern recognition </a:t>
            </a:r>
            <a:endParaRPr lang="en-US"/>
          </a:p>
        </p:txBody>
      </p:sp>
      <p:sp>
        <p:nvSpPr>
          <p:cNvPr id="3" name="Content Placeholder 2"/>
          <p:cNvSpPr>
            <a:spLocks noGrp="1"/>
          </p:cNvSpPr>
          <p:nvPr>
            <p:ph idx="1"/>
          </p:nvPr>
        </p:nvSpPr>
        <p:spPr/>
        <p:txBody>
          <a:bodyPr/>
          <a:lstStyle/>
          <a:p>
            <a:pPr marL="0" indent="0">
              <a:buNone/>
            </a:pPr>
            <a:r>
              <a:rPr lang="en-US" smtClean="0"/>
              <a:t>Data oriented</a:t>
            </a:r>
          </a:p>
          <a:p>
            <a:endParaRPr lang="en-US" smtClean="0"/>
          </a:p>
          <a:p>
            <a:r>
              <a:rPr lang="en-US" smtClean="0"/>
              <a:t>OCR, Hand print, speech</a:t>
            </a:r>
          </a:p>
          <a:p>
            <a:r>
              <a:rPr lang="en-US" smtClean="0"/>
              <a:t>Blood cells</a:t>
            </a:r>
          </a:p>
          <a:p>
            <a:r>
              <a:rPr lang="en-US" smtClean="0"/>
              <a:t>X-rays</a:t>
            </a:r>
          </a:p>
          <a:p>
            <a:r>
              <a:rPr lang="en-US" smtClean="0"/>
              <a:t>Particle tracks</a:t>
            </a:r>
          </a:p>
          <a:p>
            <a:pPr marL="0" indent="0">
              <a:buNone/>
            </a:pPr>
            <a:endParaRPr lang="en-US"/>
          </a:p>
          <a:p>
            <a:endParaRPr lang="en-US"/>
          </a:p>
        </p:txBody>
      </p:sp>
      <p:sp>
        <p:nvSpPr>
          <p:cNvPr id="4" name="Date Placeholder 3"/>
          <p:cNvSpPr>
            <a:spLocks noGrp="1"/>
          </p:cNvSpPr>
          <p:nvPr>
            <p:ph type="dt" sz="half" idx="10"/>
          </p:nvPr>
        </p:nvSpPr>
        <p:spPr/>
        <p:txBody>
          <a:bodyPr/>
          <a:lstStyle/>
          <a:p>
            <a:r>
              <a:rPr lang="en-US" smtClean="0"/>
              <a:t>6/9/2016</a:t>
            </a:r>
            <a:endParaRPr lang="en-US"/>
          </a:p>
        </p:txBody>
      </p:sp>
      <p:sp>
        <p:nvSpPr>
          <p:cNvPr id="5" name="Slide Number Placeholder 4"/>
          <p:cNvSpPr>
            <a:spLocks noGrp="1"/>
          </p:cNvSpPr>
          <p:nvPr>
            <p:ph type="sldNum" sz="quarter" idx="12"/>
          </p:nvPr>
        </p:nvSpPr>
        <p:spPr/>
        <p:txBody>
          <a:bodyPr/>
          <a:lstStyle/>
          <a:p>
            <a:fld id="{970E2D04-84C5-408C-98CC-3D34E6F80BA5}" type="slidenum">
              <a:rPr lang="en-US" smtClean="0"/>
              <a:t>65</a:t>
            </a:fld>
            <a:endParaRPr lang="en-US"/>
          </a:p>
        </p:txBody>
      </p:sp>
    </p:spTree>
    <p:extLst>
      <p:ext uri="{BB962C8B-B14F-4D97-AF65-F5344CB8AC3E}">
        <p14:creationId xmlns:p14="http://schemas.microsoft.com/office/powerpoint/2010/main" val="2842816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93488"/>
            <a:ext cx="6172200" cy="1020306"/>
          </a:xfrm>
        </p:spPr>
        <p:txBody>
          <a:bodyPr>
            <a:normAutofit fontScale="90000"/>
          </a:bodyPr>
          <a:lstStyle/>
          <a:p>
            <a:r>
              <a:rPr lang="en-US" smtClean="0"/>
              <a:t> Data Sets advertised in IEEE </a:t>
            </a:r>
            <a:r>
              <a:rPr lang="en-US" i="1" smtClean="0"/>
              <a:t>Computer </a:t>
            </a:r>
            <a:endParaRPr lang="en-US" i="1"/>
          </a:p>
        </p:txBody>
      </p:sp>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66</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4457701" y="1885950"/>
            <a:ext cx="3055463" cy="204527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458879" y="4086744"/>
            <a:ext cx="3142072" cy="1567223"/>
          </a:xfrm>
          <a:prstGeom prst="rect">
            <a:avLst/>
          </a:prstGeom>
          <a:noFill/>
          <a:ln w="9525">
            <a:noFill/>
            <a:miter lim="800000"/>
            <a:headEnd/>
            <a:tailEnd/>
          </a:ln>
        </p:spPr>
      </p:pic>
      <p:sp>
        <p:nvSpPr>
          <p:cNvPr id="10" name="TextBox 9"/>
          <p:cNvSpPr txBox="1"/>
          <p:nvPr/>
        </p:nvSpPr>
        <p:spPr>
          <a:xfrm>
            <a:off x="6286500" y="1485901"/>
            <a:ext cx="1429750" cy="369332"/>
          </a:xfrm>
          <a:prstGeom prst="rect">
            <a:avLst/>
          </a:prstGeom>
          <a:noFill/>
        </p:spPr>
        <p:txBody>
          <a:bodyPr wrap="none" rtlCol="0">
            <a:spAutoFit/>
          </a:bodyPr>
          <a:lstStyle/>
          <a:p>
            <a:r>
              <a:rPr lang="en-US">
                <a:solidFill>
                  <a:srgbClr val="C00000"/>
                </a:solidFill>
              </a:rPr>
              <a:t>January 1973</a:t>
            </a:r>
          </a:p>
        </p:txBody>
      </p:sp>
      <p:sp>
        <p:nvSpPr>
          <p:cNvPr id="11" name="TextBox 10"/>
          <p:cNvSpPr txBox="1"/>
          <p:nvPr/>
        </p:nvSpPr>
        <p:spPr>
          <a:xfrm>
            <a:off x="1069374" y="1242988"/>
            <a:ext cx="3502626" cy="461665"/>
          </a:xfrm>
          <a:prstGeom prst="rect">
            <a:avLst/>
          </a:prstGeom>
          <a:noFill/>
        </p:spPr>
        <p:txBody>
          <a:bodyPr wrap="none" rtlCol="0">
            <a:spAutoFit/>
          </a:bodyPr>
          <a:lstStyle/>
          <a:p>
            <a:r>
              <a:rPr lang="en-US" sz="2400" b="1">
                <a:solidFill>
                  <a:srgbClr val="C00000"/>
                </a:solidFill>
              </a:rPr>
              <a:t>January 1972 (6 data sets)</a:t>
            </a:r>
          </a:p>
        </p:txBody>
      </p:sp>
      <p:sp>
        <p:nvSpPr>
          <p:cNvPr id="12" name="TextBox 11"/>
          <p:cNvSpPr txBox="1"/>
          <p:nvPr/>
        </p:nvSpPr>
        <p:spPr>
          <a:xfrm>
            <a:off x="5133716" y="5983711"/>
            <a:ext cx="3735318" cy="523220"/>
          </a:xfrm>
          <a:prstGeom prst="rect">
            <a:avLst/>
          </a:prstGeom>
          <a:noFill/>
        </p:spPr>
        <p:txBody>
          <a:bodyPr wrap="none" rtlCol="0">
            <a:spAutoFit/>
          </a:bodyPr>
          <a:lstStyle/>
          <a:p>
            <a:r>
              <a:rPr lang="en-US" sz="2800">
                <a:solidFill>
                  <a:srgbClr val="C00000"/>
                </a:solidFill>
              </a:rPr>
              <a:t>April 1976 (10 data sets)</a:t>
            </a:r>
          </a:p>
        </p:txBody>
      </p:sp>
      <p:pic>
        <p:nvPicPr>
          <p:cNvPr id="3" name="Picture 2"/>
          <p:cNvPicPr>
            <a:picLocks noChangeAspect="1" noChangeArrowheads="1"/>
          </p:cNvPicPr>
          <p:nvPr/>
        </p:nvPicPr>
        <p:blipFill>
          <a:blip r:embed="rId4" cstate="print"/>
          <a:srcRect/>
          <a:stretch>
            <a:fillRect/>
          </a:stretch>
        </p:blipFill>
        <p:spPr bwMode="auto">
          <a:xfrm>
            <a:off x="1257300" y="1892948"/>
            <a:ext cx="3031548" cy="3943350"/>
          </a:xfrm>
          <a:prstGeom prst="rect">
            <a:avLst/>
          </a:prstGeom>
          <a:noFill/>
          <a:ln w="9525">
            <a:noFill/>
            <a:miter lim="800000"/>
            <a:headEnd/>
            <a:tailEnd/>
          </a:ln>
        </p:spPr>
      </p:pic>
      <p:sp>
        <p:nvSpPr>
          <p:cNvPr id="13" name="Rectangle 12"/>
          <p:cNvSpPr/>
          <p:nvPr/>
        </p:nvSpPr>
        <p:spPr>
          <a:xfrm>
            <a:off x="1314450" y="3943350"/>
            <a:ext cx="2971800" cy="571500"/>
          </a:xfrm>
          <a:prstGeom prst="rect">
            <a:avLst/>
          </a:prstGeom>
          <a:solidFill>
            <a:schemeClr val="accent2">
              <a:lumMod val="40000"/>
              <a:lumOff val="60000"/>
              <a:alpha val="22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spTree>
    <p:extLst>
      <p:ext uri="{BB962C8B-B14F-4D97-AF65-F5344CB8AC3E}">
        <p14:creationId xmlns:p14="http://schemas.microsoft.com/office/powerpoint/2010/main" val="30448276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57250"/>
            <a:ext cx="6172200" cy="422672"/>
          </a:xfrm>
        </p:spPr>
        <p:txBody>
          <a:bodyPr>
            <a:noAutofit/>
          </a:bodyPr>
          <a:lstStyle/>
          <a:p>
            <a:r>
              <a:rPr lang="en-US" smtClean="0">
                <a:latin typeface="Courier New" pitchFamily="49" charset="0"/>
                <a:cs typeface="Courier New" pitchFamily="49" charset="0"/>
              </a:rPr>
              <a:t>PRC </a:t>
            </a:r>
            <a:r>
              <a:rPr lang="en-US" b="1" smtClean="0">
                <a:solidFill>
                  <a:srgbClr val="C00000"/>
                </a:solidFill>
                <a:latin typeface="Courier New" pitchFamily="49" charset="0"/>
                <a:cs typeface="Courier New" pitchFamily="49" charset="0"/>
              </a:rPr>
              <a:t>Jan 4, 1973</a:t>
            </a:r>
            <a:r>
              <a:rPr lang="en-US" b="1" smtClean="0">
                <a:solidFill>
                  <a:srgbClr val="FF0000"/>
                </a:solidFill>
                <a:latin typeface="Courier New" pitchFamily="49" charset="0"/>
                <a:cs typeface="Courier New" pitchFamily="49" charset="0"/>
              </a:rPr>
              <a:t> </a:t>
            </a:r>
            <a:r>
              <a:rPr lang="en-US" smtClean="0">
                <a:latin typeface="Courier New" pitchFamily="49" charset="0"/>
                <a:cs typeface="Courier New" pitchFamily="49" charset="0"/>
              </a:rPr>
              <a:t>Disneyland</a:t>
            </a:r>
            <a:endParaRPr lang="en-US">
              <a:latin typeface="Courier New" pitchFamily="49" charset="0"/>
              <a:cs typeface="Courier New" pitchFamily="49" charset="0"/>
            </a:endParaRPr>
          </a:p>
        </p:txBody>
      </p:sp>
      <p:sp>
        <p:nvSpPr>
          <p:cNvPr id="3" name="Content Placeholder 2"/>
          <p:cNvSpPr>
            <a:spLocks noGrp="1"/>
          </p:cNvSpPr>
          <p:nvPr>
            <p:ph idx="1"/>
          </p:nvPr>
        </p:nvSpPr>
        <p:spPr>
          <a:xfrm>
            <a:off x="105508" y="1309785"/>
            <a:ext cx="8839200" cy="4286250"/>
          </a:xfrm>
        </p:spPr>
        <p:txBody>
          <a:bodyPr>
            <a:normAutofit fontScale="62500" lnSpcReduction="20000"/>
          </a:bodyPr>
          <a:lstStyle/>
          <a:p>
            <a:pPr>
              <a:buNone/>
            </a:pPr>
            <a:r>
              <a:rPr lang="en-US" sz="3400"/>
              <a:t>&gt; 100 attendees at 2-DSP Conf at U. Missouri in August 1972</a:t>
            </a:r>
          </a:p>
          <a:p>
            <a:pPr>
              <a:buNone/>
            </a:pPr>
            <a:r>
              <a:rPr lang="en-US" sz="3400" b="1">
                <a:solidFill>
                  <a:srgbClr val="C00000"/>
                </a:solidFill>
              </a:rPr>
              <a:t>37 Data Sets purchased!</a:t>
            </a:r>
          </a:p>
          <a:p>
            <a:pPr marL="711518" lvl="1">
              <a:buNone/>
            </a:pPr>
            <a:r>
              <a:rPr lang="en-US" sz="3400"/>
              <a:t>Machine imprinted alphanumeric characters 1.1.1	 	  7</a:t>
            </a:r>
          </a:p>
          <a:p>
            <a:pPr marL="711518" lvl="1">
              <a:buNone/>
            </a:pPr>
            <a:r>
              <a:rPr lang="en-US" sz="3400" err="1"/>
              <a:t>Handprinted</a:t>
            </a:r>
            <a:r>
              <a:rPr lang="en-US" sz="3400"/>
              <a:t> numeric characters 1.2.1				  7</a:t>
            </a:r>
          </a:p>
          <a:p>
            <a:pPr marL="711518" lvl="1">
              <a:buNone/>
            </a:pPr>
            <a:r>
              <a:rPr lang="en-US" sz="3400" err="1"/>
              <a:t>Handprinted</a:t>
            </a:r>
            <a:r>
              <a:rPr lang="en-US" sz="3400"/>
              <a:t> FORTRAN alphanumeric characters 1.2.2	</a:t>
            </a:r>
            <a:r>
              <a:rPr lang="en-US" sz="3400" smtClean="0"/>
              <a:t>10</a:t>
            </a:r>
            <a:endParaRPr lang="en-US" sz="3400"/>
          </a:p>
          <a:p>
            <a:pPr marL="711518" lvl="1">
              <a:buNone/>
            </a:pPr>
            <a:r>
              <a:rPr lang="en-US" sz="3400" err="1"/>
              <a:t>Handprinted</a:t>
            </a:r>
            <a:r>
              <a:rPr lang="en-US" sz="3400"/>
              <a:t> alphanumeric characters 1.2.3			  7</a:t>
            </a:r>
          </a:p>
          <a:p>
            <a:pPr marL="711518" lvl="1">
              <a:buNone/>
            </a:pPr>
            <a:r>
              <a:rPr lang="en-US" sz="3400" err="1"/>
              <a:t>Handprinted</a:t>
            </a:r>
            <a:r>
              <a:rPr lang="en-US" sz="3400"/>
              <a:t> numeric characters 1.2.4				  3 </a:t>
            </a:r>
          </a:p>
          <a:p>
            <a:pPr marL="711518" lvl="1">
              <a:buNone/>
            </a:pPr>
            <a:r>
              <a:rPr lang="en-US" sz="3400"/>
              <a:t>Cursive script 1.3.1				  		</a:t>
            </a:r>
            <a:r>
              <a:rPr lang="en-US" sz="3400" smtClean="0"/>
              <a:t>	</a:t>
            </a:r>
            <a:r>
              <a:rPr lang="en-US" sz="3400" u="sng" smtClean="0"/>
              <a:t>  </a:t>
            </a:r>
            <a:r>
              <a:rPr lang="en-US" sz="3400" u="sng"/>
              <a:t>3</a:t>
            </a:r>
          </a:p>
          <a:p>
            <a:pPr lvl="1" algn="ctr">
              <a:buNone/>
            </a:pPr>
            <a:r>
              <a:rPr lang="en-US" sz="3400">
                <a:latin typeface="Courier New" pitchFamily="49" charset="0"/>
                <a:ea typeface="+mj-ea"/>
                <a:cs typeface="Courier New" pitchFamily="49" charset="0"/>
              </a:rPr>
              <a:t>						 		</a:t>
            </a:r>
            <a:r>
              <a:rPr lang="en-US" sz="3400" smtClean="0">
                <a:latin typeface="Courier New" pitchFamily="49" charset="0"/>
                <a:ea typeface="+mj-ea"/>
                <a:cs typeface="Courier New" pitchFamily="49" charset="0"/>
              </a:rPr>
              <a:t>	</a:t>
            </a:r>
            <a:r>
              <a:rPr lang="en-US" sz="3400" b="1" smtClean="0">
                <a:latin typeface="Courier New" pitchFamily="49" charset="0"/>
                <a:ea typeface="+mj-ea"/>
                <a:cs typeface="Courier New" pitchFamily="49" charset="0"/>
              </a:rPr>
              <a:t>37</a:t>
            </a:r>
            <a:endParaRPr lang="en-US" sz="3400" b="1">
              <a:latin typeface="Courier New" pitchFamily="49" charset="0"/>
              <a:ea typeface="+mj-ea"/>
              <a:cs typeface="Courier New" pitchFamily="49" charset="0"/>
            </a:endParaRPr>
          </a:p>
          <a:p>
            <a:pPr algn="ctr">
              <a:buNone/>
            </a:pPr>
            <a:r>
              <a:rPr lang="en-US" sz="3400">
                <a:latin typeface="Courier New" pitchFamily="49" charset="0"/>
                <a:ea typeface="+mj-ea"/>
                <a:cs typeface="Courier New" pitchFamily="49" charset="0"/>
              </a:rPr>
              <a:t>PRC </a:t>
            </a:r>
            <a:r>
              <a:rPr lang="en-US" sz="3400" b="1">
                <a:solidFill>
                  <a:srgbClr val="C00000"/>
                </a:solidFill>
                <a:latin typeface="Courier New" pitchFamily="49" charset="0"/>
                <a:ea typeface="+mj-ea"/>
                <a:cs typeface="Courier New" pitchFamily="49" charset="0"/>
              </a:rPr>
              <a:t>June 7, 1973</a:t>
            </a:r>
            <a:r>
              <a:rPr lang="en-US" sz="3400">
                <a:latin typeface="Courier New" pitchFamily="49" charset="0"/>
                <a:ea typeface="+mj-ea"/>
                <a:cs typeface="Courier New" pitchFamily="49" charset="0"/>
              </a:rPr>
              <a:t> NYC</a:t>
            </a:r>
          </a:p>
          <a:p>
            <a:pPr>
              <a:buNone/>
            </a:pPr>
            <a:r>
              <a:rPr lang="en-US" sz="3400" b="1">
                <a:solidFill>
                  <a:srgbClr val="C00000"/>
                </a:solidFill>
              </a:rPr>
              <a:t>60 Data Sets purchased!</a:t>
            </a:r>
          </a:p>
          <a:p>
            <a:pPr>
              <a:buNone/>
            </a:pPr>
            <a:r>
              <a:rPr lang="en-US" sz="3400"/>
              <a:t>	Will be advertised regularly in </a:t>
            </a:r>
            <a:r>
              <a:rPr lang="en-US" sz="3400" i="1"/>
              <a:t>Computer</a:t>
            </a:r>
          </a:p>
          <a:p>
            <a:pPr>
              <a:buNone/>
            </a:pPr>
            <a:r>
              <a:rPr lang="en-US" sz="3400"/>
              <a:t>	Should software (programs) be added?</a:t>
            </a:r>
          </a:p>
          <a:p>
            <a:pPr>
              <a:buNone/>
            </a:pPr>
            <a:endParaRPr lang="en-US" sz="2400">
              <a:latin typeface="Courier New" pitchFamily="49" charset="0"/>
              <a:ea typeface="+mj-ea"/>
              <a:cs typeface="Courier New" pitchFamily="49"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6/9/2016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A7B46-B235-4938-8CAC-55324B3E19F3}"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894219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1962 Ray Bonner:  </a:t>
            </a:r>
            <a:br>
              <a:rPr lang="en-US" smtClean="0"/>
            </a:br>
            <a:r>
              <a:rPr lang="en-US" smtClean="0"/>
              <a:t>A “Logical Pattern” Recognition Program</a:t>
            </a:r>
            <a:endParaRPr lang="en-US"/>
          </a:p>
        </p:txBody>
      </p:sp>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68</a:t>
            </a:fld>
            <a:endParaRPr lang="en-US"/>
          </a:p>
        </p:txBody>
      </p:sp>
      <p:pic>
        <p:nvPicPr>
          <p:cNvPr id="1026" name="Picture 2" descr="MICR font E13B or E-13B font, is necessary to generate micr strips, the series of numbers at the bottom of checks. To do so, a laser printer and special toner is also necessary. Our MICR font is used by any standard or custom application to print special encoded data at the bottom of checks in North America and many other countries using the same banking standards. Our MICR e13b fonts come in Macintosh or Windows format, and are also compatible with OS/2 and Linux."/>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228851" y="2228850"/>
            <a:ext cx="4372316" cy="1428750"/>
          </a:xfrm>
          <a:prstGeom prst="rect">
            <a:avLst/>
          </a:prstGeom>
          <a:solidFill>
            <a:schemeClr val="accent1"/>
          </a:solidFill>
        </p:spPr>
      </p:pic>
      <p:sp>
        <p:nvSpPr>
          <p:cNvPr id="7" name="TextBox 6"/>
          <p:cNvSpPr txBox="1"/>
          <p:nvPr/>
        </p:nvSpPr>
        <p:spPr>
          <a:xfrm>
            <a:off x="2248732" y="4000501"/>
            <a:ext cx="4309193" cy="1384995"/>
          </a:xfrm>
          <a:prstGeom prst="rect">
            <a:avLst/>
          </a:prstGeom>
          <a:noFill/>
        </p:spPr>
        <p:txBody>
          <a:bodyPr wrap="none" rtlCol="0">
            <a:spAutoFit/>
          </a:bodyPr>
          <a:lstStyle/>
          <a:p>
            <a:pPr algn="ctr"/>
            <a:r>
              <a:rPr lang="en-US" sz="2100">
                <a:latin typeface="+mj-lt"/>
              </a:rPr>
              <a:t>27,519  </a:t>
            </a:r>
            <a:r>
              <a:rPr lang="en-US" sz="2100" i="1">
                <a:latin typeface="+mj-lt"/>
              </a:rPr>
              <a:t>unique</a:t>
            </a:r>
            <a:r>
              <a:rPr lang="en-US" sz="2100">
                <a:latin typeface="+mj-lt"/>
              </a:rPr>
              <a:t>  7x10 bitmaps</a:t>
            </a:r>
          </a:p>
          <a:p>
            <a:pPr algn="ctr"/>
            <a:r>
              <a:rPr lang="en-US" sz="2100">
                <a:latin typeface="+mj-lt"/>
              </a:rPr>
              <a:t>culled from </a:t>
            </a:r>
            <a:r>
              <a:rPr lang="en-US" sz="2100" b="1">
                <a:solidFill>
                  <a:srgbClr val="C00000"/>
                </a:solidFill>
                <a:latin typeface="+mj-lt"/>
              </a:rPr>
              <a:t>1,000,000</a:t>
            </a:r>
            <a:r>
              <a:rPr lang="en-US" sz="2100">
                <a:solidFill>
                  <a:srgbClr val="C00000"/>
                </a:solidFill>
                <a:latin typeface="+mj-lt"/>
              </a:rPr>
              <a:t> </a:t>
            </a:r>
            <a:r>
              <a:rPr lang="en-US" sz="2100">
                <a:latin typeface="+mj-lt"/>
              </a:rPr>
              <a:t>samples </a:t>
            </a:r>
          </a:p>
          <a:p>
            <a:pPr algn="ctr"/>
            <a:endParaRPr lang="en-US" sz="2100">
              <a:latin typeface="+mj-lt"/>
            </a:endParaRPr>
          </a:p>
          <a:p>
            <a:pPr algn="ctr"/>
            <a:r>
              <a:rPr lang="en-US" sz="2100">
                <a:latin typeface="+mj-lt"/>
              </a:rPr>
              <a:t>2 substitution errors and 14 rejects</a:t>
            </a:r>
          </a:p>
        </p:txBody>
      </p:sp>
    </p:spTree>
    <p:extLst>
      <p:ext uri="{BB962C8B-B14F-4D97-AF65-F5344CB8AC3E}">
        <p14:creationId xmlns:p14="http://schemas.microsoft.com/office/powerpoint/2010/main" val="2313251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69</a:t>
            </a:fld>
            <a:endParaRPr lang="en-US"/>
          </a:p>
        </p:txBody>
      </p:sp>
      <p:pic>
        <p:nvPicPr>
          <p:cNvPr id="90114" name="Picture 2"/>
          <p:cNvPicPr>
            <a:picLocks noChangeAspect="1" noChangeArrowheads="1"/>
          </p:cNvPicPr>
          <p:nvPr/>
        </p:nvPicPr>
        <p:blipFill>
          <a:blip r:embed="rId2" cstate="print"/>
          <a:srcRect/>
          <a:stretch>
            <a:fillRect/>
          </a:stretch>
        </p:blipFill>
        <p:spPr bwMode="auto">
          <a:xfrm>
            <a:off x="1630836" y="1043837"/>
            <a:ext cx="5903597" cy="4465541"/>
          </a:xfrm>
          <a:prstGeom prst="rect">
            <a:avLst/>
          </a:prstGeom>
          <a:noFill/>
          <a:ln w="9525">
            <a:noFill/>
            <a:miter lim="800000"/>
            <a:headEnd/>
            <a:tailEnd/>
          </a:ln>
        </p:spPr>
      </p:pic>
      <p:sp>
        <p:nvSpPr>
          <p:cNvPr id="8" name="TextBox 7"/>
          <p:cNvSpPr txBox="1"/>
          <p:nvPr/>
        </p:nvSpPr>
        <p:spPr>
          <a:xfrm>
            <a:off x="1807589" y="1627892"/>
            <a:ext cx="5553828" cy="369332"/>
          </a:xfrm>
          <a:prstGeom prst="rect">
            <a:avLst/>
          </a:prstGeom>
          <a:noFill/>
        </p:spPr>
        <p:txBody>
          <a:bodyPr wrap="none" rtlCol="0">
            <a:spAutoFit/>
          </a:bodyPr>
          <a:lstStyle/>
          <a:p>
            <a:r>
              <a:rPr lang="en-US">
                <a:solidFill>
                  <a:srgbClr val="FFFF00"/>
                </a:solidFill>
                <a:latin typeface="Arial" pitchFamily="34" charset="0"/>
                <a:cs typeface="Arial" pitchFamily="34" charset="0"/>
              </a:rPr>
              <a:t>Four slides from the NSF-III PI Workshop, April 2010</a:t>
            </a:r>
          </a:p>
        </p:txBody>
      </p:sp>
      <p:sp>
        <p:nvSpPr>
          <p:cNvPr id="7" name="TextBox 6"/>
          <p:cNvSpPr txBox="1"/>
          <p:nvPr/>
        </p:nvSpPr>
        <p:spPr>
          <a:xfrm>
            <a:off x="1927794" y="4731667"/>
            <a:ext cx="5468228" cy="369332"/>
          </a:xfrm>
          <a:prstGeom prst="rect">
            <a:avLst/>
          </a:prstGeom>
          <a:noFill/>
        </p:spPr>
        <p:txBody>
          <a:bodyPr wrap="none" rtlCol="0">
            <a:spAutoFit/>
          </a:bodyPr>
          <a:lstStyle/>
          <a:p>
            <a:r>
              <a:rPr lang="en-US">
                <a:solidFill>
                  <a:srgbClr val="FFFF00"/>
                </a:solidFill>
                <a:latin typeface="Arial" pitchFamily="34" charset="0"/>
                <a:cs typeface="Arial" pitchFamily="34" charset="0"/>
              </a:rPr>
              <a:t>Director, Information and Intelligent Systems (CISE)</a:t>
            </a:r>
          </a:p>
        </p:txBody>
      </p:sp>
    </p:spTree>
    <p:extLst>
      <p:ext uri="{BB962C8B-B14F-4D97-AF65-F5344CB8AC3E}">
        <p14:creationId xmlns:p14="http://schemas.microsoft.com/office/powerpoint/2010/main" val="3076858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5725" y="6356352"/>
            <a:ext cx="2133600" cy="365125"/>
          </a:xfrm>
        </p:spPr>
        <p:txBody>
          <a:bodyPr/>
          <a:lstStyle/>
          <a:p>
            <a:r>
              <a:rPr lang="en-US" smtClean="0"/>
              <a:t>6/9/2016</a:t>
            </a:r>
            <a:endParaRPr lang="en-US"/>
          </a:p>
        </p:txBody>
      </p:sp>
      <p:sp>
        <p:nvSpPr>
          <p:cNvPr id="7" name="Slide Number Placeholder 5"/>
          <p:cNvSpPr>
            <a:spLocks noGrp="1"/>
          </p:cNvSpPr>
          <p:nvPr>
            <p:ph type="sldNum" sz="quarter" idx="12"/>
          </p:nvPr>
        </p:nvSpPr>
        <p:spPr/>
        <p:txBody>
          <a:bodyPr/>
          <a:lstStyle/>
          <a:p>
            <a:fld id="{08F20756-7815-42E5-8600-5A1760369BDE}" type="slidenum">
              <a:rPr lang="en-US"/>
              <a:pPr/>
              <a:t>7</a:t>
            </a:fld>
            <a:endParaRPr lang="en-US"/>
          </a:p>
        </p:txBody>
      </p:sp>
      <p:sp>
        <p:nvSpPr>
          <p:cNvPr id="48130" name="Rectangle 2"/>
          <p:cNvSpPr>
            <a:spLocks noGrp="1" noChangeArrowheads="1"/>
          </p:cNvSpPr>
          <p:nvPr>
            <p:ph type="title"/>
          </p:nvPr>
        </p:nvSpPr>
        <p:spPr>
          <a:xfrm>
            <a:off x="1522524" y="276983"/>
            <a:ext cx="6519506" cy="983378"/>
          </a:xfrm>
        </p:spPr>
        <p:txBody>
          <a:bodyPr>
            <a:noAutofit/>
          </a:bodyPr>
          <a:lstStyle/>
          <a:p>
            <a:pPr algn="l"/>
            <a:r>
              <a:rPr lang="en-US" sz="3200" b="1" i="1" dirty="0" smtClean="0">
                <a:solidFill>
                  <a:srgbClr val="C00000"/>
                </a:solidFill>
              </a:rPr>
              <a:t>Weasel </a:t>
            </a:r>
            <a:r>
              <a:rPr lang="en-US" sz="3200" b="1" i="1" dirty="0">
                <a:solidFill>
                  <a:srgbClr val="C00000"/>
                </a:solidFill>
              </a:rPr>
              <a:t>Words</a:t>
            </a:r>
            <a:r>
              <a:rPr lang="en-US" sz="3200" b="1" dirty="0">
                <a:solidFill>
                  <a:srgbClr val="C00000"/>
                </a:solidFill>
              </a:rPr>
              <a:t> mean exactly </a:t>
            </a:r>
            <a:br>
              <a:rPr lang="en-US" sz="3200" b="1" dirty="0">
                <a:solidFill>
                  <a:srgbClr val="C00000"/>
                </a:solidFill>
              </a:rPr>
            </a:br>
            <a:r>
              <a:rPr lang="en-US" sz="3200" b="1" dirty="0">
                <a:solidFill>
                  <a:srgbClr val="C00000"/>
                </a:solidFill>
              </a:rPr>
              <a:t>     what </a:t>
            </a:r>
            <a:r>
              <a:rPr lang="en-US" sz="3200" b="1" i="1" dirty="0">
                <a:solidFill>
                  <a:srgbClr val="C00000"/>
                </a:solidFill>
              </a:rPr>
              <a:t>you</a:t>
            </a:r>
            <a:r>
              <a:rPr lang="en-US" sz="3200" b="1" dirty="0">
                <a:solidFill>
                  <a:srgbClr val="C00000"/>
                </a:solidFill>
              </a:rPr>
              <a:t> want them to mean:</a:t>
            </a:r>
          </a:p>
        </p:txBody>
      </p:sp>
      <p:sp>
        <p:nvSpPr>
          <p:cNvPr id="48131" name="Rectangle 3"/>
          <p:cNvSpPr>
            <a:spLocks noGrp="1" noChangeArrowheads="1"/>
          </p:cNvSpPr>
          <p:nvPr>
            <p:ph type="body" idx="1"/>
          </p:nvPr>
        </p:nvSpPr>
        <p:spPr>
          <a:xfrm>
            <a:off x="1809310" y="1401691"/>
            <a:ext cx="5945933" cy="3257550"/>
          </a:xfrm>
        </p:spPr>
        <p:txBody>
          <a:bodyPr>
            <a:normAutofit fontScale="92500" lnSpcReduction="20000"/>
          </a:bodyPr>
          <a:lstStyle/>
          <a:p>
            <a:pPr>
              <a:lnSpc>
                <a:spcPct val="170000"/>
              </a:lnSpc>
              <a:spcBef>
                <a:spcPct val="0"/>
              </a:spcBef>
              <a:buFontTx/>
              <a:buNone/>
            </a:pPr>
            <a:r>
              <a:rPr lang="en-US" sz="3000" dirty="0">
                <a:latin typeface="+mj-lt"/>
              </a:rPr>
              <a:t>Concept			</a:t>
            </a:r>
            <a:r>
              <a:rPr lang="en-US" sz="3000" dirty="0" smtClean="0">
                <a:latin typeface="+mj-lt"/>
              </a:rPr>
              <a:t>Data</a:t>
            </a:r>
            <a:endParaRPr lang="en-US" sz="3000" dirty="0">
              <a:latin typeface="+mj-lt"/>
            </a:endParaRPr>
          </a:p>
          <a:p>
            <a:pPr>
              <a:lnSpc>
                <a:spcPct val="170000"/>
              </a:lnSpc>
              <a:spcBef>
                <a:spcPct val="0"/>
              </a:spcBef>
              <a:buFontTx/>
              <a:buNone/>
            </a:pPr>
            <a:r>
              <a:rPr lang="en-US" sz="3000" dirty="0">
                <a:latin typeface="+mj-lt"/>
              </a:rPr>
              <a:t>Model			</a:t>
            </a:r>
            <a:r>
              <a:rPr lang="en-US" sz="3000" dirty="0" smtClean="0">
                <a:latin typeface="+mj-lt"/>
              </a:rPr>
              <a:t>Information</a:t>
            </a:r>
            <a:endParaRPr lang="en-US" sz="3000" dirty="0">
              <a:latin typeface="+mj-lt"/>
            </a:endParaRPr>
          </a:p>
          <a:p>
            <a:pPr>
              <a:lnSpc>
                <a:spcPct val="170000"/>
              </a:lnSpc>
              <a:spcBef>
                <a:spcPct val="0"/>
              </a:spcBef>
              <a:buFontTx/>
              <a:buNone/>
            </a:pPr>
            <a:r>
              <a:rPr lang="en-US" sz="3000" dirty="0">
                <a:latin typeface="+mj-lt"/>
              </a:rPr>
              <a:t>Semantics		</a:t>
            </a:r>
            <a:r>
              <a:rPr lang="en-US" sz="3000" dirty="0" smtClean="0">
                <a:latin typeface="+mj-lt"/>
              </a:rPr>
              <a:t>Knowledge</a:t>
            </a:r>
            <a:endParaRPr lang="en-US" sz="3000" dirty="0">
              <a:latin typeface="+mj-lt"/>
            </a:endParaRPr>
          </a:p>
          <a:p>
            <a:pPr>
              <a:lnSpc>
                <a:spcPct val="170000"/>
              </a:lnSpc>
              <a:spcBef>
                <a:spcPct val="0"/>
              </a:spcBef>
              <a:buNone/>
            </a:pPr>
            <a:r>
              <a:rPr lang="en-US" sz="3000" dirty="0">
                <a:latin typeface="+mj-lt"/>
              </a:rPr>
              <a:t>Context			Interpretation</a:t>
            </a:r>
          </a:p>
          <a:p>
            <a:pPr>
              <a:lnSpc>
                <a:spcPct val="170000"/>
              </a:lnSpc>
              <a:spcBef>
                <a:spcPct val="0"/>
              </a:spcBef>
              <a:buFontTx/>
              <a:buNone/>
            </a:pPr>
            <a:r>
              <a:rPr lang="en-US" sz="3000" dirty="0">
                <a:latin typeface="+mj-lt"/>
              </a:rPr>
              <a:t>Ontology		</a:t>
            </a:r>
            <a:r>
              <a:rPr lang="en-US" sz="3000" dirty="0" smtClean="0">
                <a:latin typeface="+mj-lt"/>
              </a:rPr>
              <a:t>Understanding</a:t>
            </a:r>
            <a:endParaRPr lang="en-US" sz="3000" dirty="0">
              <a:latin typeface="+mj-lt"/>
            </a:endParaRPr>
          </a:p>
          <a:p>
            <a:pPr>
              <a:spcBef>
                <a:spcPct val="0"/>
              </a:spcBef>
              <a:buFontTx/>
              <a:buNone/>
            </a:pPr>
            <a:endParaRPr lang="en-US" sz="3000" dirty="0">
              <a:latin typeface="+mj-lt"/>
            </a:endParaRPr>
          </a:p>
          <a:p>
            <a:pPr>
              <a:spcBef>
                <a:spcPct val="0"/>
              </a:spcBef>
              <a:spcAft>
                <a:spcPts val="600"/>
              </a:spcAft>
              <a:buFontTx/>
              <a:buNone/>
            </a:pPr>
            <a:r>
              <a:rPr lang="en-US" sz="3000" dirty="0" smtClean="0">
                <a:latin typeface="+mj-lt"/>
              </a:rPr>
              <a:t>as </a:t>
            </a:r>
            <a:r>
              <a:rPr lang="en-US" sz="3000" dirty="0">
                <a:latin typeface="+mj-lt"/>
              </a:rPr>
              <a:t>in:</a:t>
            </a:r>
            <a:r>
              <a:rPr lang="en-US" sz="3000" i="1" dirty="0">
                <a:latin typeface="+mj-lt"/>
              </a:rPr>
              <a:t> 	</a:t>
            </a:r>
            <a:endParaRPr lang="en-US" sz="3000" i="1" dirty="0" smtClean="0">
              <a:latin typeface="+mj-lt"/>
            </a:endParaRPr>
          </a:p>
          <a:p>
            <a:pPr>
              <a:lnSpc>
                <a:spcPct val="120000"/>
              </a:lnSpc>
              <a:spcBef>
                <a:spcPct val="0"/>
              </a:spcBef>
              <a:buFontTx/>
              <a:buNone/>
            </a:pPr>
            <a:r>
              <a:rPr lang="en-US" sz="3000" i="1" dirty="0" smtClean="0">
                <a:solidFill>
                  <a:srgbClr val="C00000"/>
                </a:solidFill>
                <a:latin typeface="+mj-lt"/>
              </a:rPr>
              <a:t>“</a:t>
            </a:r>
            <a:r>
              <a:rPr lang="en-US" sz="3000" i="1" dirty="0">
                <a:solidFill>
                  <a:srgbClr val="C00000"/>
                </a:solidFill>
                <a:latin typeface="+mj-lt"/>
              </a:rPr>
              <a:t>We situate our semantic concept models </a:t>
            </a:r>
            <a:r>
              <a:rPr lang="en-US" sz="3000" i="1" dirty="0" smtClean="0">
                <a:solidFill>
                  <a:srgbClr val="C00000"/>
                </a:solidFill>
                <a:latin typeface="+mj-lt"/>
              </a:rPr>
              <a:t>in </a:t>
            </a:r>
            <a:r>
              <a:rPr lang="en-US" sz="3000" i="1" dirty="0">
                <a:solidFill>
                  <a:srgbClr val="C00000"/>
                </a:solidFill>
                <a:latin typeface="+mj-lt"/>
              </a:rPr>
              <a:t>an ontological context.”</a:t>
            </a:r>
          </a:p>
          <a:p>
            <a:pPr>
              <a:spcBef>
                <a:spcPct val="0"/>
              </a:spcBef>
              <a:buFontTx/>
              <a:buNone/>
            </a:pPr>
            <a:endParaRPr lang="en-US" sz="1800" dirty="0">
              <a:latin typeface="+mj-lt"/>
            </a:endParaRPr>
          </a:p>
          <a:p>
            <a:pPr>
              <a:buFontTx/>
              <a:buNone/>
            </a:pPr>
            <a:endParaRPr lang="en-US" i="1" dirty="0"/>
          </a:p>
        </p:txBody>
      </p:sp>
    </p:spTree>
    <p:extLst>
      <p:ext uri="{BB962C8B-B14F-4D97-AF65-F5344CB8AC3E}">
        <p14:creationId xmlns:p14="http://schemas.microsoft.com/office/powerpoint/2010/main" val="2867854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70</a:t>
            </a:fld>
            <a:endParaRPr lang="en-US"/>
          </a:p>
        </p:txBody>
      </p:sp>
      <p:pic>
        <p:nvPicPr>
          <p:cNvPr id="91138" name="Picture 2"/>
          <p:cNvPicPr>
            <a:picLocks noChangeAspect="1" noChangeArrowheads="1"/>
          </p:cNvPicPr>
          <p:nvPr/>
        </p:nvPicPr>
        <p:blipFill>
          <a:blip r:embed="rId2" cstate="print"/>
          <a:srcRect/>
          <a:stretch>
            <a:fillRect/>
          </a:stretch>
        </p:blipFill>
        <p:spPr bwMode="auto">
          <a:xfrm>
            <a:off x="1708614" y="1065049"/>
            <a:ext cx="6037868" cy="4516364"/>
          </a:xfrm>
          <a:prstGeom prst="rect">
            <a:avLst/>
          </a:prstGeom>
          <a:noFill/>
          <a:ln w="9525">
            <a:noFill/>
            <a:miter lim="800000"/>
            <a:headEnd/>
            <a:tailEnd/>
          </a:ln>
        </p:spPr>
      </p:pic>
      <p:sp>
        <p:nvSpPr>
          <p:cNvPr id="9" name="5-Point Star 8"/>
          <p:cNvSpPr/>
          <p:nvPr/>
        </p:nvSpPr>
        <p:spPr>
          <a:xfrm>
            <a:off x="5109328" y="2759107"/>
            <a:ext cx="487837" cy="395927"/>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80801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71</a:t>
            </a:fld>
            <a:endParaRPr lang="en-US"/>
          </a:p>
        </p:txBody>
      </p:sp>
      <p:pic>
        <p:nvPicPr>
          <p:cNvPr id="92162" name="Picture 2"/>
          <p:cNvPicPr>
            <a:picLocks noChangeAspect="1" noChangeArrowheads="1"/>
          </p:cNvPicPr>
          <p:nvPr/>
        </p:nvPicPr>
        <p:blipFill>
          <a:blip r:embed="rId2" cstate="print"/>
          <a:srcRect/>
          <a:stretch>
            <a:fillRect/>
          </a:stretch>
        </p:blipFill>
        <p:spPr bwMode="auto">
          <a:xfrm>
            <a:off x="1428690" y="956231"/>
            <a:ext cx="6310720" cy="4720296"/>
          </a:xfrm>
          <a:prstGeom prst="rect">
            <a:avLst/>
          </a:prstGeom>
          <a:noFill/>
          <a:ln w="9525">
            <a:noFill/>
            <a:miter lim="800000"/>
            <a:headEnd/>
            <a:tailEnd/>
          </a:ln>
        </p:spPr>
      </p:pic>
    </p:spTree>
    <p:extLst>
      <p:ext uri="{BB962C8B-B14F-4D97-AF65-F5344CB8AC3E}">
        <p14:creationId xmlns:p14="http://schemas.microsoft.com/office/powerpoint/2010/main" val="1825341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6/9/2016</a:t>
            </a:r>
            <a:endParaRPr lang="en-US"/>
          </a:p>
        </p:txBody>
      </p:sp>
      <p:sp>
        <p:nvSpPr>
          <p:cNvPr id="6" name="Slide Number Placeholder 5"/>
          <p:cNvSpPr>
            <a:spLocks noGrp="1"/>
          </p:cNvSpPr>
          <p:nvPr>
            <p:ph type="sldNum" sz="quarter" idx="12"/>
          </p:nvPr>
        </p:nvSpPr>
        <p:spPr/>
        <p:txBody>
          <a:bodyPr/>
          <a:lstStyle/>
          <a:p>
            <a:fld id="{D0FA7B46-B235-4938-8CAC-55324B3E19F3}" type="slidenum">
              <a:rPr lang="en-US" smtClean="0"/>
              <a:pPr/>
              <a:t>72</a:t>
            </a:fld>
            <a:endParaRPr lang="en-US"/>
          </a:p>
        </p:txBody>
      </p:sp>
      <p:pic>
        <p:nvPicPr>
          <p:cNvPr id="93186" name="Picture 2"/>
          <p:cNvPicPr>
            <a:picLocks noChangeAspect="1" noChangeArrowheads="1"/>
          </p:cNvPicPr>
          <p:nvPr/>
        </p:nvPicPr>
        <p:blipFill>
          <a:blip r:embed="rId2" cstate="print"/>
          <a:srcRect/>
          <a:stretch>
            <a:fillRect/>
          </a:stretch>
        </p:blipFill>
        <p:spPr bwMode="auto">
          <a:xfrm>
            <a:off x="1447018" y="987306"/>
            <a:ext cx="6334812" cy="4714999"/>
          </a:xfrm>
          <a:prstGeom prst="rect">
            <a:avLst/>
          </a:prstGeom>
          <a:noFill/>
          <a:ln w="9525">
            <a:noFill/>
            <a:miter lim="800000"/>
            <a:headEnd/>
            <a:tailEnd/>
          </a:ln>
        </p:spPr>
      </p:pic>
    </p:spTree>
    <p:extLst>
      <p:ext uri="{BB962C8B-B14F-4D97-AF65-F5344CB8AC3E}">
        <p14:creationId xmlns:p14="http://schemas.microsoft.com/office/powerpoint/2010/main" val="17600943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57301"/>
            <a:ext cx="5829300" cy="1102519"/>
          </a:xfrm>
        </p:spPr>
        <p:txBody>
          <a:bodyPr>
            <a:normAutofit fontScale="90000"/>
          </a:bodyPr>
          <a:lstStyle/>
          <a:p>
            <a:r>
              <a:rPr lang="en-US" smtClean="0"/>
              <a:t>Frank Rosenblatt,</a:t>
            </a:r>
            <a:br>
              <a:rPr lang="en-US" smtClean="0"/>
            </a:br>
            <a:r>
              <a:rPr lang="en-US" smtClean="0"/>
              <a:t>my distinguished advisor</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6573404" y="1395806"/>
            <a:ext cx="2570596" cy="3486150"/>
          </a:xfrm>
          <a:prstGeom prst="rect">
            <a:avLst/>
          </a:prstGeom>
          <a:noFill/>
          <a:ln w="9525">
            <a:noFill/>
            <a:miter lim="800000"/>
            <a:headEnd/>
            <a:tailEnd/>
          </a:ln>
        </p:spPr>
      </p:pic>
      <p:sp>
        <p:nvSpPr>
          <p:cNvPr id="7" name="Rectangle 6"/>
          <p:cNvSpPr/>
          <p:nvPr/>
        </p:nvSpPr>
        <p:spPr>
          <a:xfrm>
            <a:off x="1143000" y="3796040"/>
            <a:ext cx="3880358" cy="1815882"/>
          </a:xfrm>
          <a:prstGeom prst="rect">
            <a:avLst/>
          </a:prstGeom>
        </p:spPr>
        <p:txBody>
          <a:bodyPr wrap="none">
            <a:spAutoFit/>
          </a:bodyPr>
          <a:lstStyle/>
          <a:p>
            <a:r>
              <a:rPr lang="en-US" sz="2800" smtClean="0"/>
              <a:t>Perceptrons</a:t>
            </a:r>
          </a:p>
          <a:p>
            <a:endParaRPr lang="en-US" sz="2800" smtClean="0"/>
          </a:p>
          <a:p>
            <a:r>
              <a:rPr lang="en-US" sz="2800" smtClean="0"/>
              <a:t>Neurodynamics –</a:t>
            </a:r>
          </a:p>
          <a:p>
            <a:r>
              <a:rPr lang="en-US" sz="2800" smtClean="0"/>
              <a:t>A Theory of Brain Models</a:t>
            </a:r>
            <a:endParaRPr lang="en-US" sz="2800"/>
          </a:p>
        </p:txBody>
      </p:sp>
      <p:sp>
        <p:nvSpPr>
          <p:cNvPr id="8" name="TextBox 7"/>
          <p:cNvSpPr txBox="1"/>
          <p:nvPr/>
        </p:nvSpPr>
        <p:spPr>
          <a:xfrm>
            <a:off x="2596062" y="2638996"/>
            <a:ext cx="3191899" cy="523220"/>
          </a:xfrm>
          <a:prstGeom prst="rect">
            <a:avLst/>
          </a:prstGeom>
          <a:noFill/>
        </p:spPr>
        <p:txBody>
          <a:bodyPr wrap="none" rtlCol="0">
            <a:spAutoFit/>
          </a:bodyPr>
          <a:lstStyle/>
          <a:p>
            <a:r>
              <a:rPr lang="en-US" sz="2800"/>
              <a:t>MXXVIII – </a:t>
            </a:r>
            <a:r>
              <a:rPr lang="en-US" sz="2800" smtClean="0"/>
              <a:t>MCMLXX1</a:t>
            </a:r>
            <a:endParaRPr lang="en-US" sz="2800"/>
          </a:p>
        </p:txBody>
      </p:sp>
    </p:spTree>
    <p:extLst>
      <p:ext uri="{BB962C8B-B14F-4D97-AF65-F5344CB8AC3E}">
        <p14:creationId xmlns:p14="http://schemas.microsoft.com/office/powerpoint/2010/main" val="36407747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0422"/>
            <a:ext cx="6172200" cy="365522"/>
          </a:xfrm>
        </p:spPr>
        <p:txBody>
          <a:bodyPr>
            <a:normAutofit fontScale="90000"/>
          </a:bodyPr>
          <a:lstStyle/>
          <a:p>
            <a:r>
              <a:rPr lang="en-US" dirty="0" smtClean="0"/>
              <a:t>Machines</a:t>
            </a:r>
            <a:endParaRPr lang="en-US" dirty="0"/>
          </a:p>
        </p:txBody>
      </p:sp>
      <p:sp>
        <p:nvSpPr>
          <p:cNvPr id="3" name="Content Placeholder 2"/>
          <p:cNvSpPr>
            <a:spLocks noGrp="1"/>
          </p:cNvSpPr>
          <p:nvPr>
            <p:ph idx="1"/>
          </p:nvPr>
        </p:nvSpPr>
        <p:spPr>
          <a:xfrm>
            <a:off x="285750" y="1637344"/>
            <a:ext cx="6172200" cy="4400550"/>
          </a:xfrm>
        </p:spPr>
        <p:txBody>
          <a:bodyPr>
            <a:normAutofit fontScale="92500" lnSpcReduction="20000"/>
          </a:bodyPr>
          <a:lstStyle/>
          <a:p>
            <a:pPr>
              <a:buNone/>
            </a:pPr>
            <a:r>
              <a:rPr lang="en-US" b="1" dirty="0" smtClean="0"/>
              <a:t>Mark I</a:t>
            </a:r>
            <a:r>
              <a:rPr lang="en-US" dirty="0" smtClean="0"/>
              <a:t>: 400 S-units, </a:t>
            </a:r>
          </a:p>
          <a:p>
            <a:pPr>
              <a:buNone/>
            </a:pPr>
            <a:r>
              <a:rPr lang="en-US" dirty="0" smtClean="0"/>
              <a:t>512 A-units, 8 R-units</a:t>
            </a:r>
          </a:p>
          <a:p>
            <a:pPr>
              <a:buNone/>
            </a:pPr>
            <a:endParaRPr lang="en-US" dirty="0" smtClean="0"/>
          </a:p>
          <a:p>
            <a:pPr>
              <a:buNone/>
            </a:pPr>
            <a:r>
              <a:rPr lang="en-US" b="1" dirty="0" err="1" smtClean="0"/>
              <a:t>Tobermory</a:t>
            </a:r>
            <a:r>
              <a:rPr lang="en-US" dirty="0" smtClean="0"/>
              <a:t>: </a:t>
            </a:r>
          </a:p>
          <a:p>
            <a:pPr>
              <a:buNone/>
            </a:pPr>
            <a:r>
              <a:rPr lang="en-US" dirty="0" smtClean="0"/>
              <a:t>45 band-pass filters</a:t>
            </a:r>
          </a:p>
          <a:p>
            <a:pPr>
              <a:buNone/>
            </a:pPr>
            <a:r>
              <a:rPr lang="en-US" dirty="0" smtClean="0"/>
              <a:t>80 difference detectors</a:t>
            </a:r>
          </a:p>
          <a:p>
            <a:pPr>
              <a:buNone/>
            </a:pPr>
            <a:r>
              <a:rPr lang="en-US" dirty="0" err="1" smtClean="0"/>
              <a:t>80x20</a:t>
            </a:r>
            <a:r>
              <a:rPr lang="en-US" dirty="0" smtClean="0"/>
              <a:t> = 1600 A</a:t>
            </a:r>
            <a:r>
              <a:rPr lang="en-US" baseline="30000" dirty="0" smtClean="0"/>
              <a:t>1</a:t>
            </a:r>
            <a:r>
              <a:rPr lang="en-US" dirty="0" smtClean="0"/>
              <a:t> units, </a:t>
            </a:r>
          </a:p>
          <a:p>
            <a:pPr>
              <a:buNone/>
            </a:pPr>
            <a:r>
              <a:rPr lang="en-US" dirty="0" smtClean="0"/>
              <a:t>1000 </a:t>
            </a:r>
            <a:r>
              <a:rPr lang="en-US" dirty="0" err="1" smtClean="0"/>
              <a:t>A</a:t>
            </a:r>
            <a:r>
              <a:rPr lang="en-US" baseline="30000" dirty="0" err="1" smtClean="0"/>
              <a:t>2</a:t>
            </a:r>
            <a:r>
              <a:rPr lang="en-US" dirty="0" smtClean="0"/>
              <a:t>-units</a:t>
            </a:r>
          </a:p>
          <a:p>
            <a:pPr>
              <a:buNone/>
            </a:pPr>
            <a:r>
              <a:rPr lang="en-US" dirty="0" smtClean="0"/>
              <a:t>12 R-units </a:t>
            </a:r>
          </a:p>
          <a:p>
            <a:pPr>
              <a:buNone/>
            </a:pPr>
            <a:r>
              <a:rPr lang="en-US" dirty="0" smtClean="0"/>
              <a:t>12,000 weights between </a:t>
            </a:r>
            <a:r>
              <a:rPr lang="en-US" dirty="0" err="1" smtClean="0"/>
              <a:t>A</a:t>
            </a:r>
            <a:r>
              <a:rPr lang="en-US" baseline="30000" dirty="0" err="1" smtClean="0"/>
              <a:t>2</a:t>
            </a:r>
            <a:r>
              <a:rPr lang="en-US" dirty="0" smtClean="0"/>
              <a:t> and R layers</a:t>
            </a:r>
            <a:endParaRPr lang="en-US" dirty="0"/>
          </a:p>
        </p:txBody>
      </p:sp>
      <p:sp>
        <p:nvSpPr>
          <p:cNvPr id="7" name="Date Placeholder 6"/>
          <p:cNvSpPr>
            <a:spLocks noGrp="1"/>
          </p:cNvSpPr>
          <p:nvPr>
            <p:ph type="dt" sz="half" idx="10"/>
          </p:nvPr>
        </p:nvSpPr>
        <p:spPr/>
        <p:txBody>
          <a:bodyPr/>
          <a:lstStyle/>
          <a:p>
            <a:r>
              <a:rPr lang="en-US" smtClean="0"/>
              <a:t>6/9/2016</a:t>
            </a:r>
            <a:endParaRPr lang="en-US"/>
          </a:p>
        </p:txBody>
      </p:sp>
      <p:sp>
        <p:nvSpPr>
          <p:cNvPr id="8" name="Slide Number Placeholder 7"/>
          <p:cNvSpPr>
            <a:spLocks noGrp="1"/>
          </p:cNvSpPr>
          <p:nvPr>
            <p:ph type="sldNum" sz="quarter" idx="12"/>
          </p:nvPr>
        </p:nvSpPr>
        <p:spPr/>
        <p:txBody>
          <a:bodyPr/>
          <a:lstStyle/>
          <a:p>
            <a:fld id="{E89FBB9D-76D9-47D7-860B-A7CB7596498D}" type="slidenum">
              <a:rPr lang="en-US" smtClean="0"/>
              <a:pPr/>
              <a:t>74</a:t>
            </a:fld>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6388729" y="49807"/>
            <a:ext cx="2566878" cy="2106610"/>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rot="16200000">
            <a:off x="5273347" y="1567560"/>
            <a:ext cx="2862065" cy="4264760"/>
          </a:xfrm>
          <a:prstGeom prst="rect">
            <a:avLst/>
          </a:prstGeom>
          <a:noFill/>
          <a:ln w="9525">
            <a:noFill/>
            <a:miter lim="800000"/>
            <a:headEnd/>
            <a:tailEnd/>
          </a:ln>
        </p:spPr>
      </p:pic>
      <p:pic>
        <p:nvPicPr>
          <p:cNvPr id="1029" name="Picture 5"/>
          <p:cNvPicPr>
            <a:picLocks noChangeAspect="1" noChangeArrowheads="1"/>
          </p:cNvPicPr>
          <p:nvPr/>
        </p:nvPicPr>
        <p:blipFill>
          <a:blip r:embed="rId5" cstate="screen"/>
          <a:srcRect/>
          <a:stretch>
            <a:fillRect/>
          </a:stretch>
        </p:blipFill>
        <p:spPr bwMode="auto">
          <a:xfrm>
            <a:off x="4737100" y="189022"/>
            <a:ext cx="1473200" cy="1956937"/>
          </a:xfrm>
          <a:prstGeom prst="rect">
            <a:avLst/>
          </a:prstGeom>
          <a:noFill/>
          <a:ln w="9525">
            <a:noFill/>
            <a:miter lim="800000"/>
            <a:headEnd/>
            <a:tailEnd/>
          </a:ln>
        </p:spPr>
      </p:pic>
    </p:spTree>
    <p:extLst>
      <p:ext uri="{BB962C8B-B14F-4D97-AF65-F5344CB8AC3E}">
        <p14:creationId xmlns:p14="http://schemas.microsoft.com/office/powerpoint/2010/main" val="9577080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338358"/>
            <a:ext cx="6172200" cy="365522"/>
          </a:xfrm>
        </p:spPr>
        <p:txBody>
          <a:bodyPr>
            <a:normAutofit fontScale="90000"/>
          </a:bodyPr>
          <a:lstStyle/>
          <a:p>
            <a:r>
              <a:rPr lang="en-US" smtClean="0"/>
              <a:t>Marvin </a:t>
            </a:r>
            <a:r>
              <a:rPr lang="en-US" err="1" smtClean="0"/>
              <a:t>Minsky</a:t>
            </a:r>
            <a:r>
              <a:rPr lang="en-US" smtClean="0"/>
              <a:t> (1927 -  ) </a:t>
            </a:r>
            <a:endParaRPr lang="en-US"/>
          </a:p>
        </p:txBody>
      </p:sp>
      <p:sp>
        <p:nvSpPr>
          <p:cNvPr id="4" name="Date Placeholder 3"/>
          <p:cNvSpPr>
            <a:spLocks noGrp="1"/>
          </p:cNvSpPr>
          <p:nvPr>
            <p:ph type="dt" sz="half" idx="10"/>
          </p:nvPr>
        </p:nvSpPr>
        <p:spPr/>
        <p:txBody>
          <a:bodyPr/>
          <a:lstStyle/>
          <a:p>
            <a:r>
              <a:rPr lang="en-US" sz="825" smtClean="0"/>
              <a:t>6/9/2016</a:t>
            </a:r>
            <a:endParaRPr lang="en-US" sz="825"/>
          </a:p>
        </p:txBody>
      </p:sp>
      <p:sp>
        <p:nvSpPr>
          <p:cNvPr id="6" name="Slide Number Placeholder 5"/>
          <p:cNvSpPr>
            <a:spLocks noGrp="1"/>
          </p:cNvSpPr>
          <p:nvPr>
            <p:ph type="sldNum" sz="quarter" idx="12"/>
          </p:nvPr>
        </p:nvSpPr>
        <p:spPr/>
        <p:txBody>
          <a:bodyPr/>
          <a:lstStyle/>
          <a:p>
            <a:fld id="{E89FBB9D-76D9-47D7-860B-A7CB7596498D}" type="slidenum">
              <a:rPr lang="en-US" smtClean="0"/>
              <a:pPr/>
              <a:t>75</a:t>
            </a:fld>
            <a:endParaRPr lang="en-US"/>
          </a:p>
        </p:txBody>
      </p:sp>
      <p:pic>
        <p:nvPicPr>
          <p:cNvPr id="1026" name="Picture 2" descr="http://www.nndb.com/people/933/000031840/minsky.jpg"/>
          <p:cNvPicPr>
            <a:picLocks noChangeAspect="1" noChangeArrowheads="1"/>
          </p:cNvPicPr>
          <p:nvPr/>
        </p:nvPicPr>
        <p:blipFill>
          <a:blip r:embed="rId2" cstate="print"/>
          <a:srcRect/>
          <a:stretch>
            <a:fillRect/>
          </a:stretch>
        </p:blipFill>
        <p:spPr bwMode="auto">
          <a:xfrm>
            <a:off x="3346832" y="1329930"/>
            <a:ext cx="1590675" cy="1908811"/>
          </a:xfrm>
          <a:prstGeom prst="rect">
            <a:avLst/>
          </a:prstGeom>
          <a:noFill/>
        </p:spPr>
      </p:pic>
      <p:sp>
        <p:nvSpPr>
          <p:cNvPr id="1028" name="AutoShape 4" descr="data:image/jpg;base64,/9j/4AAQSkZJRgABAQAAAQABAAD/2wCEAAkGBhQSERQUExQUFRUVFxgWGRcWGBcYFxcXGhcYFxgdFxgXHCYeGBkjGRQVHy8gIycpLCwsFh4xNTAqNSYrLCkBCQoKDgwOGg8PGikkHyQpKSwsLTIsKSksKS0sLCwsLCwsKSksLCwsLCwsLCkpKSwsLCwsLCwpLCwpLCwpLCwsKf/AABEIAJ0A8AMBIgACEQEDEQH/xAAcAAACAgMBAQAAAAAAAAAAAAAFBgMEAQIHAAj/xABAEAABAgQEBAMFBgUDAwUAAAABAhEAAwQhBRIxQQZRYXETIoEHMpGhsSNCUsHR8DNicpLhFLLxRFOiFSQ0Q4L/xAAaAQACAwEBAAAAAAAAAAAAAAADBAACBQEG/8QALREAAgIBBAECBAUFAAAAAAAAAAECEQMEEiExQSJRExQygVJhcdHwBUKRobH/2gAMAwEAAhEDEQA/AOOhcZN41AjQCLkJCiPAREomPCZEIZIveNTGFTI1eIQ3SefL/iNHjIj2WIQw8ejzR5ohD0ZjJTDTw5wSmpl5zPIJ+7LlKmkDqygAekVlNRVtl4Y5TdRQqxnLvHT5nsrpUgGZPqEZrDNLlAuxJcZiQLRHI9lUk/8AUrVyyoQLeqlXgL1ONeQ60uV+DmyVxZQ17x0eb7LadIN6k22Mst1YJv2hH4mwFFMpIQtanckLRlI/V4kNTjm6iclppwjufRQmTGG1oqEx5o80MCxiNgq0ZCRGpTEIW0aRqsPaI0KaJAIhCDKxjEbTREcdIZjwMYj0Qh6MiMRmIQ2VGyIjJeMgxDoySODKpYfwso/mIHyBMEqP2aTljzTZSNHcTFM/9KW+cdEkS2Op+Nv+InK2djb9/KMt61s0lpICUPY67FVTb+WSflmXHleyWSlIKqibc2AQgE/O0OK5501jWdUFQYl+/wAI49b7F1pIign2WU28+c+3lRf5WiI+y2SWafNHN0ILfAw0qmE6GN5Z5k6b6wP5yYX5SHsJZ9lX4ah+8r9FxtI9lV/PUAD+WW5/8lgQ5zakJgbU4u1gY585kLLRQfgpp9kNMf8AqJ39sqLtJ7IKIF1Tp8wD7ry0fEhLxqjElZcylgC7f8RKeIglLZtT+UVesyPo78jAN0HDlBTe5TyieaxnPxW8WKziVMtOVCUjklCUi/RIHzhNqcaWtQSguVfs9gOf6xbpqTq5Op3P+OkCeXI/qYeOmhEnr5S6spdRQBfKljfcubfB4YMI4MlAArWR3zv3zEs0BkAgWPTaLsrF56AwWXNtj9Yviy4o/Ui2SM2qi6MY7TJkTPslq0sQoqHzLRWo8WzOmcQRsMrg9wX+UaSJRmE57F9tCe0RVeHsbHX9I5JKfqiWUFW2XJvjPA9JWpzJCZa/+5KAH9yQwV8iIQ8a9mdVIdSE+OjnLHnHeWb8/deHNClS/Mix5Oz/AOYL4ZxMle94vDU5MfDE82jUuUcHXLILGxFja4PIiN2jv9bhNLVXqJEqYo/fIZf9ySDAOd7KqFanQqfL6BYUP/NJPzh6Gsxy7M6WlmjjhTGqjltHSsR9kMwXkT5cwbCYCg/EOD8oXaz2b16f/oKv6Fy1D/c/yhmOWD6YB4prwKRvHkxfrMAqJX8SROR/UhTfFmig0X3JlNrM5XjGSMgmNs0dOUaFMaxKkPrGihEJRrG6RGseEQh9BKUGinPmEaRrRVDiJpssER5c9ElRSVViKs6tZ4hr3SWgBW1hBgkYWGpdhgYwAe0RTeImhWqcUYawOm4qne/aG46ZsDPUY4+RpqeISp7gRQViyRqSTCzNxN9EtFSZPKtSYZjpPcUnr0vpG0YxLe4WruoAf8QXpaYzRmZIl9VOfjHPZU1iDDUvGwKZKEm6yAW2c39YHm0+2lELp9ZvvcMmCUyQ6wNbD+nv11hjpQHa0AsFLpHJzDDTSd7/AC/SMvI+aNB9F+npQw/Zjxo21jYODr8vzjdfr++0DA2ylMkt694rVBb1i5OJfQh+8C6wse0XjJovFX2QVc2x+ULEiblmKPra/eDNTPeAstI8Y3IfRg4N+XxhmHqTs7P0Uw/RcQE2BJ6AfCDNJWk3GYEBtLawj4lJQjzAtvr/AJiKkx9rBZbkL/5jjwN8oHKcX2dI/wDVCkhz+/0i3KxAFOsIVJj8lvM4PNyPrBFGKJbyKJECcJI5si+hsTUE7v0doo1WGSpnvy0HulJ+bRRp8VBsS0FpE8EaiOb5ryDljoCVHBVIpX8BHo6fooNA2q9ltOu6FTJfqFD4KB+sO4VzaMlI29YLHUzj5F5Y4vtHK672XTU/w5qFD+YKQfk4hfr+DqqVdUlRHNHnHyv8o7n4IMaGSD6w5DWvyAlp4Po+d1ymLGx5Gx+ceQiO7YlhaJjhSUK/rSk/C0L9X7P6ZeiVSzzQot/apxDUdZF9gZaV+GeoKr9vBqROtC1QKaDFPMjGmuTaaszidJ4g5HY8u/SOeYp42dSAjzJsQ4fn5UvmVbkI6YC8LfFvDBnNNl2mJHbMNddiNj6QfTzin6gOZScaRzJaiS5d+saqMdYouAqetkpmTPFlzlJBUUkAFQ8pKkKDO6dQQ7vCBxJw0ukWArzIU+VYBALag8lB7i8a+LPCb2+TFyYZx5YFIjSJI0aDgDZCXLbmL0iUUqY/dP0I/frFBJg3SVJVlzISsqs5Fyz3LakWgWR0hnDFN0H0VE0ISUJYbOofTaDeEcZFNpzDYljbuRZusBKqjne7LUlJDDzDW21totz+HVHL9rL0GZxlylnNtSLajnpGQ4wl2bz3Lw+h3mYuAgqcMA7nTu+kL1dx0s2lJcHRQH0KiHHUQAlcIn/QCoMxThl+GxYozbl9ct9IwrDJpTmSwJ6t2c6+kUWLHF92VTcvAwUc+YrzTfFO/lylvTM7+kTTK0TCWLsOyh/UCHHwgdh9FNlykqVMBXuEkkdLFI9f2YjrqZM6ZLK0ZlEqBSkkA+XMLja2+jxTbHcGt1a/Ymr5yEi60jpmD/CAkypBU6TcmzG52LW7Qxqw1KEMEpFtEhgPhc+pgfSUuRbAJfmBz3eL43FXRyacqTAmPpKkOQodC4HdjaFYGOg8SAy6dQWrNcgHunn3v6Rz9RjU0st0DF1sds0TSq1Sd7dbxfpMabcp7aQHaMQeWOMuxaGecOmOFLj5Oikn98oKyOJFp5+kc7C4t0+JLTu45GFJ6OL6HYa/xJHU6Hip2e8GqbGgdI5RSYklehyq5H8oMUtctLXt3EIZNPQ/GUMitHS01gMSpW8I9JjatjBulrlK3PraFnBojxh1SY06RTTUNqYllkntHLBNCNSF2aCsqa0L2DKVlD/7kn6GDUtzDGRUxqD3KwvTzYuag9oDSSxi/U16Jcslam2A1KueUb99oBV9HJcE+AVZTMQi2Ug66upRb08sex/BBVUE1GpAWtFtJgUVuO48vYws0tepU3P7rkFIGwAYfAR0LDA0pI9O9rwWT2STFckbX6nzcY1Ai9jlJ4VTORplmKHo5b5NFAqj0MXaTMNqnRkiG7h+QlVKCSxRNYc2UL/WFEQf4YqBmUkszpUx6Fi3xEL6lN47Q5omlkp+R7pJMpV86RzOYNtttENXITMeXLVmUrylYLpQkhjcWKiLBIu94LyZshMt1S5RAD3Qkn0tAuuxZcvLNMtpYNkge6DvlGjxiRfPHZ6Dl37DPOogmmCCwSUs22Vmb4QEpKEACWtWVvcmP5Zg2ubBYFik6sCN40rvaChUsJSnOdAEi/wEWsIqJqkqWJYCGAVKWAc/NkmzjtHNskvUUh1w+S6rDSEeZQAAuWH1gRIp0JWZiLhCVDMb5lKZ+4CQ3dR5QZNPSLQ4p5d+QID9UgtrAOoQA4SAE6MIqmui0bfZqqozFzvFM0ClzAQSbOdzryG5iaWjfpBTDp6JclS1TEIS7qUwBIGxL3i1tdFpNLsVeN1FKESzrqbuxA0hGUljBbHsaM6apQsjRIZvKCW+NzAhSnjc0+Nwgkzz2qyrJNtGVKiIxuURoYZEzAjZ41jIiHDZ7wWwzEpyPdClpAc2JYcyRp6xb4Hw6TOqWnLSkBJKQpmWtwEi9jq7HlHUKArQVUk8ky5oKULHluQQUkCw3a7W2hLUZ4xe1qx3T45VuToTMKx/xCAkZlH7oBKvgIO1E6dLyhUtYKwSAkObWuRYG73MMFPw1Kpkf+3Rl0zalSi2iib7W2i1R+dJB2uIypyg5elGnHLLb6gLhyZqr5Mn9WvwH6wdkSSAM1/pEqJbCI59S0C7OSlu6OO0kwkEKtvcX6/lF6VjBRbOpmsxcfOJ6Sek5VKdW1m0Z7c4uLw6SUiYysg94BJzB9GPJ/rD85K+UcimlwzRHESlDL4YCvx5VFKuoewimtSiSpbk8yX7N+kWqjD0S1AqmLlS1XSLrSr+kgi/QtFz/TpWpCwp0hVgLhwz3bzF2vpsIG3FcpBFb7LWB4YSQVaq25CH0EJSw2HxPTrC5hspWYfu28G6lWRBPL6wnN7mVn3Rxb2hUJTVzJlmWrbQKADp694Vgm8dnxvBUTxMkrJD5FuAHSr6aFjCJX8AzpavIUrAOUkkJKW/E5Zu0bOm1UXFRkzO1GmluuKFVugixhymmI/qHzLfnByXwJUnUy08vM7nl5QYo1fDk+QpPiIYOBmBCk68xppvDHxccrSaArFOLTaY606JmXNlC0puQDy6c4nlY5LWClbk7pCX172iDDJs0JJVsMzsfUKcAKABcHo0bTEKSsFABe45drMRGJJJNpnpIvcixQSaOWrMnO5uRlTbobu3SDQx2U2VK0jZlDK3o8C0TqiZ5fBI5k5gPj+kWEUISPtEhR5BNh6lyfWBSf4ibY+CNM8qUrw/MDcgMwJ3ERVRId7GCYnJlgJACfQXf9ID4jVB3jkeWXXJhUwM0c6rJpzrLlsymG2vwh5nzSmWpW4BV8BHPlLzRqaKPLZl/wBRlSSRhS3jHhtGfBLgC55C8M2F8HmYAZii5vkQHLO11Gw7DlD88scatsy8eKWR0kK6lRG0NWMcGKTkMhMxeZ3RldSSOeXY9dInwn2bVE5JUpSJOUgFK8xWAdFFKdE9Xji1GPbusksE06oUESySAASToBqfSHLh32WVNQAuY0iWd1g5yOkvUd1ER0zgTheVSSlBISucFELm5WVtYE3CQNhBaRiLnLlIIJcE6p5j4gnpCGbXeIf5DQ034gNhns8o6dIaVnVoVzPMov00HoIuTMOExHhq+66X3BF0LB1zC3doLzDA2bWBE1IOk1IY7Zk7E7OIzZTlN22NwVLghoa85SJo+0S4VtnA+8l9dHjMlYC3B8qvq31iDiOUyUzgrKUM56PYt0JPoTFVNQVMx8qiR/SvVrXI1boY4Eq1YWnTHScrvyhNxfiBrAv+/rDUmYTuAQzgt6afWEHjuk8MiZLFlllfyKO9tArbq8GwRUpUyKexNiHSVpTZROU63hlwyYtPnk+dLMUauNxcQnExdwrF1yF5knuNjG1lxblaM7Dn2upD1hWKSJjpnKKUj3UEFn/qTdLabQcwFEsrQSU+VKmSMpDOQlsp9b84E4TjdHUj7SUkL32PdxB2kwuQlTyj5T913Y9Li5drlhGPl4tNNGnF2uBhoC5LNFtUsEMbiKeFJAzMRc2u9h1i47QoVfYIxVH2qP5kqHc/nFJSA6/ifgCfnF/HlMqUr8JcxRPlMwcifi8WQaHRXrUDKhQsygG0F7RpV4cmYGWHA6n8okrv4DNd0fIg/lFh3HpFuiwuVk7wnJBOQc7KSx06s+u8T4fXgoSpPnSdFAbbFQ2I0I6QWr6NExHmS9m5Ft2P6wkzaD/RzRMkzvKQ4SoKZY5KIsRzfSDQjHIq8k+JKLtdDtTY6nK4YjoY2m4ukgm36QqYp9qJU+nsJpImA+YS1AANlSHCic292HOJKrheckZvEK05c5SEsQnmwUoHUGx0PdqvCly2WWWMnwiWrxkklg6em3rHqUhZflsbfMxthtMhIfxEg8lA3ic1UlBfylXQH/n5RxuuEMlTH6jJLCEnzLIAb5xtiHCFKmnROqlmSssFFOhUXZOUJLkgE2D2gNUidUVbyQXkpKyVBOQPpmzkDKbC5eGSZxZIn4fOlTmStRTJIJ8VCVKJImoY5sgyE7sQ28NQhKCjX3rsy9RkU5NNfoU8M4bppktK5M1SkAsWt5muCCkKB0/KDFNSrlOTMGQCyUjKzWu+gb4tGsqiTTSZUmWvxB5piVW8yQzXHNSi3Y8okVPdHPNZ++vycesAnJyl+QXGqiR4VUzlOtQCUksEkDM3MqG+/K7dYvUONoUs+FMSohwUu9tCD06xmXKJABSE9NRy13ED69CKdBWlABDJ33UH3LBuXKKvl0WpDdgVQl1JG7Kv+9gw9IxN8qlED3VAf/lXe1i49YCUtaUmXOFhYkdDZX1hoLKJOxEAYKS2s9MUwI6H/EBMYmtLQzuRZvxAEj5gQan3QT0+cUJVOJiUuAWCtedvyeIjkQVxFP8AEpFNpMR9QIEYHVKlBUudcIKfN+IajTcaHpBGp/8AjFrhClJA6BRAgNi6yuYQlwQ1mNxbftBodbS6XAy18sKZQbKeTtfpvA2rl2KCgFCgzPdvyMbYBXvLMtV8rgDdvWK9TXGV5UBJc21sr0YB46lTOVXZxpQjEbzEtEYMeiRgvsMYHhwnFkThLmjQLslXZWx7w4YWqXmEmr8SnnWyrCiJa20LvlPb6RztK2IILEbw+8PcVy6lApqxKVvYKLAnuoe6esI6mDq+1/sd0+RdLhnSMKUpOYKubMQ2UhtUgaBvm8WTNuIUZWEzaMpMtSp1KdUq9+UNbH7yQdR3hnlTcwBY9322Prr6iMbJGumP98lfHVZgEj3mUB3KSQB/aYDzqlgovcn16W6xfxUPMSUuyXU+vmVbXtA2qpwSkb5rdhEQaHCJ1pzJSNrn4JJ+sZkTPIH2EVamsRJClLWEgDKSrY7/ACIipR8WUqzl8YOeeYfAkNBFjlJWkdcoriwwV26X+UKs7CkzKfLNK2SvMkpF/MS6Qo6aA8gCYZ1nMnW3SB9XQqVLKJalpcAFYUMoA1BTuo6R2DcX7EaTQopWaeb9jLUl2HmmFSZiQPMkhmc6dCzQ50vDylypM+innI1pU1nTrmSlbAHVmXsdYo1+DSpbL8MAFkuBdJ2VbS9n6xa4RxYSVzJK3MqYc6Rqyh7zDqL+hg88m5WgOxx6AWN4eJaipRmykv50GW2V9TLCleZL/dCiRs4gnT4dI8EKlL8TN94EJc8rBwehLx0igqZaktLW45Ku3oYQOMeGJ9OqZNoTMQJ3mmy0AFA/mS9gXew5taBqSyeluv55OrPKD6sWeNCqTTS5KZRAmETps1iyleZMtGY2IAD33MK2CzyiaFhRSUAqsAfKPeDKsfK+vKHzB+CjX0RCKqZnQt1pUtSpZJ90mWq6FbF30LWZx/D/AAXNRUGXPTlMtBJFrpUSh0ke9Zx0eNGGSEMbi/BnzjLJk3e40UvCs4KWZs4rXMHlnA/ZzEM6PL9xgQzaOQxvAZdWuSsyZzpXmcOGc9tL7EEg7XtDlwVOE2n8BRHiUzyVg/eQLyljqUMPRol4mwYTpC5axmIQooOhCgCUkHYuBGdKVZGpdDsJtLgGYJWInS2IGZNs2hHJjsWipi0tVQqZJQB9koZiTeYSBpyZz3MJXDXEK5cxluM2rhr7H/MMWNUNXepp1FioKyJ+8Gc9TqXSfSGHjae11+TOLImtyGIS8oYi2n5fSLuH4mE5Qfultfum3qxihhtcmolZ0H3huWY7pNrN8YyhGWxvzNm/x6wjKDT5D2pIaEG609HipQKYEcjEFHiQGUnZLHqBv+sS06xnWB0+dxA+UwVUBaBWenW/41v/AHmLtKQ4T+Gx3sQ/77xUwlH2U0fzL/3GLqkBIzC5KU2HQNzi7LMH4nh/hTBNTYF3I/M8oWeJsaSmSRnUFqLZcpB0uCS1tPNflBvFpi1XWFLbSUCyE7uopUDmGrmw2vHNsdxYzprlvKMo5dW6P9Id02PdK/YBmnsgC5zb/sRVPSJ6uK8bEejLn2eBi7QYZNnEiVLUvKHIAdhFSHj2YYnLkTJqpq0ISybrLAsVfHWKZpuEG0rO4oqUqZa4T43XIAlVOZUn3QsuVS9mU+o6aiOj0JSwUleaWQ6SLhjy7aCObcYYpSpqPGppkuYmYSJiBcPrmYt6xb4cxFdMCuU8yQS6paSSqXvml7lPMRk5cW5b0qbNOD8XY54xKylKQbKLty7dLxSV7xJ+6PkI1qMTE6YlSTmQEBjze/1eI6mZ5VcyW9LPCdeBtdChinD82rn5AopQAVqUXKQpR2HPQdGiRHAMsSwFHMQoqUsOCpOgCRyGsNiV5ieTxtO0PaGPmJpKK4KfAg5OTQApsLm0oeVMM2V/21+82+Q8+kE6SoExOZDtq/1HcGLssWFntbvAys4ZRMUpaVzZZV7wQpkq/qSNX7xVyU/qLJbPpBeLcV5JngyJfjTDY65QTqGGp5/OK+DVM11LmJCZkqY7AAMzFmHQmGiiw7wUhKQgJH4U5T13L+pgWllTZrbqIPcMD9DFt8drUV9zkYy3W39josqnlzEpWUhCiAcyHy3D8hFqWhSbHzJ2gTwrOzSAH923pBc1ITqoN1IDfOFaASu6AOIcMLQv/UUKxKn6FCv4U5L+5MYfA6h9RFOfiya0OhC5VbTu8paSFJV95ClD3pUwWfsbEQ2JqUEOFD4iAnEmApqSmbLm/wCnqpX8OdYOPwrB99Hx/KGcc7W2X2Bcp2hWXVeHUSauUCmVUJEqY4YJUT9nm7KdBMPcsZw595Lukhr7+kJlFi+UVNFigTJEwFaVhzLmFR8/hkfzMsB7EkNBrgfFjNQZU0/b0zIUouDMlt9lMZVzmFj1ETJjdX/GiymhS4i4VM+WzykzEAZcykuVXsDrkI57xe4OrZiZCqeoQUzZexbzINkkNY6N3ENs/hyQhZnCVLEwm6kpym+pIBZ+rQr8TJMlSJyQXlm5TvLV7+nI+bvEhl/sCUpOylVUi5E0zJYJCi60aCYOafwzwPRTc4tT8SQJXi5xk/Ho3Qj8WzRa8cKSFBlA76gg3+GhEDv9GErK5dlH3kn3V99grcKHq8RtPsKl7FSm4vk5tVoU7uqWsB9msbkaBt4ZOH6jMlSikpLsygygna2wJBI3vAqoQlafMMyDYghikjR+RHMaaxfwOdkVkUSc2ijzd2N9dPgIpPa16URp+Wa4dNHhzuYUoH1MWsXrhIkpUWGRF1lKjltswbMTzMDKSQXUoOwXMzAJdwCGAG7v/wCOzQj8dcRKnTMgtL94fdK+SlAE+j994viw/EnQLNPYrK+PcaTZzoQTLlaZQdR15PrrC8LxHEsktG7CEYKooyZzc3ciOeq8Rx6YYwIukDb5MO0bK2jBjwiEslppeZaQdCoA+paHOXh9Rh9Q0seJKJs+jPoetoTJamIPJj8C8dsxFIVImEjRJPq0Iaubi0vDHdLFO37AWhqXJ2zFmG2/ygjOW6TySn5n/F4W8OmHy9z82EG56vs1dST+/hGbNUzWTsmpplomz2MVpR07RNTnWBtHbLCVWaNgYrhe/OJZZcRU4bzVsCeULeCi6tXUpSnPUwdrVeXL+IpB7EwIw+xLbE/7m/KCQ6IvcaeEZjZg/wC+cMKqFBvlS/NgfrCzwxRpUVkh/KNbw1U8gJDCw5bDtFHG2L5HySyQlLBnHp+kTGglqVnyjNo/+Db5RAoNHkTiHjsZ1wwLQM4w4aTVU6kM+XzIcOyhpbkdPXtHOKTElUNTJmqMzLKQZc6WrzKTKUoD7NR9+WF5SAbpNtDHXKioJD6HmP8AMKHFeCyqvykFEwOBNBuxdwpLZVA8oYxzSex9Mr2hpoMQROlomS1BaFh0qG43fkRo2xipitECk8uv6QvezKWgSCkIAKJipaiFLZZTfPlJZKiFAHnlENVXTgdXD9oHnwPG/wDh3HOznNEvwJy6ZVhdcp95ZN090l/SCE1Lg8x8+UR8f0YTK8ZJZck50nqGcdi8Yo52dKFM2ZILcnDtHXzFTG4O+DSXMIVmDOzKCnZY2Cm0I5i/O0ZMwDSzMcp1T0f8L6KjWcli4jaabPukEjs1weYMc75LsxV1IlypsyaoeGgOACQtS1nYAsdxd45TiFYZsxUxWqi7cunoLR0XiCiTMppiT90Z0ncEDMO+pHrHMjGlo4qnLyZurk91eD0T0qHUO/5RAYnpjeHhE//Z"/>
          <p:cNvSpPr>
            <a:spLocks noChangeAspect="1" noChangeArrowheads="1"/>
          </p:cNvSpPr>
          <p:nvPr/>
        </p:nvSpPr>
        <p:spPr bwMode="auto">
          <a:xfrm>
            <a:off x="1203722" y="320278"/>
            <a:ext cx="1714500" cy="1121570"/>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1029" name="Picture 5"/>
          <p:cNvPicPr>
            <a:picLocks noChangeAspect="1" noChangeArrowheads="1"/>
          </p:cNvPicPr>
          <p:nvPr/>
        </p:nvPicPr>
        <p:blipFill>
          <a:blip r:embed="rId3" cstate="print"/>
          <a:srcRect/>
          <a:stretch>
            <a:fillRect/>
          </a:stretch>
        </p:blipFill>
        <p:spPr bwMode="auto">
          <a:xfrm>
            <a:off x="5341327" y="1602809"/>
            <a:ext cx="2446166" cy="16002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332660" y="3864791"/>
            <a:ext cx="1771650" cy="1971272"/>
          </a:xfrm>
          <a:prstGeom prst="rect">
            <a:avLst/>
          </a:prstGeom>
          <a:noFill/>
          <a:ln w="9525">
            <a:noFill/>
            <a:miter lim="800000"/>
            <a:headEnd/>
            <a:tailEnd/>
          </a:ln>
        </p:spPr>
      </p:pic>
      <p:sp>
        <p:nvSpPr>
          <p:cNvPr id="12" name="Rectangle 11"/>
          <p:cNvSpPr/>
          <p:nvPr/>
        </p:nvSpPr>
        <p:spPr>
          <a:xfrm>
            <a:off x="808893" y="782439"/>
            <a:ext cx="7971692" cy="400110"/>
          </a:xfrm>
          <a:prstGeom prst="rect">
            <a:avLst/>
          </a:prstGeom>
        </p:spPr>
        <p:txBody>
          <a:bodyPr wrap="square">
            <a:spAutoFit/>
          </a:bodyPr>
          <a:lstStyle/>
          <a:p>
            <a:r>
              <a:rPr lang="en-US" sz="2000"/>
              <a:t>In 1951 he built the SNARC, the first neural network simulator.</a:t>
            </a:r>
          </a:p>
        </p:txBody>
      </p:sp>
      <p:sp>
        <p:nvSpPr>
          <p:cNvPr id="13" name="Rectangle 12"/>
          <p:cNvSpPr/>
          <p:nvPr/>
        </p:nvSpPr>
        <p:spPr>
          <a:xfrm>
            <a:off x="211015" y="4000500"/>
            <a:ext cx="5904035" cy="2246769"/>
          </a:xfrm>
          <a:prstGeom prst="rect">
            <a:avLst/>
          </a:prstGeom>
        </p:spPr>
        <p:txBody>
          <a:bodyPr wrap="square">
            <a:spAutoFit/>
          </a:bodyPr>
          <a:lstStyle/>
          <a:p>
            <a:r>
              <a:rPr lang="en-US" sz="2000"/>
              <a:t>Why is there so much excitement about Neural Networks today, and how is this related to research on Artificial Intelligence? Much has been said, in the popular press, as though these were conflicting activities. This seems exceedingly strange to me, because both are parts of the very same enterprise. What caused this misconception?</a:t>
            </a:r>
          </a:p>
        </p:txBody>
      </p:sp>
      <p:sp>
        <p:nvSpPr>
          <p:cNvPr id="14" name="Rectangle 13"/>
          <p:cNvSpPr/>
          <p:nvPr/>
        </p:nvSpPr>
        <p:spPr>
          <a:xfrm>
            <a:off x="263428" y="3631485"/>
            <a:ext cx="3595087" cy="400110"/>
          </a:xfrm>
          <a:prstGeom prst="rect">
            <a:avLst/>
          </a:prstGeom>
        </p:spPr>
        <p:txBody>
          <a:bodyPr wrap="none">
            <a:spAutoFit/>
          </a:bodyPr>
          <a:lstStyle/>
          <a:p>
            <a:r>
              <a:rPr lang="en-US" sz="2000"/>
              <a:t>Symbolic vs. Connectionist 1990:</a:t>
            </a:r>
          </a:p>
        </p:txBody>
      </p:sp>
      <p:pic>
        <p:nvPicPr>
          <p:cNvPr id="1034" name="Picture 10" descr="File:Marvin Minsky at OLPCb.jpg">
            <a:hlinkClick r:id="rId5"/>
          </p:cNvPr>
          <p:cNvPicPr>
            <a:picLocks noChangeAspect="1" noChangeArrowheads="1"/>
          </p:cNvPicPr>
          <p:nvPr/>
        </p:nvPicPr>
        <p:blipFill>
          <a:blip r:embed="rId6" cstate="print"/>
          <a:srcRect/>
          <a:stretch>
            <a:fillRect/>
          </a:stretch>
        </p:blipFill>
        <p:spPr bwMode="auto">
          <a:xfrm>
            <a:off x="1304925" y="1310727"/>
            <a:ext cx="1882807" cy="1885950"/>
          </a:xfrm>
          <a:prstGeom prst="rect">
            <a:avLst/>
          </a:prstGeom>
          <a:noFill/>
        </p:spPr>
      </p:pic>
      <p:sp>
        <p:nvSpPr>
          <p:cNvPr id="16" name="TextBox 15"/>
          <p:cNvSpPr txBox="1"/>
          <p:nvPr/>
        </p:nvSpPr>
        <p:spPr>
          <a:xfrm>
            <a:off x="2514601" y="3200400"/>
            <a:ext cx="537327" cy="300082"/>
          </a:xfrm>
          <a:prstGeom prst="rect">
            <a:avLst/>
          </a:prstGeom>
          <a:noFill/>
        </p:spPr>
        <p:txBody>
          <a:bodyPr wrap="none" rtlCol="0">
            <a:spAutoFit/>
          </a:bodyPr>
          <a:lstStyle/>
          <a:p>
            <a:r>
              <a:rPr lang="en-US" sz="1350">
                <a:solidFill>
                  <a:schemeClr val="bg1"/>
                </a:solidFill>
              </a:rPr>
              <a:t>2008</a:t>
            </a:r>
          </a:p>
        </p:txBody>
      </p:sp>
    </p:spTree>
    <p:extLst>
      <p:ext uri="{BB962C8B-B14F-4D97-AF65-F5344CB8AC3E}">
        <p14:creationId xmlns:p14="http://schemas.microsoft.com/office/powerpoint/2010/main" val="24513252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39774"/>
          </a:xfrm>
        </p:spPr>
        <p:txBody>
          <a:bodyPr>
            <a:normAutofit/>
          </a:bodyPr>
          <a:lstStyle/>
          <a:p>
            <a:pPr algn="ctr"/>
            <a:r>
              <a:rPr lang="en-US" sz="3200" dirty="0" smtClean="0">
                <a:latin typeface="+mn-lt"/>
              </a:rPr>
              <a:t>Conclusion   Remarks</a:t>
            </a:r>
            <a:endParaRPr lang="en-US" sz="3200" dirty="0">
              <a:latin typeface="+mn-lt"/>
            </a:endParaRPr>
          </a:p>
        </p:txBody>
      </p:sp>
      <p:sp>
        <p:nvSpPr>
          <p:cNvPr id="3" name="Content Placeholder 2"/>
          <p:cNvSpPr>
            <a:spLocks noGrp="1"/>
          </p:cNvSpPr>
          <p:nvPr>
            <p:ph idx="1"/>
          </p:nvPr>
        </p:nvSpPr>
        <p:spPr>
          <a:xfrm>
            <a:off x="215900" y="1212056"/>
            <a:ext cx="8810534" cy="4899183"/>
          </a:xfrm>
        </p:spPr>
        <p:txBody>
          <a:bodyPr/>
          <a:lstStyle/>
          <a:p>
            <a:r>
              <a:rPr lang="en-US" dirty="0" smtClean="0"/>
              <a:t>A bewildering variety of tools are available for “big” data analysis, including</a:t>
            </a:r>
            <a:r>
              <a:rPr lang="en-US" dirty="0" smtClean="0">
                <a:solidFill>
                  <a:srgbClr val="C00000"/>
                </a:solidFill>
              </a:rPr>
              <a:t> fast and reliable software </a:t>
            </a:r>
            <a:r>
              <a:rPr lang="en-US" dirty="0" smtClean="0"/>
              <a:t>in the </a:t>
            </a:r>
            <a:r>
              <a:rPr lang="en-US" dirty="0" err="1" smtClean="0"/>
              <a:t>Matlab</a:t>
            </a:r>
            <a:r>
              <a:rPr lang="en-US" dirty="0" smtClean="0"/>
              <a:t>, Mathematica and Python communities. </a:t>
            </a:r>
          </a:p>
          <a:p>
            <a:endParaRPr lang="en-US" dirty="0"/>
          </a:p>
          <a:p>
            <a:r>
              <a:rPr lang="en-US" dirty="0"/>
              <a:t>T</a:t>
            </a:r>
            <a:r>
              <a:rPr lang="en-US" dirty="0" smtClean="0"/>
              <a:t>heoretical </a:t>
            </a:r>
            <a:r>
              <a:rPr lang="en-US" dirty="0" smtClean="0"/>
              <a:t>predictive properties </a:t>
            </a:r>
            <a:r>
              <a:rPr lang="en-US" dirty="0" smtClean="0"/>
              <a:t>of classifiers are </a:t>
            </a:r>
            <a:r>
              <a:rPr lang="en-US" dirty="0" smtClean="0"/>
              <a:t>largely based on</a:t>
            </a:r>
            <a:r>
              <a:rPr lang="en-US" dirty="0" smtClean="0">
                <a:solidFill>
                  <a:srgbClr val="C00000"/>
                </a:solidFill>
              </a:rPr>
              <a:t> assumptions invalid in practical applications</a:t>
            </a:r>
            <a:r>
              <a:rPr lang="en-US" dirty="0" smtClean="0"/>
              <a:t>. All </a:t>
            </a:r>
            <a:r>
              <a:rPr lang="en-US" dirty="0" smtClean="0">
                <a:solidFill>
                  <a:srgbClr val="C00000"/>
                </a:solidFill>
              </a:rPr>
              <a:t>statistical independence </a:t>
            </a:r>
            <a:r>
              <a:rPr lang="en-US" dirty="0" smtClean="0"/>
              <a:t>assumptions are </a:t>
            </a:r>
            <a:r>
              <a:rPr lang="en-US" dirty="0" smtClean="0">
                <a:solidFill>
                  <a:srgbClr val="C00000"/>
                </a:solidFill>
              </a:rPr>
              <a:t>suspect</a:t>
            </a:r>
            <a:r>
              <a:rPr lang="en-US" dirty="0" smtClean="0"/>
              <a:t>.</a:t>
            </a:r>
          </a:p>
          <a:p>
            <a:pPr marL="0" indent="0">
              <a:buNone/>
            </a:pPr>
            <a:r>
              <a:rPr lang="en-US" dirty="0"/>
              <a:t> </a:t>
            </a:r>
            <a:r>
              <a:rPr lang="en-US" dirty="0" smtClean="0"/>
              <a:t>  Any classifier may be best on some data.</a:t>
            </a:r>
            <a:endParaRPr lang="en-US" dirty="0" smtClean="0"/>
          </a:p>
          <a:p>
            <a:endParaRPr lang="en-US" dirty="0"/>
          </a:p>
          <a:p>
            <a:r>
              <a:rPr lang="en-US" dirty="0" smtClean="0"/>
              <a:t>As with other specialized fields,</a:t>
            </a:r>
            <a:r>
              <a:rPr lang="en-US" dirty="0" smtClean="0">
                <a:solidFill>
                  <a:srgbClr val="FF0000"/>
                </a:solidFill>
              </a:rPr>
              <a:t> evolving vocabulary</a:t>
            </a:r>
            <a:r>
              <a:rPr lang="en-US" dirty="0" smtClean="0"/>
              <a:t> can be a real entrance barrier.</a:t>
            </a:r>
            <a:endParaRPr lang="en-US" dirty="0"/>
          </a:p>
        </p:txBody>
      </p:sp>
      <p:sp>
        <p:nvSpPr>
          <p:cNvPr id="4" name="Date Placeholder 3"/>
          <p:cNvSpPr>
            <a:spLocks noGrp="1"/>
          </p:cNvSpPr>
          <p:nvPr>
            <p:ph type="dt" sz="half" idx="10"/>
          </p:nvPr>
        </p:nvSpPr>
        <p:spPr/>
        <p:txBody>
          <a:bodyPr/>
          <a:lstStyle/>
          <a:p>
            <a:r>
              <a:rPr lang="en-US" smtClean="0"/>
              <a:t>6/9/2016</a:t>
            </a:r>
            <a:endParaRPr lang="en-US" dirty="0"/>
          </a:p>
        </p:txBody>
      </p:sp>
      <p:sp>
        <p:nvSpPr>
          <p:cNvPr id="5" name="Slide Number Placeholder 4"/>
          <p:cNvSpPr>
            <a:spLocks noGrp="1"/>
          </p:cNvSpPr>
          <p:nvPr>
            <p:ph type="sldNum" sz="quarter" idx="12"/>
          </p:nvPr>
        </p:nvSpPr>
        <p:spPr/>
        <p:txBody>
          <a:bodyPr/>
          <a:lstStyle/>
          <a:p>
            <a:fld id="{970E2D04-84C5-408C-98CC-3D34E6F80BA5}" type="slidenum">
              <a:rPr lang="en-US" smtClean="0"/>
              <a:t>76</a:t>
            </a:fld>
            <a:endParaRPr lang="en-US"/>
          </a:p>
        </p:txBody>
      </p:sp>
      <p:cxnSp>
        <p:nvCxnSpPr>
          <p:cNvPr id="7" name="Straight Connector 6"/>
          <p:cNvCxnSpPr/>
          <p:nvPr/>
        </p:nvCxnSpPr>
        <p:spPr>
          <a:xfrm>
            <a:off x="2933700" y="419101"/>
            <a:ext cx="1879600" cy="66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6578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572" y="4971882"/>
            <a:ext cx="5532120" cy="1143001"/>
          </a:xfrm>
        </p:spPr>
        <p:txBody>
          <a:bodyPr>
            <a:noAutofit/>
          </a:bodyPr>
          <a:lstStyle/>
          <a:p>
            <a:pPr>
              <a:lnSpc>
                <a:spcPct val="100000"/>
              </a:lnSpc>
            </a:pPr>
            <a:r>
              <a:rPr lang="en-US" sz="8800" dirty="0" smtClean="0">
                <a:solidFill>
                  <a:srgbClr val="FF0000"/>
                </a:solidFill>
                <a:latin typeface="+mn-lt"/>
              </a:rPr>
              <a:t>Thank you!</a:t>
            </a:r>
            <a:r>
              <a:rPr lang="en-US" sz="2800" dirty="0" smtClean="0">
                <a:latin typeface="+mn-lt"/>
              </a:rPr>
              <a:t>    </a:t>
            </a:r>
            <a:r>
              <a:rPr lang="en-US" sz="3200" dirty="0" smtClean="0">
                <a:latin typeface="+mn-lt"/>
              </a:rPr>
              <a:t>      </a:t>
            </a:r>
            <a:r>
              <a:rPr lang="en-US" sz="8800" dirty="0" smtClean="0">
                <a:latin typeface="+mn-lt"/>
              </a:rPr>
              <a:t> </a:t>
            </a:r>
            <a:endParaRPr lang="en-US" sz="8800" dirty="0">
              <a:latin typeface="+mn-lt"/>
            </a:endParaRPr>
          </a:p>
        </p:txBody>
      </p:sp>
      <p:sp>
        <p:nvSpPr>
          <p:cNvPr id="3" name="Date Placeholder 2"/>
          <p:cNvSpPr>
            <a:spLocks noGrp="1"/>
          </p:cNvSpPr>
          <p:nvPr>
            <p:ph type="dt" sz="half" idx="10"/>
          </p:nvPr>
        </p:nvSpPr>
        <p:spPr/>
        <p:txBody>
          <a:bodyPr/>
          <a:lstStyle/>
          <a:p>
            <a:r>
              <a:rPr lang="en-US" smtClean="0"/>
              <a:t>6/9/2016</a:t>
            </a:r>
            <a:endParaRPr lang="en-US"/>
          </a:p>
        </p:txBody>
      </p:sp>
      <p:sp>
        <p:nvSpPr>
          <p:cNvPr id="4" name="Slide Number Placeholder 3"/>
          <p:cNvSpPr>
            <a:spLocks noGrp="1"/>
          </p:cNvSpPr>
          <p:nvPr>
            <p:ph type="sldNum" sz="quarter" idx="12"/>
          </p:nvPr>
        </p:nvSpPr>
        <p:spPr/>
        <p:txBody>
          <a:bodyPr/>
          <a:lstStyle/>
          <a:p>
            <a:fld id="{970E2D04-84C5-408C-98CC-3D34E6F80BA5}" type="slidenum">
              <a:rPr lang="en-US" smtClean="0"/>
              <a:t>77</a:t>
            </a:fld>
            <a:endParaRPr lang="en-US"/>
          </a:p>
        </p:txBody>
      </p:sp>
      <p:sp>
        <p:nvSpPr>
          <p:cNvPr id="6" name="TextBox 5"/>
          <p:cNvSpPr txBox="1"/>
          <p:nvPr/>
        </p:nvSpPr>
        <p:spPr>
          <a:xfrm>
            <a:off x="156754" y="235131"/>
            <a:ext cx="8987246" cy="4278094"/>
          </a:xfrm>
          <a:prstGeom prst="rect">
            <a:avLst/>
          </a:prstGeom>
          <a:noFill/>
        </p:spPr>
        <p:txBody>
          <a:bodyPr wrap="square" rtlCol="0">
            <a:spAutoFit/>
          </a:bodyPr>
          <a:lstStyle/>
          <a:p>
            <a:r>
              <a:rPr lang="en-US" sz="2400" dirty="0" smtClean="0">
                <a:latin typeface="Arial Black" panose="020B0A04020102020204" pitchFamily="34" charset="0"/>
              </a:rPr>
              <a:t>WORD POWER</a:t>
            </a:r>
          </a:p>
          <a:p>
            <a:endParaRPr lang="en-US" sz="2400" dirty="0"/>
          </a:p>
          <a:p>
            <a:r>
              <a:rPr lang="en-US" sz="2800" dirty="0" smtClean="0"/>
              <a:t>ML; MAP; Bayes (error, estimate, learning); Conjugate PDFs;</a:t>
            </a:r>
          </a:p>
          <a:p>
            <a:r>
              <a:rPr lang="en-US" sz="2800" dirty="0"/>
              <a:t>Generative/Distributive training; Bias/Variance </a:t>
            </a:r>
            <a:r>
              <a:rPr lang="en-US" sz="2800" dirty="0" smtClean="0"/>
              <a:t>dilemma;</a:t>
            </a:r>
            <a:endParaRPr lang="en-US" sz="2800" dirty="0"/>
          </a:p>
          <a:p>
            <a:r>
              <a:rPr lang="en-US" sz="2800" dirty="0" smtClean="0"/>
              <a:t>Feature space; Class-conditional statistical dependence;</a:t>
            </a:r>
          </a:p>
          <a:p>
            <a:r>
              <a:rPr lang="en-US" sz="2800" dirty="0"/>
              <a:t>Separating hyperplane; </a:t>
            </a:r>
            <a:r>
              <a:rPr lang="en-US" sz="2800" dirty="0" smtClean="0"/>
              <a:t>Kernel; Gram matrix; </a:t>
            </a:r>
          </a:p>
          <a:p>
            <a:r>
              <a:rPr lang="en-US" sz="2800" dirty="0" smtClean="0"/>
              <a:t>KNN; K-means; EM; SVM; HMM; MRF, CRF; TLU;</a:t>
            </a:r>
          </a:p>
          <a:p>
            <a:r>
              <a:rPr lang="en-US" sz="2800" dirty="0" smtClean="0"/>
              <a:t>Bagging; Bootstrap; Jackknife; Validation set;</a:t>
            </a:r>
          </a:p>
          <a:p>
            <a:r>
              <a:rPr lang="en-US" sz="2800" dirty="0" smtClean="0"/>
              <a:t>Perceptron algorithm; Back-propagation; Deep Learning;</a:t>
            </a:r>
          </a:p>
          <a:p>
            <a:r>
              <a:rPr lang="en-US" sz="2800" dirty="0" smtClean="0"/>
              <a:t>Convolutional Neural Network; Green interaction;</a:t>
            </a:r>
          </a:p>
        </p:txBody>
      </p:sp>
    </p:spTree>
    <p:extLst>
      <p:ext uri="{BB962C8B-B14F-4D97-AF65-F5344CB8AC3E}">
        <p14:creationId xmlns:p14="http://schemas.microsoft.com/office/powerpoint/2010/main" val="30058475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43100" y="971550"/>
            <a:ext cx="5372100" cy="457200"/>
          </a:xfrm>
        </p:spPr>
        <p:txBody>
          <a:bodyPr/>
          <a:lstStyle/>
          <a:p>
            <a:r>
              <a:rPr lang="en-US" altLang="en-US" sz="1800" b="1">
                <a:latin typeface="Arial" panose="020B0604020202020204" pitchFamily="34" charset="0"/>
              </a:rPr>
              <a:t>TEXT PRINTED WITH SPITZ GLYPHS</a:t>
            </a:r>
          </a:p>
        </p:txBody>
      </p:sp>
      <p:sp>
        <p:nvSpPr>
          <p:cNvPr id="6" name="Slide Number Placeholder 5"/>
          <p:cNvSpPr>
            <a:spLocks noGrp="1"/>
          </p:cNvSpPr>
          <p:nvPr>
            <p:ph type="sldNum" sz="quarter" idx="12"/>
          </p:nvPr>
        </p:nvSpPr>
        <p:spPr/>
        <p:txBody>
          <a:bodyPr/>
          <a:lstStyle/>
          <a:p>
            <a:fld id="{11232D73-ECA7-42DD-8D1C-CD17370A2F3F}" type="slidenum">
              <a:rPr lang="en-US" altLang="en-US">
                <a:solidFill>
                  <a:srgbClr val="000000"/>
                </a:solidFill>
              </a:rPr>
              <a:pPr/>
              <a:t>78</a:t>
            </a:fld>
            <a:endParaRPr lang="en-US" altLang="en-US">
              <a:solidFill>
                <a:srgbClr val="000000"/>
              </a:solidFill>
            </a:endParaRPr>
          </a:p>
        </p:txBody>
      </p:sp>
      <p:pic>
        <p:nvPicPr>
          <p:cNvPr id="32772" name="Picture 4" descr="Z:\doc\slides\icpr00\dingcor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657351"/>
            <a:ext cx="5829300" cy="340399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Tree>
    <p:extLst>
      <p:ext uri="{BB962C8B-B14F-4D97-AF65-F5344CB8AC3E}">
        <p14:creationId xmlns:p14="http://schemas.microsoft.com/office/powerpoint/2010/main" val="23019314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rot="10800000" flipV="1">
            <a:off x="1543050" y="857250"/>
            <a:ext cx="6115050" cy="228600"/>
          </a:xfrm>
        </p:spPr>
        <p:txBody>
          <a:bodyPr>
            <a:normAutofit fontScale="90000"/>
          </a:bodyPr>
          <a:lstStyle/>
          <a:p>
            <a:r>
              <a:rPr lang="en-US" altLang="en-US" sz="1800" b="1">
                <a:latin typeface="Arial" panose="020B0604020202020204" pitchFamily="34" charset="0"/>
              </a:rPr>
              <a:t>DECODED TEXT</a:t>
            </a:r>
          </a:p>
        </p:txBody>
      </p:sp>
      <p:sp>
        <p:nvSpPr>
          <p:cNvPr id="70659" name="Rectangle 3"/>
          <p:cNvSpPr>
            <a:spLocks noGrp="1" noChangeArrowheads="1"/>
          </p:cNvSpPr>
          <p:nvPr>
            <p:ph idx="1"/>
          </p:nvPr>
        </p:nvSpPr>
        <p:spPr>
          <a:xfrm>
            <a:off x="1657350" y="1143000"/>
            <a:ext cx="5829300" cy="2171700"/>
          </a:xfrm>
          <a:ln>
            <a:solidFill>
              <a:schemeClr val="tx1"/>
            </a:solidFill>
            <a:miter lim="800000"/>
            <a:headEnd/>
            <a:tailEnd/>
          </a:ln>
        </p:spPr>
        <p:txBody>
          <a:bodyPr>
            <a:normAutofit lnSpcReduction="10000"/>
          </a:bodyPr>
          <a:lstStyle/>
          <a:p>
            <a:pPr>
              <a:buFontTx/>
              <a:buNone/>
            </a:pPr>
            <a:r>
              <a:rPr lang="en-US" altLang="en-US"/>
              <a:t>	</a:t>
            </a:r>
            <a:r>
              <a:rPr lang="en-US" altLang="en-US" sz="2100"/>
              <a:t>chapter i</a:t>
            </a:r>
            <a:r>
              <a:rPr lang="en-US" altLang="en-US" sz="2100">
                <a:solidFill>
                  <a:srgbClr val="FF0000"/>
                </a:solidFill>
              </a:rPr>
              <a:t> _ bee_inds</a:t>
            </a:r>
          </a:p>
          <a:p>
            <a:pPr>
              <a:buFontTx/>
              <a:buNone/>
            </a:pPr>
            <a:r>
              <a:rPr lang="en-US" altLang="en-US" sz="2100"/>
              <a:t>	</a:t>
            </a:r>
            <a:r>
              <a:rPr lang="en-US" altLang="en-US" sz="2100">
                <a:solidFill>
                  <a:srgbClr val="FF0000"/>
                </a:solidFill>
              </a:rPr>
              <a:t>_</a:t>
            </a:r>
            <a:r>
              <a:rPr lang="en-US" altLang="en-US" sz="2100"/>
              <a:t>all me ishmael</a:t>
            </a:r>
            <a:r>
              <a:rPr lang="en-US" altLang="en-US" sz="2100">
                <a:solidFill>
                  <a:srgbClr val="FF0000"/>
                </a:solidFill>
              </a:rPr>
              <a:t>s </a:t>
            </a:r>
            <a:r>
              <a:rPr lang="en-US" altLang="en-US" sz="2100"/>
              <a:t>some years ago</a:t>
            </a:r>
            <a:r>
              <a:rPr lang="en-US" altLang="en-US" sz="2100">
                <a:solidFill>
                  <a:srgbClr val="FF0000"/>
                </a:solidFill>
              </a:rPr>
              <a:t>__</a:t>
            </a:r>
            <a:r>
              <a:rPr lang="en-US" altLang="en-US" sz="2100"/>
              <a:t>never mind how long precisely </a:t>
            </a:r>
            <a:r>
              <a:rPr lang="en-US" altLang="en-US" sz="2100">
                <a:solidFill>
                  <a:srgbClr val="FF0000"/>
                </a:solidFill>
              </a:rPr>
              <a:t>__</a:t>
            </a:r>
            <a:r>
              <a:rPr lang="en-US" altLang="en-US" sz="2100"/>
              <a:t>having little or no money in my purse</a:t>
            </a:r>
            <a:r>
              <a:rPr lang="en-US" altLang="en-US" sz="2100">
                <a:solidFill>
                  <a:srgbClr val="FF0000"/>
                </a:solidFill>
              </a:rPr>
              <a:t>s</a:t>
            </a:r>
            <a:r>
              <a:rPr lang="en-US" altLang="en-US" sz="2100"/>
              <a:t> and nothing particular to interest me on shore</a:t>
            </a:r>
            <a:r>
              <a:rPr lang="en-US" altLang="en-US" sz="2100">
                <a:solidFill>
                  <a:srgbClr val="FF0000"/>
                </a:solidFill>
              </a:rPr>
              <a:t>s</a:t>
            </a:r>
            <a:r>
              <a:rPr lang="en-US" altLang="en-US" sz="2100"/>
              <a:t> i thought i would sail about a little and see the watery part of the world</a:t>
            </a:r>
            <a:r>
              <a:rPr lang="en-US" altLang="en-US" sz="2100">
                <a:solidFill>
                  <a:srgbClr val="FF0000"/>
                </a:solidFill>
              </a:rPr>
              <a:t>s</a:t>
            </a:r>
            <a:r>
              <a:rPr lang="en-US" altLang="en-US" sz="2100"/>
              <a:t> it is a way i have  ...</a:t>
            </a:r>
            <a:endParaRPr lang="en-US" altLang="en-US"/>
          </a:p>
        </p:txBody>
      </p:sp>
      <p:sp>
        <p:nvSpPr>
          <p:cNvPr id="7" name="Slide Number Placeholder 5"/>
          <p:cNvSpPr>
            <a:spLocks noGrp="1"/>
          </p:cNvSpPr>
          <p:nvPr>
            <p:ph type="sldNum" sz="quarter" idx="12"/>
          </p:nvPr>
        </p:nvSpPr>
        <p:spPr/>
        <p:txBody>
          <a:bodyPr/>
          <a:lstStyle/>
          <a:p>
            <a:fld id="{B706B4C9-65D9-4F0C-817D-67E0215C344C}" type="slidenum">
              <a:rPr lang="en-US" altLang="en-US">
                <a:solidFill>
                  <a:srgbClr val="000000"/>
                </a:solidFill>
              </a:rPr>
              <a:pPr/>
              <a:t>79</a:t>
            </a:fld>
            <a:endParaRPr lang="en-US" altLang="en-US">
              <a:solidFill>
                <a:srgbClr val="000000"/>
              </a:solidFill>
            </a:endParaRPr>
          </a:p>
        </p:txBody>
      </p:sp>
      <p:sp>
        <p:nvSpPr>
          <p:cNvPr id="70661" name="Rectangle 5"/>
          <p:cNvSpPr>
            <a:spLocks noChangeArrowheads="1"/>
          </p:cNvSpPr>
          <p:nvPr/>
        </p:nvSpPr>
        <p:spPr bwMode="auto">
          <a:xfrm>
            <a:off x="1657350" y="3600450"/>
            <a:ext cx="5886450" cy="21717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70662" name="Rectangle 6"/>
          <p:cNvSpPr>
            <a:spLocks noChangeArrowheads="1"/>
          </p:cNvSpPr>
          <p:nvPr/>
        </p:nvSpPr>
        <p:spPr bwMode="auto">
          <a:xfrm>
            <a:off x="1885950" y="3657600"/>
            <a:ext cx="563968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100">
                <a:solidFill>
                  <a:srgbClr val="000000"/>
                </a:solidFill>
              </a:rPr>
              <a:t>chapter I 2 LOOMINGS</a:t>
            </a:r>
          </a:p>
          <a:p>
            <a:pPr eaLnBrk="0" fontAlgn="base" hangingPunct="0">
              <a:spcBef>
                <a:spcPct val="0"/>
              </a:spcBef>
              <a:spcAft>
                <a:spcPct val="0"/>
              </a:spcAft>
            </a:pPr>
            <a:r>
              <a:rPr lang="en-US" altLang="en-US" sz="2100">
                <a:solidFill>
                  <a:srgbClr val="000000"/>
                </a:solidFill>
              </a:rPr>
              <a:t>Call me Ishmael.  Some years ago </a:t>
            </a:r>
            <a:r>
              <a:rPr lang="en-US" altLang="en-US" sz="2100">
                <a:solidFill>
                  <a:srgbClr val="000000"/>
                </a:solidFill>
                <a:cs typeface="Times New Roman" panose="02020603050405020304" pitchFamily="18" charset="0"/>
              </a:rPr>
              <a:t>–</a:t>
            </a:r>
            <a:r>
              <a:rPr lang="en-US" altLang="en-US" sz="2100">
                <a:solidFill>
                  <a:srgbClr val="000000"/>
                </a:solidFill>
              </a:rPr>
              <a:t> never mind </a:t>
            </a:r>
          </a:p>
          <a:p>
            <a:pPr eaLnBrk="0" fontAlgn="base" hangingPunct="0">
              <a:spcBef>
                <a:spcPct val="0"/>
              </a:spcBef>
              <a:spcAft>
                <a:spcPct val="0"/>
              </a:spcAft>
            </a:pPr>
            <a:r>
              <a:rPr lang="en-US" altLang="en-US" sz="2100">
                <a:solidFill>
                  <a:srgbClr val="000000"/>
                </a:solidFill>
              </a:rPr>
              <a:t>how long precisely </a:t>
            </a:r>
            <a:r>
              <a:rPr lang="en-US" altLang="en-US" sz="2100">
                <a:solidFill>
                  <a:srgbClr val="000000"/>
                </a:solidFill>
                <a:cs typeface="Times New Roman" panose="02020603050405020304" pitchFamily="18" charset="0"/>
              </a:rPr>
              <a:t>–</a:t>
            </a:r>
            <a:r>
              <a:rPr lang="en-US" altLang="en-US" sz="2100">
                <a:solidFill>
                  <a:srgbClr val="000000"/>
                </a:solidFill>
              </a:rPr>
              <a:t> having little or no money in</a:t>
            </a:r>
          </a:p>
          <a:p>
            <a:pPr eaLnBrk="0" fontAlgn="base" hangingPunct="0">
              <a:spcBef>
                <a:spcPct val="0"/>
              </a:spcBef>
              <a:spcAft>
                <a:spcPct val="0"/>
              </a:spcAft>
            </a:pPr>
            <a:r>
              <a:rPr lang="en-US" altLang="en-US" sz="2100">
                <a:solidFill>
                  <a:srgbClr val="000000"/>
                </a:solidFill>
              </a:rPr>
              <a:t>my purse,  and nothing particular to interest me on</a:t>
            </a:r>
          </a:p>
          <a:p>
            <a:pPr eaLnBrk="0" fontAlgn="base" hangingPunct="0">
              <a:spcBef>
                <a:spcPct val="0"/>
              </a:spcBef>
              <a:spcAft>
                <a:spcPct val="0"/>
              </a:spcAft>
            </a:pPr>
            <a:r>
              <a:rPr lang="en-US" altLang="en-US" sz="2100">
                <a:solidFill>
                  <a:srgbClr val="000000"/>
                </a:solidFill>
              </a:rPr>
              <a:t>shore,  I thought I would sail about a little and see</a:t>
            </a:r>
          </a:p>
          <a:p>
            <a:pPr eaLnBrk="0" fontAlgn="base" hangingPunct="0">
              <a:spcBef>
                <a:spcPct val="0"/>
              </a:spcBef>
              <a:spcAft>
                <a:spcPct val="0"/>
              </a:spcAft>
            </a:pPr>
            <a:r>
              <a:rPr lang="en-US" altLang="en-US" sz="2100">
                <a:solidFill>
                  <a:srgbClr val="000000"/>
                </a:solidFill>
              </a:rPr>
              <a:t>the watery part of the world.  It is a way I have ...</a:t>
            </a: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Tree>
    <p:extLst>
      <p:ext uri="{BB962C8B-B14F-4D97-AF65-F5344CB8AC3E}">
        <p14:creationId xmlns:p14="http://schemas.microsoft.com/office/powerpoint/2010/main" val="33661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6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0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965" y="59167"/>
            <a:ext cx="2153739" cy="724823"/>
          </a:xfrm>
        </p:spPr>
        <p:txBody>
          <a:bodyPr/>
          <a:lstStyle/>
          <a:p>
            <a:pPr algn="ctr"/>
            <a:r>
              <a:rPr lang="en-US" dirty="0" smtClean="0"/>
              <a:t>TOC</a:t>
            </a:r>
            <a:endParaRPr lang="en-US" dirty="0"/>
          </a:p>
        </p:txBody>
      </p:sp>
      <p:sp>
        <p:nvSpPr>
          <p:cNvPr id="3" name="Content Placeholder 2"/>
          <p:cNvSpPr>
            <a:spLocks noGrp="1"/>
          </p:cNvSpPr>
          <p:nvPr>
            <p:ph idx="1"/>
          </p:nvPr>
        </p:nvSpPr>
        <p:spPr>
          <a:xfrm>
            <a:off x="628650" y="2470871"/>
            <a:ext cx="7106409" cy="3413442"/>
          </a:xfrm>
        </p:spPr>
        <p:txBody>
          <a:bodyPr/>
          <a:lstStyle/>
          <a:p>
            <a:r>
              <a:rPr lang="en-US" dirty="0" smtClean="0"/>
              <a:t>PR &amp; ML</a:t>
            </a:r>
          </a:p>
          <a:p>
            <a:r>
              <a:rPr lang="en-US" dirty="0" smtClean="0">
                <a:solidFill>
                  <a:srgbClr val="FF0000"/>
                </a:solidFill>
              </a:rPr>
              <a:t>Classification</a:t>
            </a:r>
          </a:p>
          <a:p>
            <a:pPr lvl="0"/>
            <a:r>
              <a:rPr lang="en-US" dirty="0">
                <a:solidFill>
                  <a:prstClr val="black"/>
                </a:solidFill>
              </a:rPr>
              <a:t>Neural Networks &amp; Deep Learning </a:t>
            </a:r>
          </a:p>
          <a:p>
            <a:r>
              <a:rPr lang="en-US" dirty="0" smtClean="0"/>
              <a:t>Performance </a:t>
            </a:r>
            <a:r>
              <a:rPr lang="en-US" dirty="0"/>
              <a:t>Evaluation</a:t>
            </a:r>
          </a:p>
          <a:p>
            <a:r>
              <a:rPr lang="en-US" dirty="0" smtClean="0">
                <a:solidFill>
                  <a:schemeClr val="bg2">
                    <a:lumMod val="50000"/>
                  </a:schemeClr>
                </a:solidFill>
              </a:rPr>
              <a:t>Partially </a:t>
            </a:r>
            <a:r>
              <a:rPr lang="en-US" dirty="0">
                <a:solidFill>
                  <a:schemeClr val="bg2">
                    <a:lumMod val="50000"/>
                  </a:schemeClr>
                </a:solidFill>
              </a:rPr>
              <a:t>supervised classification</a:t>
            </a:r>
          </a:p>
          <a:p>
            <a:r>
              <a:rPr lang="en-US" dirty="0" smtClean="0">
                <a:solidFill>
                  <a:schemeClr val="bg2">
                    <a:lumMod val="50000"/>
                  </a:schemeClr>
                </a:solidFill>
              </a:rPr>
              <a:t>Historical notes on NN &amp; PR</a:t>
            </a:r>
            <a:endParaRPr lang="en-US" dirty="0">
              <a:solidFill>
                <a:schemeClr val="bg2">
                  <a:lumMod val="50000"/>
                </a:schemeClr>
              </a:solidFill>
            </a:endParaRPr>
          </a:p>
        </p:txBody>
      </p:sp>
      <p:sp>
        <p:nvSpPr>
          <p:cNvPr id="4" name="Date Placeholder 3"/>
          <p:cNvSpPr>
            <a:spLocks noGrp="1"/>
          </p:cNvSpPr>
          <p:nvPr>
            <p:ph type="dt" sz="half" idx="10"/>
          </p:nvPr>
        </p:nvSpPr>
        <p:spPr/>
        <p:txBody>
          <a:bodyPr/>
          <a:lstStyle/>
          <a:p>
            <a:r>
              <a:rPr lang="en-US" dirty="0" smtClean="0"/>
              <a:t>6/9/2016</a:t>
            </a:r>
            <a:endParaRPr lang="en-US" dirty="0"/>
          </a:p>
        </p:txBody>
      </p:sp>
      <p:sp>
        <p:nvSpPr>
          <p:cNvPr id="5" name="Slide Number Placeholder 4"/>
          <p:cNvSpPr>
            <a:spLocks noGrp="1"/>
          </p:cNvSpPr>
          <p:nvPr>
            <p:ph type="sldNum" sz="quarter" idx="12"/>
          </p:nvPr>
        </p:nvSpPr>
        <p:spPr/>
        <p:txBody>
          <a:bodyPr/>
          <a:lstStyle/>
          <a:p>
            <a:fld id="{970E2D04-84C5-408C-98CC-3D34E6F80BA5}" type="slidenum">
              <a:rPr lang="en-US" smtClean="0"/>
              <a:t>8</a:t>
            </a:fld>
            <a:endParaRPr lang="en-US" dirty="0"/>
          </a:p>
        </p:txBody>
      </p:sp>
      <p:grpSp>
        <p:nvGrpSpPr>
          <p:cNvPr id="23" name="Group 22"/>
          <p:cNvGrpSpPr/>
          <p:nvPr/>
        </p:nvGrpSpPr>
        <p:grpSpPr>
          <a:xfrm>
            <a:off x="5961131" y="1251751"/>
            <a:ext cx="2554219" cy="4445014"/>
            <a:chOff x="5338797" y="572482"/>
            <a:chExt cx="2554219" cy="4445014"/>
          </a:xfrm>
        </p:grpSpPr>
        <p:grpSp>
          <p:nvGrpSpPr>
            <p:cNvPr id="6" name="Group 5"/>
            <p:cNvGrpSpPr/>
            <p:nvPr/>
          </p:nvGrpSpPr>
          <p:grpSpPr>
            <a:xfrm>
              <a:off x="5338797" y="572482"/>
              <a:ext cx="2554219" cy="4445014"/>
              <a:chOff x="5494284" y="1627180"/>
              <a:chExt cx="2554219" cy="4445014"/>
            </a:xfrm>
          </p:grpSpPr>
          <p:sp>
            <p:nvSpPr>
              <p:cNvPr id="7" name="Text Box 5"/>
              <p:cNvSpPr txBox="1">
                <a:spLocks noChangeArrowheads="1"/>
              </p:cNvSpPr>
              <p:nvPr/>
            </p:nvSpPr>
            <p:spPr bwMode="auto">
              <a:xfrm>
                <a:off x="5794703" y="2131584"/>
                <a:ext cx="175508" cy="3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zh-CN"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 name="Rectangle 7" descr="White marble"/>
              <p:cNvSpPr>
                <a:spLocks noChangeArrowheads="1"/>
              </p:cNvSpPr>
              <p:nvPr/>
            </p:nvSpPr>
            <p:spPr bwMode="auto">
              <a:xfrm>
                <a:off x="6213490" y="2120526"/>
                <a:ext cx="1835013" cy="589801"/>
              </a:xfrm>
              <a:prstGeom prst="rect">
                <a:avLst/>
              </a:prstGeom>
              <a:solidFill>
                <a:schemeClr val="bg1"/>
              </a:solidFill>
              <a:ln w="9525">
                <a:noFill/>
                <a:miter lim="800000"/>
                <a:headEnd/>
                <a:tailEnd/>
              </a:ln>
            </p:spPr>
            <p:txBody>
              <a:bodyPr wrap="none" anchor="ct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sensor</a:t>
                </a:r>
                <a:endParaRPr kumimoji="0" lang="en-GB"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endParaRPr>
              </a:p>
            </p:txBody>
          </p:sp>
          <p:sp>
            <p:nvSpPr>
              <p:cNvPr id="9" name="Rectangle 8" descr="White marble"/>
              <p:cNvSpPr>
                <a:spLocks noChangeArrowheads="1"/>
              </p:cNvSpPr>
              <p:nvPr/>
            </p:nvSpPr>
            <p:spPr bwMode="auto">
              <a:xfrm>
                <a:off x="6213490" y="3005228"/>
                <a:ext cx="1835013" cy="589801"/>
              </a:xfrm>
              <a:prstGeom prst="rect">
                <a:avLst/>
              </a:prstGeom>
              <a:solidFill>
                <a:schemeClr val="bg1"/>
              </a:solidFill>
              <a:ln w="9525">
                <a:noFill/>
                <a:miter lim="800000"/>
                <a:headEnd/>
                <a:tailEnd/>
              </a:ln>
              <a:effectLst/>
            </p:spPr>
            <p:txBody>
              <a:bodyPr wrap="none" anchor="ct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feature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generation</a:t>
                </a:r>
                <a:endParaRPr kumimoji="0" lang="en-GB"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endParaRPr>
              </a:p>
            </p:txBody>
          </p:sp>
          <p:sp>
            <p:nvSpPr>
              <p:cNvPr id="10" name="Rectangle 9" descr="White marble"/>
              <p:cNvSpPr>
                <a:spLocks noChangeArrowheads="1"/>
              </p:cNvSpPr>
              <p:nvPr/>
            </p:nvSpPr>
            <p:spPr bwMode="auto">
              <a:xfrm>
                <a:off x="6213490" y="3889929"/>
                <a:ext cx="1835013" cy="530821"/>
              </a:xfrm>
              <a:prstGeom prst="rect">
                <a:avLst/>
              </a:prstGeom>
              <a:noFill/>
              <a:ln w="9525">
                <a:noFill/>
                <a:miter lim="800000"/>
                <a:headEnd/>
                <a:tailEnd/>
              </a:ln>
              <a:effectLst/>
            </p:spPr>
            <p:txBody>
              <a:bodyPr wrap="none" anchor="ct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feature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selection</a:t>
                </a:r>
                <a:endParaRPr kumimoji="0" lang="en-GB"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endParaRPr>
              </a:p>
            </p:txBody>
          </p:sp>
          <p:sp>
            <p:nvSpPr>
              <p:cNvPr id="11" name="Rectangle 10" descr="White marble"/>
              <p:cNvSpPr>
                <a:spLocks noChangeArrowheads="1"/>
              </p:cNvSpPr>
              <p:nvPr/>
            </p:nvSpPr>
            <p:spPr bwMode="auto">
              <a:xfrm>
                <a:off x="6213490" y="4715651"/>
                <a:ext cx="1835013" cy="530821"/>
              </a:xfrm>
              <a:prstGeom prst="rect">
                <a:avLst/>
              </a:prstGeom>
              <a:solidFill>
                <a:srgbClr val="FFFF00"/>
              </a:solidFill>
              <a:ln w="9525">
                <a:noFill/>
                <a:miter lim="800000"/>
                <a:headEnd/>
                <a:tailEnd/>
              </a:ln>
            </p:spPr>
            <p:txBody>
              <a:bodyPr wrap="none" anchor="ct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ahoma" panose="020B0604030504040204" pitchFamily="34" charset="0"/>
                    <a:ea typeface="宋体" panose="02010600030101010101" pitchFamily="2" charset="-122"/>
                    <a:cs typeface="Arial" panose="020B0604020202020204" pitchFamily="34" charset="0"/>
                  </a:rPr>
                  <a:t>classifier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ahoma" panose="020B0604030504040204" pitchFamily="34" charset="0"/>
                    <a:ea typeface="宋体" panose="02010600030101010101" pitchFamily="2" charset="-122"/>
                    <a:cs typeface="Arial" panose="020B0604020202020204" pitchFamily="34" charset="0"/>
                  </a:rPr>
                  <a:t>design</a:t>
                </a:r>
                <a:endParaRPr kumimoji="0" lang="en-GB" altLang="zh-CN" sz="2000" b="0" i="0" u="none" strike="noStrike" kern="1200" cap="none" spc="0" normalizeH="0" baseline="0" noProof="0" dirty="0">
                  <a:ln>
                    <a:noFill/>
                  </a:ln>
                  <a:solidFill>
                    <a:srgbClr val="FF0000"/>
                  </a:solidFill>
                  <a:effectLst/>
                  <a:uLnTx/>
                  <a:uFillTx/>
                  <a:latin typeface="Tahoma" panose="020B0604030504040204" pitchFamily="34" charset="0"/>
                  <a:ea typeface="宋体" panose="02010600030101010101" pitchFamily="2" charset="-122"/>
                  <a:cs typeface="Arial" panose="020B0604020202020204" pitchFamily="34" charset="0"/>
                </a:endParaRPr>
              </a:p>
            </p:txBody>
          </p:sp>
          <p:sp>
            <p:nvSpPr>
              <p:cNvPr id="12" name="Rectangle 11" descr="White marble"/>
              <p:cNvSpPr>
                <a:spLocks noChangeArrowheads="1"/>
              </p:cNvSpPr>
              <p:nvPr/>
            </p:nvSpPr>
            <p:spPr bwMode="auto">
              <a:xfrm>
                <a:off x="6213490" y="5541373"/>
                <a:ext cx="1835013" cy="530821"/>
              </a:xfrm>
              <a:prstGeom prst="rect">
                <a:avLst/>
              </a:prstGeom>
              <a:solidFill>
                <a:srgbClr val="FFFF00"/>
              </a:solidFill>
              <a:ln w="9525">
                <a:noFill/>
                <a:miter lim="800000"/>
                <a:headEnd/>
                <a:tailEnd/>
              </a:ln>
            </p:spPr>
            <p:txBody>
              <a:bodyPr wrap="none" anchor="ct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evaluation</a:t>
                </a:r>
                <a:endParaRPr kumimoji="0" lang="en-GB"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endParaRPr>
              </a:p>
            </p:txBody>
          </p:sp>
          <p:sp>
            <p:nvSpPr>
              <p:cNvPr id="13" name="Text Box 11"/>
              <p:cNvSpPr txBox="1">
                <a:spLocks noChangeArrowheads="1"/>
              </p:cNvSpPr>
              <p:nvPr/>
            </p:nvSpPr>
            <p:spPr bwMode="auto">
              <a:xfrm>
                <a:off x="5494284" y="1627180"/>
                <a:ext cx="109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rPr>
                  <a:t>samples</a:t>
                </a:r>
                <a:endParaRPr kumimoji="0" lang="en-GB" altLang="zh-CN" sz="2000" b="0" i="0" u="none" strike="noStrike" kern="1200" cap="none" spc="0" normalizeH="0" baseline="0" noProof="0" dirty="0">
                  <a:ln>
                    <a:noFill/>
                  </a:ln>
                  <a:solidFill>
                    <a:srgbClr val="0070C0"/>
                  </a:solidFill>
                  <a:effectLst/>
                  <a:uLnTx/>
                  <a:uFillTx/>
                  <a:latin typeface="Tahoma" panose="020B0604030504040204" pitchFamily="34" charset="0"/>
                  <a:ea typeface="宋体" panose="02010600030101010101" pitchFamily="2" charset="-122"/>
                  <a:cs typeface="Arial" panose="020B0604020202020204" pitchFamily="34" charset="0"/>
                </a:endParaRPr>
              </a:p>
            </p:txBody>
          </p:sp>
          <p:sp>
            <p:nvSpPr>
              <p:cNvPr id="14" name="Line 12"/>
              <p:cNvSpPr>
                <a:spLocks noChangeShapeType="1"/>
              </p:cNvSpPr>
              <p:nvPr/>
            </p:nvSpPr>
            <p:spPr bwMode="auto">
              <a:xfrm>
                <a:off x="7130996" y="2710327"/>
                <a:ext cx="0" cy="29490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5" name="Line 13"/>
              <p:cNvSpPr>
                <a:spLocks noChangeShapeType="1"/>
              </p:cNvSpPr>
              <p:nvPr/>
            </p:nvSpPr>
            <p:spPr bwMode="auto">
              <a:xfrm>
                <a:off x="7130996" y="3595029"/>
                <a:ext cx="0" cy="29490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6" name="Line 14"/>
              <p:cNvSpPr>
                <a:spLocks noChangeShapeType="1"/>
              </p:cNvSpPr>
              <p:nvPr/>
            </p:nvSpPr>
            <p:spPr bwMode="auto">
              <a:xfrm>
                <a:off x="7130996" y="4420751"/>
                <a:ext cx="0" cy="29490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7" name="Line 15"/>
              <p:cNvSpPr>
                <a:spLocks noChangeShapeType="1"/>
              </p:cNvSpPr>
              <p:nvPr/>
            </p:nvSpPr>
            <p:spPr bwMode="auto">
              <a:xfrm>
                <a:off x="7130996" y="5246472"/>
                <a:ext cx="0" cy="29490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8" name="Line 16"/>
              <p:cNvSpPr>
                <a:spLocks noChangeShapeType="1"/>
              </p:cNvSpPr>
              <p:nvPr/>
            </p:nvSpPr>
            <p:spPr bwMode="auto">
              <a:xfrm>
                <a:off x="6614898" y="1825625"/>
                <a:ext cx="51609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9" name="Line 17"/>
              <p:cNvSpPr>
                <a:spLocks noChangeShapeType="1"/>
              </p:cNvSpPr>
              <p:nvPr/>
            </p:nvSpPr>
            <p:spPr bwMode="auto">
              <a:xfrm>
                <a:off x="7130996" y="1825625"/>
                <a:ext cx="0" cy="29490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grpSp>
        <p:sp>
          <p:nvSpPr>
            <p:cNvPr id="22" name="Left Brace 21"/>
            <p:cNvSpPr/>
            <p:nvPr/>
          </p:nvSpPr>
          <p:spPr>
            <a:xfrm>
              <a:off x="5730428" y="1950530"/>
              <a:ext cx="548388" cy="2241244"/>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828747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lide Number Placeholder 3"/>
          <p:cNvSpPr>
            <a:spLocks noGrp="1"/>
          </p:cNvSpPr>
          <p:nvPr>
            <p:ph type="sldNum" sz="quarter" idx="12"/>
          </p:nvPr>
        </p:nvSpPr>
        <p:spPr/>
        <p:txBody>
          <a:bodyPr/>
          <a:lstStyle/>
          <a:p>
            <a:fld id="{C21B7466-F917-4910-A95E-0B0EDBF2F0A4}" type="slidenum">
              <a:rPr lang="en-US" altLang="en-US">
                <a:solidFill>
                  <a:srgbClr val="000000"/>
                </a:solidFill>
              </a:rPr>
              <a:pPr/>
              <a:t>80</a:t>
            </a:fld>
            <a:endParaRPr lang="en-US" altLang="en-US">
              <a:solidFill>
                <a:srgbClr val="000000"/>
              </a:solidFill>
            </a:endParaRPr>
          </a:p>
        </p:txBody>
      </p:sp>
      <p:sp>
        <p:nvSpPr>
          <p:cNvPr id="93267" name="Text Box 2131"/>
          <p:cNvSpPr txBox="1">
            <a:spLocks noChangeArrowheads="1"/>
          </p:cNvSpPr>
          <p:nvPr/>
        </p:nvSpPr>
        <p:spPr bwMode="auto">
          <a:xfrm>
            <a:off x="1479550" y="11185"/>
            <a:ext cx="6286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dirty="0">
                <a:solidFill>
                  <a:srgbClr val="000000"/>
                </a:solidFill>
                <a:latin typeface="Arial" panose="020B0604020202020204" pitchFamily="34" charset="0"/>
              </a:rPr>
              <a:t>STOCHASTIC DISCRIMINATION [Eugene Kleinberg ‘00]</a:t>
            </a:r>
          </a:p>
        </p:txBody>
      </p:sp>
      <p:sp>
        <p:nvSpPr>
          <p:cNvPr id="93268" name="Text Box 2132"/>
          <p:cNvSpPr txBox="1">
            <a:spLocks noChangeArrowheads="1"/>
          </p:cNvSpPr>
          <p:nvPr/>
        </p:nvSpPr>
        <p:spPr bwMode="auto">
          <a:xfrm>
            <a:off x="1622071" y="530084"/>
            <a:ext cx="578555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500">
                <a:solidFill>
                  <a:srgbClr val="000000"/>
                </a:solidFill>
                <a:latin typeface="Arial" panose="020B0604020202020204" pitchFamily="34" charset="0"/>
              </a:rPr>
              <a:t>Duality between sample space of weak models and feature space</a:t>
            </a:r>
          </a:p>
        </p:txBody>
      </p:sp>
      <p:grpSp>
        <p:nvGrpSpPr>
          <p:cNvPr id="93273" name="Group 2137"/>
          <p:cNvGrpSpPr>
            <a:grpSpLocks/>
          </p:cNvGrpSpPr>
          <p:nvPr/>
        </p:nvGrpSpPr>
        <p:grpSpPr bwMode="auto">
          <a:xfrm>
            <a:off x="14816" y="962290"/>
            <a:ext cx="2914650" cy="1947863"/>
            <a:chOff x="0" y="2640"/>
            <a:chExt cx="2448" cy="1636"/>
          </a:xfrm>
        </p:grpSpPr>
        <p:sp>
          <p:nvSpPr>
            <p:cNvPr id="93269" name="Text Box 2133"/>
            <p:cNvSpPr txBox="1">
              <a:spLocks noChangeArrowheads="1"/>
            </p:cNvSpPr>
            <p:nvPr/>
          </p:nvSpPr>
          <p:spPr bwMode="auto">
            <a:xfrm>
              <a:off x="192" y="2640"/>
              <a:ext cx="207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500" dirty="0">
                  <a:solidFill>
                    <a:srgbClr val="000000"/>
                  </a:solidFill>
                  <a:latin typeface="Arial" panose="020B0604020202020204" pitchFamily="34" charset="0"/>
                </a:rPr>
                <a:t>The Central Limit Theorem</a:t>
              </a:r>
            </a:p>
          </p:txBody>
        </p:sp>
        <p:graphicFrame>
          <p:nvGraphicFramePr>
            <p:cNvPr id="93272" name="Object 2136"/>
            <p:cNvGraphicFramePr>
              <a:graphicFrameLocks noChangeAspect="1"/>
            </p:cNvGraphicFramePr>
            <p:nvPr/>
          </p:nvGraphicFramePr>
          <p:xfrm>
            <a:off x="0" y="2928"/>
            <a:ext cx="2448" cy="1348"/>
          </p:xfrm>
          <a:graphic>
            <a:graphicData uri="http://schemas.openxmlformats.org/presentationml/2006/ole">
              <mc:AlternateContent xmlns:mc="http://schemas.openxmlformats.org/markup-compatibility/2006">
                <mc:Choice xmlns:v="urn:schemas-microsoft-com:vml" Requires="v">
                  <p:oleObj spid="_x0000_s12377" name="Chart" r:id="rId3" imgW="4582025" imgH="2524645" progId="Excel.Chart.8">
                    <p:embed/>
                  </p:oleObj>
                </mc:Choice>
                <mc:Fallback>
                  <p:oleObj name="Chart" r:id="rId3" imgW="4582025" imgH="252464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8"/>
                          <a:ext cx="2448" cy="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2"/>
          <p:cNvGrpSpPr/>
          <p:nvPr/>
        </p:nvGrpSpPr>
        <p:grpSpPr>
          <a:xfrm>
            <a:off x="3337983" y="1028700"/>
            <a:ext cx="4914900" cy="3314700"/>
            <a:chOff x="2971800" y="2171700"/>
            <a:chExt cx="4914900" cy="3314700"/>
          </a:xfrm>
        </p:grpSpPr>
        <p:sp>
          <p:nvSpPr>
            <p:cNvPr id="93186" name="Oval 2050"/>
            <p:cNvSpPr>
              <a:spLocks noChangeArrowheads="1"/>
            </p:cNvSpPr>
            <p:nvPr/>
          </p:nvSpPr>
          <p:spPr bwMode="auto">
            <a:xfrm>
              <a:off x="6229350" y="417195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87" name="AutoShape 2051"/>
            <p:cNvSpPr>
              <a:spLocks noChangeArrowheads="1"/>
            </p:cNvSpPr>
            <p:nvPr/>
          </p:nvSpPr>
          <p:spPr bwMode="auto">
            <a:xfrm>
              <a:off x="3714750" y="32575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88" name="AutoShape 2052"/>
            <p:cNvSpPr>
              <a:spLocks noChangeArrowheads="1"/>
            </p:cNvSpPr>
            <p:nvPr/>
          </p:nvSpPr>
          <p:spPr bwMode="auto">
            <a:xfrm>
              <a:off x="7086600" y="45148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89" name="AutoShape 2053"/>
            <p:cNvSpPr>
              <a:spLocks noChangeArrowheads="1"/>
            </p:cNvSpPr>
            <p:nvPr/>
          </p:nvSpPr>
          <p:spPr bwMode="auto">
            <a:xfrm>
              <a:off x="4514850" y="30861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0" name="AutoShape 2054"/>
            <p:cNvSpPr>
              <a:spLocks noChangeArrowheads="1"/>
            </p:cNvSpPr>
            <p:nvPr/>
          </p:nvSpPr>
          <p:spPr bwMode="auto">
            <a:xfrm>
              <a:off x="6800850" y="46291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1" name="AutoShape 2055"/>
            <p:cNvSpPr>
              <a:spLocks noChangeArrowheads="1"/>
            </p:cNvSpPr>
            <p:nvPr/>
          </p:nvSpPr>
          <p:spPr bwMode="auto">
            <a:xfrm>
              <a:off x="6229350" y="46291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2" name="AutoShape 2056"/>
            <p:cNvSpPr>
              <a:spLocks noChangeArrowheads="1"/>
            </p:cNvSpPr>
            <p:nvPr/>
          </p:nvSpPr>
          <p:spPr bwMode="auto">
            <a:xfrm>
              <a:off x="6115050" y="48577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3" name="AutoShape 2057"/>
            <p:cNvSpPr>
              <a:spLocks noChangeArrowheads="1"/>
            </p:cNvSpPr>
            <p:nvPr/>
          </p:nvSpPr>
          <p:spPr bwMode="auto">
            <a:xfrm>
              <a:off x="6858000" y="36004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4" name="AutoShape 2058"/>
            <p:cNvSpPr>
              <a:spLocks noChangeArrowheads="1"/>
            </p:cNvSpPr>
            <p:nvPr/>
          </p:nvSpPr>
          <p:spPr bwMode="auto">
            <a:xfrm>
              <a:off x="6515100" y="33718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5" name="AutoShape 2059"/>
            <p:cNvSpPr>
              <a:spLocks noChangeArrowheads="1"/>
            </p:cNvSpPr>
            <p:nvPr/>
          </p:nvSpPr>
          <p:spPr bwMode="auto">
            <a:xfrm>
              <a:off x="6286500" y="35433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6" name="AutoShape 2060"/>
            <p:cNvSpPr>
              <a:spLocks noChangeArrowheads="1"/>
            </p:cNvSpPr>
            <p:nvPr/>
          </p:nvSpPr>
          <p:spPr bwMode="auto">
            <a:xfrm>
              <a:off x="5143500" y="30861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7" name="AutoShape 2061"/>
            <p:cNvSpPr>
              <a:spLocks noChangeArrowheads="1"/>
            </p:cNvSpPr>
            <p:nvPr/>
          </p:nvSpPr>
          <p:spPr bwMode="auto">
            <a:xfrm>
              <a:off x="5657850" y="33718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8" name="AutoShape 2062"/>
            <p:cNvSpPr>
              <a:spLocks noChangeArrowheads="1"/>
            </p:cNvSpPr>
            <p:nvPr/>
          </p:nvSpPr>
          <p:spPr bwMode="auto">
            <a:xfrm>
              <a:off x="3657600" y="24574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199" name="AutoShape 2063"/>
            <p:cNvSpPr>
              <a:spLocks noChangeArrowheads="1"/>
            </p:cNvSpPr>
            <p:nvPr/>
          </p:nvSpPr>
          <p:spPr bwMode="auto">
            <a:xfrm>
              <a:off x="3543300" y="33147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0" name="AutoShape 2064"/>
            <p:cNvSpPr>
              <a:spLocks noChangeArrowheads="1"/>
            </p:cNvSpPr>
            <p:nvPr/>
          </p:nvSpPr>
          <p:spPr bwMode="auto">
            <a:xfrm>
              <a:off x="5943600" y="46863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1" name="AutoShape 2065"/>
            <p:cNvSpPr>
              <a:spLocks noChangeArrowheads="1"/>
            </p:cNvSpPr>
            <p:nvPr/>
          </p:nvSpPr>
          <p:spPr bwMode="auto">
            <a:xfrm>
              <a:off x="4514850" y="42291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2" name="AutoShape 2066"/>
            <p:cNvSpPr>
              <a:spLocks noChangeArrowheads="1"/>
            </p:cNvSpPr>
            <p:nvPr/>
          </p:nvSpPr>
          <p:spPr bwMode="auto">
            <a:xfrm>
              <a:off x="5143500" y="44005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3" name="AutoShape 2067"/>
            <p:cNvSpPr>
              <a:spLocks noChangeArrowheads="1"/>
            </p:cNvSpPr>
            <p:nvPr/>
          </p:nvSpPr>
          <p:spPr bwMode="auto">
            <a:xfrm>
              <a:off x="4972050" y="42291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4" name="AutoShape 2068"/>
            <p:cNvSpPr>
              <a:spLocks noChangeArrowheads="1"/>
            </p:cNvSpPr>
            <p:nvPr/>
          </p:nvSpPr>
          <p:spPr bwMode="auto">
            <a:xfrm>
              <a:off x="5257800" y="45148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5" name="AutoShape 2069"/>
            <p:cNvSpPr>
              <a:spLocks noChangeArrowheads="1"/>
            </p:cNvSpPr>
            <p:nvPr/>
          </p:nvSpPr>
          <p:spPr bwMode="auto">
            <a:xfrm>
              <a:off x="6972300" y="48006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6" name="AutoShape 2070"/>
            <p:cNvSpPr>
              <a:spLocks noChangeArrowheads="1"/>
            </p:cNvSpPr>
            <p:nvPr/>
          </p:nvSpPr>
          <p:spPr bwMode="auto">
            <a:xfrm>
              <a:off x="6743700" y="48577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7" name="AutoShape 2071"/>
            <p:cNvSpPr>
              <a:spLocks noChangeArrowheads="1"/>
            </p:cNvSpPr>
            <p:nvPr/>
          </p:nvSpPr>
          <p:spPr bwMode="auto">
            <a:xfrm>
              <a:off x="6057900" y="43434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8" name="AutoShape 2072"/>
            <p:cNvSpPr>
              <a:spLocks noChangeArrowheads="1"/>
            </p:cNvSpPr>
            <p:nvPr/>
          </p:nvSpPr>
          <p:spPr bwMode="auto">
            <a:xfrm>
              <a:off x="5772150" y="45148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09" name="AutoShape 2073"/>
            <p:cNvSpPr>
              <a:spLocks noChangeArrowheads="1"/>
            </p:cNvSpPr>
            <p:nvPr/>
          </p:nvSpPr>
          <p:spPr bwMode="auto">
            <a:xfrm>
              <a:off x="6286500" y="40576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0" name="AutoShape 2074"/>
            <p:cNvSpPr>
              <a:spLocks noChangeArrowheads="1"/>
            </p:cNvSpPr>
            <p:nvPr/>
          </p:nvSpPr>
          <p:spPr bwMode="auto">
            <a:xfrm>
              <a:off x="7029450" y="39433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1" name="AutoShape 2075"/>
            <p:cNvSpPr>
              <a:spLocks noChangeArrowheads="1"/>
            </p:cNvSpPr>
            <p:nvPr/>
          </p:nvSpPr>
          <p:spPr bwMode="auto">
            <a:xfrm>
              <a:off x="6629400" y="33718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2" name="AutoShape 2076"/>
            <p:cNvSpPr>
              <a:spLocks noChangeArrowheads="1"/>
            </p:cNvSpPr>
            <p:nvPr/>
          </p:nvSpPr>
          <p:spPr bwMode="auto">
            <a:xfrm>
              <a:off x="6457950" y="36004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3" name="AutoShape 2077"/>
            <p:cNvSpPr>
              <a:spLocks noChangeArrowheads="1"/>
            </p:cNvSpPr>
            <p:nvPr/>
          </p:nvSpPr>
          <p:spPr bwMode="auto">
            <a:xfrm>
              <a:off x="5143500" y="34290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4" name="AutoShape 2078"/>
            <p:cNvSpPr>
              <a:spLocks noChangeArrowheads="1"/>
            </p:cNvSpPr>
            <p:nvPr/>
          </p:nvSpPr>
          <p:spPr bwMode="auto">
            <a:xfrm>
              <a:off x="4686300" y="29718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5" name="AutoShape 2079"/>
            <p:cNvSpPr>
              <a:spLocks noChangeArrowheads="1"/>
            </p:cNvSpPr>
            <p:nvPr/>
          </p:nvSpPr>
          <p:spPr bwMode="auto">
            <a:xfrm>
              <a:off x="4857750" y="33147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6" name="AutoShape 2080"/>
            <p:cNvSpPr>
              <a:spLocks noChangeArrowheads="1"/>
            </p:cNvSpPr>
            <p:nvPr/>
          </p:nvSpPr>
          <p:spPr bwMode="auto">
            <a:xfrm>
              <a:off x="3657600" y="29718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7" name="AutoShape 2081"/>
            <p:cNvSpPr>
              <a:spLocks noChangeArrowheads="1"/>
            </p:cNvSpPr>
            <p:nvPr/>
          </p:nvSpPr>
          <p:spPr bwMode="auto">
            <a:xfrm>
              <a:off x="3886200" y="29146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8" name="AutoShape 2082"/>
            <p:cNvSpPr>
              <a:spLocks noChangeArrowheads="1"/>
            </p:cNvSpPr>
            <p:nvPr/>
          </p:nvSpPr>
          <p:spPr bwMode="auto">
            <a:xfrm>
              <a:off x="7486650" y="40005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19" name="AutoShape 2083"/>
            <p:cNvSpPr>
              <a:spLocks noChangeArrowheads="1"/>
            </p:cNvSpPr>
            <p:nvPr/>
          </p:nvSpPr>
          <p:spPr bwMode="auto">
            <a:xfrm>
              <a:off x="4114800" y="32575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0" name="AutoShape 2084"/>
            <p:cNvSpPr>
              <a:spLocks noChangeArrowheads="1"/>
            </p:cNvSpPr>
            <p:nvPr/>
          </p:nvSpPr>
          <p:spPr bwMode="auto">
            <a:xfrm>
              <a:off x="4400550" y="43434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1" name="AutoShape 2085"/>
            <p:cNvSpPr>
              <a:spLocks noChangeArrowheads="1"/>
            </p:cNvSpPr>
            <p:nvPr/>
          </p:nvSpPr>
          <p:spPr bwMode="auto">
            <a:xfrm>
              <a:off x="4229100" y="40576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2" name="AutoShape 2086"/>
            <p:cNvSpPr>
              <a:spLocks noChangeArrowheads="1"/>
            </p:cNvSpPr>
            <p:nvPr/>
          </p:nvSpPr>
          <p:spPr bwMode="auto">
            <a:xfrm>
              <a:off x="4972050" y="40576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3" name="AutoShape 2087"/>
            <p:cNvSpPr>
              <a:spLocks noChangeArrowheads="1"/>
            </p:cNvSpPr>
            <p:nvPr/>
          </p:nvSpPr>
          <p:spPr bwMode="auto">
            <a:xfrm>
              <a:off x="5943600" y="45148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4" name="AutoShape 2088"/>
            <p:cNvSpPr>
              <a:spLocks noChangeArrowheads="1"/>
            </p:cNvSpPr>
            <p:nvPr/>
          </p:nvSpPr>
          <p:spPr bwMode="auto">
            <a:xfrm>
              <a:off x="5943600" y="485775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5" name="AutoShape 2089"/>
            <p:cNvSpPr>
              <a:spLocks noChangeArrowheads="1"/>
            </p:cNvSpPr>
            <p:nvPr/>
          </p:nvSpPr>
          <p:spPr bwMode="auto">
            <a:xfrm>
              <a:off x="5657850" y="46863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6" name="Oval 2090"/>
            <p:cNvSpPr>
              <a:spLocks noChangeArrowheads="1"/>
            </p:cNvSpPr>
            <p:nvPr/>
          </p:nvSpPr>
          <p:spPr bwMode="auto">
            <a:xfrm>
              <a:off x="5715000" y="434340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7" name="Oval 2091"/>
            <p:cNvSpPr>
              <a:spLocks noChangeArrowheads="1"/>
            </p:cNvSpPr>
            <p:nvPr/>
          </p:nvSpPr>
          <p:spPr bwMode="auto">
            <a:xfrm>
              <a:off x="5429250" y="411480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8" name="Oval 2092"/>
            <p:cNvSpPr>
              <a:spLocks noChangeArrowheads="1"/>
            </p:cNvSpPr>
            <p:nvPr/>
          </p:nvSpPr>
          <p:spPr bwMode="auto">
            <a:xfrm>
              <a:off x="5372100" y="445770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29" name="Oval 2093"/>
            <p:cNvSpPr>
              <a:spLocks noChangeArrowheads="1"/>
            </p:cNvSpPr>
            <p:nvPr/>
          </p:nvSpPr>
          <p:spPr bwMode="auto">
            <a:xfrm>
              <a:off x="4629150" y="411480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0" name="Oval 2094"/>
            <p:cNvSpPr>
              <a:spLocks noChangeArrowheads="1"/>
            </p:cNvSpPr>
            <p:nvPr/>
          </p:nvSpPr>
          <p:spPr bwMode="auto">
            <a:xfrm>
              <a:off x="4686300" y="371475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1" name="Oval 2095"/>
            <p:cNvSpPr>
              <a:spLocks noChangeArrowheads="1"/>
            </p:cNvSpPr>
            <p:nvPr/>
          </p:nvSpPr>
          <p:spPr bwMode="auto">
            <a:xfrm>
              <a:off x="3943350" y="388620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2" name="Oval 2096"/>
            <p:cNvSpPr>
              <a:spLocks noChangeArrowheads="1"/>
            </p:cNvSpPr>
            <p:nvPr/>
          </p:nvSpPr>
          <p:spPr bwMode="auto">
            <a:xfrm>
              <a:off x="3429000" y="222885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3" name="Oval 2097"/>
            <p:cNvSpPr>
              <a:spLocks noChangeArrowheads="1"/>
            </p:cNvSpPr>
            <p:nvPr/>
          </p:nvSpPr>
          <p:spPr bwMode="auto">
            <a:xfrm>
              <a:off x="3429000" y="257175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4" name="Oval 2098"/>
            <p:cNvSpPr>
              <a:spLocks noChangeArrowheads="1"/>
            </p:cNvSpPr>
            <p:nvPr/>
          </p:nvSpPr>
          <p:spPr bwMode="auto">
            <a:xfrm>
              <a:off x="4114800" y="400050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5" name="Oval 2099"/>
            <p:cNvSpPr>
              <a:spLocks noChangeArrowheads="1"/>
            </p:cNvSpPr>
            <p:nvPr/>
          </p:nvSpPr>
          <p:spPr bwMode="auto">
            <a:xfrm>
              <a:off x="3829050" y="251460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6" name="Oval 2100"/>
            <p:cNvSpPr>
              <a:spLocks noChangeArrowheads="1"/>
            </p:cNvSpPr>
            <p:nvPr/>
          </p:nvSpPr>
          <p:spPr bwMode="auto">
            <a:xfrm>
              <a:off x="4800600" y="297180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7" name="Oval 2101"/>
            <p:cNvSpPr>
              <a:spLocks noChangeArrowheads="1"/>
            </p:cNvSpPr>
            <p:nvPr/>
          </p:nvSpPr>
          <p:spPr bwMode="auto">
            <a:xfrm>
              <a:off x="4972050" y="262890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8" name="Oval 2102"/>
            <p:cNvSpPr>
              <a:spLocks noChangeArrowheads="1"/>
            </p:cNvSpPr>
            <p:nvPr/>
          </p:nvSpPr>
          <p:spPr bwMode="auto">
            <a:xfrm>
              <a:off x="4572000" y="257175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39" name="Oval 2103"/>
            <p:cNvSpPr>
              <a:spLocks noChangeArrowheads="1"/>
            </p:cNvSpPr>
            <p:nvPr/>
          </p:nvSpPr>
          <p:spPr bwMode="auto">
            <a:xfrm>
              <a:off x="6286500" y="348615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0" name="Oval 2104"/>
            <p:cNvSpPr>
              <a:spLocks noChangeArrowheads="1"/>
            </p:cNvSpPr>
            <p:nvPr/>
          </p:nvSpPr>
          <p:spPr bwMode="auto">
            <a:xfrm>
              <a:off x="6686550" y="3314700"/>
              <a:ext cx="1028700" cy="10287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1" name="Oval 2105"/>
            <p:cNvSpPr>
              <a:spLocks noChangeArrowheads="1"/>
            </p:cNvSpPr>
            <p:nvPr/>
          </p:nvSpPr>
          <p:spPr bwMode="auto">
            <a:xfrm>
              <a:off x="6229350" y="3086100"/>
              <a:ext cx="1028700" cy="1028700"/>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2" name="AutoShape 2106"/>
            <p:cNvSpPr>
              <a:spLocks noChangeArrowheads="1"/>
            </p:cNvSpPr>
            <p:nvPr/>
          </p:nvSpPr>
          <p:spPr bwMode="auto">
            <a:xfrm>
              <a:off x="6858000" y="45720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3" name="AutoShape 2107"/>
            <p:cNvSpPr>
              <a:spLocks noChangeArrowheads="1"/>
            </p:cNvSpPr>
            <p:nvPr/>
          </p:nvSpPr>
          <p:spPr bwMode="auto">
            <a:xfrm>
              <a:off x="6400800" y="4686300"/>
              <a:ext cx="228600" cy="2286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4" name="AutoShape 2108"/>
            <p:cNvSpPr>
              <a:spLocks noChangeArrowheads="1"/>
            </p:cNvSpPr>
            <p:nvPr/>
          </p:nvSpPr>
          <p:spPr bwMode="auto">
            <a:xfrm>
              <a:off x="2971800" y="4857750"/>
              <a:ext cx="228600" cy="228600"/>
            </a:xfrm>
            <a:prstGeom prst="star4">
              <a:avLst>
                <a:gd name="adj" fmla="val 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5" name="AutoShape 2109"/>
            <p:cNvSpPr>
              <a:spLocks noChangeArrowheads="1"/>
            </p:cNvSpPr>
            <p:nvPr/>
          </p:nvSpPr>
          <p:spPr bwMode="auto">
            <a:xfrm>
              <a:off x="3829050" y="337185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6" name="AutoShape 2110"/>
            <p:cNvSpPr>
              <a:spLocks noChangeArrowheads="1"/>
            </p:cNvSpPr>
            <p:nvPr/>
          </p:nvSpPr>
          <p:spPr bwMode="auto">
            <a:xfrm>
              <a:off x="5200650" y="48006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7" name="AutoShape 2111"/>
            <p:cNvSpPr>
              <a:spLocks noChangeArrowheads="1"/>
            </p:cNvSpPr>
            <p:nvPr/>
          </p:nvSpPr>
          <p:spPr bwMode="auto">
            <a:xfrm>
              <a:off x="4629150" y="43434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8" name="AutoShape 2112"/>
            <p:cNvSpPr>
              <a:spLocks noChangeArrowheads="1"/>
            </p:cNvSpPr>
            <p:nvPr/>
          </p:nvSpPr>
          <p:spPr bwMode="auto">
            <a:xfrm>
              <a:off x="5543550" y="3657600"/>
              <a:ext cx="114300" cy="1143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49" name="AutoShape 2113"/>
            <p:cNvSpPr>
              <a:spLocks noChangeArrowheads="1"/>
            </p:cNvSpPr>
            <p:nvPr/>
          </p:nvSpPr>
          <p:spPr bwMode="auto">
            <a:xfrm flipV="1">
              <a:off x="4057650" y="28575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0" name="AutoShape 2114"/>
            <p:cNvSpPr>
              <a:spLocks noChangeArrowheads="1"/>
            </p:cNvSpPr>
            <p:nvPr/>
          </p:nvSpPr>
          <p:spPr bwMode="auto">
            <a:xfrm flipV="1">
              <a:off x="3943350" y="24003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1" name="AutoShape 2115"/>
            <p:cNvSpPr>
              <a:spLocks noChangeArrowheads="1"/>
            </p:cNvSpPr>
            <p:nvPr/>
          </p:nvSpPr>
          <p:spPr bwMode="auto">
            <a:xfrm flipV="1">
              <a:off x="6629400" y="33147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2" name="AutoShape 2116"/>
            <p:cNvSpPr>
              <a:spLocks noChangeArrowheads="1"/>
            </p:cNvSpPr>
            <p:nvPr/>
          </p:nvSpPr>
          <p:spPr bwMode="auto">
            <a:xfrm flipV="1">
              <a:off x="4114800" y="30289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3" name="AutoShape 2117"/>
            <p:cNvSpPr>
              <a:spLocks noChangeArrowheads="1"/>
            </p:cNvSpPr>
            <p:nvPr/>
          </p:nvSpPr>
          <p:spPr bwMode="auto">
            <a:xfrm flipV="1">
              <a:off x="6743700" y="45720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4" name="AutoShape 2118"/>
            <p:cNvSpPr>
              <a:spLocks noChangeArrowheads="1"/>
            </p:cNvSpPr>
            <p:nvPr/>
          </p:nvSpPr>
          <p:spPr bwMode="auto">
            <a:xfrm flipV="1">
              <a:off x="7372350" y="39433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5" name="AutoShape 2119"/>
            <p:cNvSpPr>
              <a:spLocks noChangeArrowheads="1"/>
            </p:cNvSpPr>
            <p:nvPr/>
          </p:nvSpPr>
          <p:spPr bwMode="auto">
            <a:xfrm flipV="1">
              <a:off x="6515100" y="35433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6" name="AutoShape 2120"/>
            <p:cNvSpPr>
              <a:spLocks noChangeArrowheads="1"/>
            </p:cNvSpPr>
            <p:nvPr/>
          </p:nvSpPr>
          <p:spPr bwMode="auto">
            <a:xfrm flipV="1">
              <a:off x="3714750" y="33718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7" name="AutoShape 2121"/>
            <p:cNvSpPr>
              <a:spLocks noChangeArrowheads="1"/>
            </p:cNvSpPr>
            <p:nvPr/>
          </p:nvSpPr>
          <p:spPr bwMode="auto">
            <a:xfrm flipV="1">
              <a:off x="4343400" y="42862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8" name="AutoShape 2122"/>
            <p:cNvSpPr>
              <a:spLocks noChangeArrowheads="1"/>
            </p:cNvSpPr>
            <p:nvPr/>
          </p:nvSpPr>
          <p:spPr bwMode="auto">
            <a:xfrm flipV="1">
              <a:off x="4686300" y="45148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59" name="AutoShape 2123"/>
            <p:cNvSpPr>
              <a:spLocks noChangeArrowheads="1"/>
            </p:cNvSpPr>
            <p:nvPr/>
          </p:nvSpPr>
          <p:spPr bwMode="auto">
            <a:xfrm flipV="1">
              <a:off x="5029200" y="44005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60" name="AutoShape 2124"/>
            <p:cNvSpPr>
              <a:spLocks noChangeArrowheads="1"/>
            </p:cNvSpPr>
            <p:nvPr/>
          </p:nvSpPr>
          <p:spPr bwMode="auto">
            <a:xfrm flipV="1">
              <a:off x="5143500" y="45720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61" name="AutoShape 2125"/>
            <p:cNvSpPr>
              <a:spLocks noChangeArrowheads="1"/>
            </p:cNvSpPr>
            <p:nvPr/>
          </p:nvSpPr>
          <p:spPr bwMode="auto">
            <a:xfrm flipV="1">
              <a:off x="5886450" y="48577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62" name="AutoShape 2126"/>
            <p:cNvSpPr>
              <a:spLocks noChangeArrowheads="1"/>
            </p:cNvSpPr>
            <p:nvPr/>
          </p:nvSpPr>
          <p:spPr bwMode="auto">
            <a:xfrm flipV="1">
              <a:off x="6115050" y="46291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63" name="AutoShape 2127"/>
            <p:cNvSpPr>
              <a:spLocks noChangeArrowheads="1"/>
            </p:cNvSpPr>
            <p:nvPr/>
          </p:nvSpPr>
          <p:spPr bwMode="auto">
            <a:xfrm flipV="1">
              <a:off x="5943600" y="44577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64" name="AutoShape 2128"/>
            <p:cNvSpPr>
              <a:spLocks noChangeArrowheads="1"/>
            </p:cNvSpPr>
            <p:nvPr/>
          </p:nvSpPr>
          <p:spPr bwMode="auto">
            <a:xfrm flipV="1">
              <a:off x="6000750" y="48006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65" name="AutoShape 2129"/>
            <p:cNvSpPr>
              <a:spLocks noChangeArrowheads="1"/>
            </p:cNvSpPr>
            <p:nvPr/>
          </p:nvSpPr>
          <p:spPr bwMode="auto">
            <a:xfrm flipV="1">
              <a:off x="6915150" y="47434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70" name="AutoShape 2134"/>
            <p:cNvSpPr>
              <a:spLocks noChangeArrowheads="1"/>
            </p:cNvSpPr>
            <p:nvPr/>
          </p:nvSpPr>
          <p:spPr bwMode="auto">
            <a:xfrm flipV="1">
              <a:off x="5657850" y="291465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71" name="AutoShape 2135"/>
            <p:cNvSpPr>
              <a:spLocks noChangeArrowheads="1"/>
            </p:cNvSpPr>
            <p:nvPr/>
          </p:nvSpPr>
          <p:spPr bwMode="auto">
            <a:xfrm flipV="1">
              <a:off x="5543550" y="2743200"/>
              <a:ext cx="114300" cy="114300"/>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74" name="Oval 2138"/>
            <p:cNvSpPr>
              <a:spLocks noChangeArrowheads="1"/>
            </p:cNvSpPr>
            <p:nvPr/>
          </p:nvSpPr>
          <p:spPr bwMode="auto">
            <a:xfrm>
              <a:off x="6858000" y="2171700"/>
              <a:ext cx="1028700" cy="1028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sp>
          <p:nvSpPr>
            <p:cNvPr id="93275" name="Oval 2139"/>
            <p:cNvSpPr>
              <a:spLocks noChangeArrowheads="1"/>
            </p:cNvSpPr>
            <p:nvPr/>
          </p:nvSpPr>
          <p:spPr bwMode="auto">
            <a:xfrm>
              <a:off x="4171950" y="2228850"/>
              <a:ext cx="1028700" cy="1028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500">
                <a:solidFill>
                  <a:srgbClr val="000000"/>
                </a:solidFill>
                <a:latin typeface="Arial" panose="020B0604020202020204" pitchFamily="34" charset="0"/>
              </a:endParaRPr>
            </a:p>
          </p:txBody>
        </p:sp>
      </p:gr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93" name="Text Box 5"/>
          <p:cNvSpPr txBox="1">
            <a:spLocks noChangeArrowheads="1"/>
          </p:cNvSpPr>
          <p:nvPr/>
        </p:nvSpPr>
        <p:spPr bwMode="auto">
          <a:xfrm>
            <a:off x="582877" y="4502140"/>
            <a:ext cx="618410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buFontTx/>
              <a:buAutoNum type="arabicPeriod"/>
            </a:pPr>
            <a:r>
              <a:rPr lang="en-US" altLang="en-US" sz="1500" dirty="0" smtClean="0">
                <a:solidFill>
                  <a:srgbClr val="000000"/>
                </a:solidFill>
                <a:latin typeface="Arial" panose="020B0604020202020204" pitchFamily="34" charset="0"/>
              </a:rPr>
              <a:t>Enrichment</a:t>
            </a:r>
            <a:r>
              <a:rPr lang="en-US" altLang="en-US" sz="1500" dirty="0">
                <a:solidFill>
                  <a:srgbClr val="000000"/>
                </a:solidFill>
                <a:latin typeface="Arial" panose="020B0604020202020204" pitchFamily="34" charset="0"/>
              </a:rPr>
              <a:t>: each of </a:t>
            </a:r>
            <a:r>
              <a:rPr lang="en-US" altLang="en-US" sz="1500" i="1" dirty="0">
                <a:solidFill>
                  <a:srgbClr val="000000"/>
                </a:solidFill>
                <a:latin typeface="Arial" panose="020B0604020202020204" pitchFamily="34" charset="0"/>
              </a:rPr>
              <a:t>many</a:t>
            </a:r>
            <a:r>
              <a:rPr lang="en-US" altLang="en-US" sz="1500" dirty="0">
                <a:solidFill>
                  <a:srgbClr val="000000"/>
                </a:solidFill>
                <a:latin typeface="Arial" panose="020B0604020202020204" pitchFamily="34" charset="0"/>
              </a:rPr>
              <a:t> weak “models” must favor some class;</a:t>
            </a:r>
          </a:p>
          <a:p>
            <a:pPr fontAlgn="base">
              <a:spcBef>
                <a:spcPct val="0"/>
              </a:spcBef>
              <a:spcAft>
                <a:spcPct val="0"/>
              </a:spcAft>
              <a:buFontTx/>
              <a:buAutoNum type="arabicPeriod"/>
            </a:pPr>
            <a:endParaRPr lang="en-US" altLang="en-US" sz="1500" dirty="0">
              <a:solidFill>
                <a:srgbClr val="000000"/>
              </a:solidFill>
              <a:latin typeface="Arial" panose="020B0604020202020204" pitchFamily="34" charset="0"/>
            </a:endParaRPr>
          </a:p>
          <a:p>
            <a:pPr fontAlgn="base">
              <a:spcBef>
                <a:spcPct val="0"/>
              </a:spcBef>
              <a:spcAft>
                <a:spcPct val="0"/>
              </a:spcAft>
              <a:buFontTx/>
              <a:buAutoNum type="arabicPeriod"/>
            </a:pPr>
            <a:r>
              <a:rPr lang="en-US" altLang="en-US" sz="1500" dirty="0">
                <a:solidFill>
                  <a:srgbClr val="000000"/>
                </a:solidFill>
                <a:latin typeface="Arial" panose="020B0604020202020204" pitchFamily="34" charset="0"/>
              </a:rPr>
              <a:t>Uniform coverage of populated region;</a:t>
            </a:r>
          </a:p>
          <a:p>
            <a:pPr fontAlgn="base">
              <a:spcBef>
                <a:spcPct val="0"/>
              </a:spcBef>
              <a:spcAft>
                <a:spcPct val="0"/>
              </a:spcAft>
              <a:buFontTx/>
              <a:buAutoNum type="arabicPeriod"/>
            </a:pPr>
            <a:endParaRPr lang="en-US" altLang="en-US" sz="1500" dirty="0">
              <a:solidFill>
                <a:srgbClr val="000000"/>
              </a:solidFill>
              <a:latin typeface="Arial" panose="020B0604020202020204" pitchFamily="34" charset="0"/>
            </a:endParaRPr>
          </a:p>
          <a:p>
            <a:pPr fontAlgn="base">
              <a:spcBef>
                <a:spcPct val="0"/>
              </a:spcBef>
              <a:spcAft>
                <a:spcPct val="0"/>
              </a:spcAft>
              <a:buFontTx/>
              <a:buAutoNum type="arabicPeriod"/>
            </a:pPr>
            <a:r>
              <a:rPr lang="en-US" altLang="en-US" sz="1500" dirty="0">
                <a:solidFill>
                  <a:srgbClr val="000000"/>
                </a:solidFill>
                <a:latin typeface="Arial" panose="020B0604020202020204" pitchFamily="34" charset="0"/>
              </a:rPr>
              <a:t>Characteristics of the sample space of weak models with respect to any point same whether that point is a training point or  a test point.</a:t>
            </a:r>
            <a:r>
              <a:rPr lang="en-US" altLang="en-US" sz="1500" dirty="0">
                <a:solidFill>
                  <a:srgbClr val="000000"/>
                </a:solidFill>
                <a:latin typeface="AvantGarde" pitchFamily="34" charset="0"/>
              </a:rPr>
              <a:t> </a:t>
            </a:r>
          </a:p>
        </p:txBody>
      </p:sp>
    </p:spTree>
    <p:extLst>
      <p:ext uri="{BB962C8B-B14F-4D97-AF65-F5344CB8AC3E}">
        <p14:creationId xmlns:p14="http://schemas.microsoft.com/office/powerpoint/2010/main" val="416885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3273"/>
                                        </p:tgtEl>
                                        <p:attrNameLst>
                                          <p:attrName>style.visibility</p:attrName>
                                        </p:attrNameLst>
                                      </p:cBhvr>
                                      <p:to>
                                        <p:strVal val="visible"/>
                                      </p:to>
                                    </p:set>
                                    <p:anim calcmode="lin" valueType="num">
                                      <p:cBhvr additive="base">
                                        <p:cTn id="7" dur="500" fill="hold"/>
                                        <p:tgtEl>
                                          <p:spTgt spid="93273"/>
                                        </p:tgtEl>
                                        <p:attrNameLst>
                                          <p:attrName>ppt_x</p:attrName>
                                        </p:attrNameLst>
                                      </p:cBhvr>
                                      <p:tavLst>
                                        <p:tav tm="0">
                                          <p:val>
                                            <p:strVal val="0-#ppt_w/2"/>
                                          </p:val>
                                        </p:tav>
                                        <p:tav tm="100000">
                                          <p:val>
                                            <p:strVal val="#ppt_x"/>
                                          </p:val>
                                        </p:tav>
                                      </p:tavLst>
                                    </p:anim>
                                    <p:anim calcmode="lin" valueType="num">
                                      <p:cBhvr additive="base">
                                        <p:cTn id="8" dur="500" fill="hold"/>
                                        <p:tgtEl>
                                          <p:spTgt spid="93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3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68"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
        <p:nvSpPr>
          <p:cNvPr id="3" name="Slide Number Placeholder 2"/>
          <p:cNvSpPr>
            <a:spLocks noGrp="1"/>
          </p:cNvSpPr>
          <p:nvPr>
            <p:ph type="sldNum" sz="quarter" idx="12"/>
          </p:nvPr>
        </p:nvSpPr>
        <p:spPr/>
        <p:txBody>
          <a:bodyPr/>
          <a:lstStyle/>
          <a:p>
            <a:fld id="{5B4B56C8-1564-4FAF-A974-FA993BA36C34}" type="slidenum">
              <a:rPr lang="en-US" altLang="en-US" smtClean="0">
                <a:solidFill>
                  <a:srgbClr val="000000"/>
                </a:solidFill>
              </a:rPr>
              <a:pPr/>
              <a:t>81</a:t>
            </a:fld>
            <a:endParaRPr lang="en-US" altLang="en-US">
              <a:solidFill>
                <a:srgbClr val="000000"/>
              </a:solidFill>
            </a:endParaRPr>
          </a:p>
        </p:txBody>
      </p:sp>
      <p:sp>
        <p:nvSpPr>
          <p:cNvPr id="4" name="Rectangle 3"/>
          <p:cNvSpPr/>
          <p:nvPr/>
        </p:nvSpPr>
        <p:spPr>
          <a:xfrm>
            <a:off x="1853455" y="1756002"/>
            <a:ext cx="5083636" cy="3816429"/>
          </a:xfrm>
          <a:prstGeom prst="rect">
            <a:avLst/>
          </a:prstGeom>
        </p:spPr>
        <p:txBody>
          <a:bodyPr wrap="none">
            <a:spAutoFit/>
          </a:bodyPr>
          <a:lstStyle/>
          <a:p>
            <a:r>
              <a:rPr lang="en-US" sz="2800" dirty="0" smtClean="0"/>
              <a:t>My email:</a:t>
            </a:r>
          </a:p>
          <a:p>
            <a:endParaRPr lang="en-US" sz="2800" dirty="0"/>
          </a:p>
          <a:p>
            <a:r>
              <a:rPr lang="en-US" sz="2800" dirty="0" smtClean="0">
                <a:hlinkClick r:id="rId2"/>
              </a:rPr>
              <a:t>nagy@ecse.rpi.edu</a:t>
            </a:r>
            <a:endParaRPr lang="en-US" sz="2800" dirty="0" smtClean="0"/>
          </a:p>
          <a:p>
            <a:endParaRPr lang="en-US" sz="2800" dirty="0"/>
          </a:p>
          <a:p>
            <a:r>
              <a:rPr lang="en-US" sz="2800" dirty="0" smtClean="0"/>
              <a:t>My homepage:</a:t>
            </a:r>
          </a:p>
          <a:p>
            <a:endParaRPr lang="en-US" sz="2800" dirty="0"/>
          </a:p>
          <a:p>
            <a:r>
              <a:rPr lang="en-US" sz="2800" dirty="0" smtClean="0">
                <a:hlinkClick r:id="rId3"/>
              </a:rPr>
              <a:t>https</a:t>
            </a:r>
            <a:r>
              <a:rPr lang="en-US" sz="2800" dirty="0">
                <a:hlinkClick r:id="rId3"/>
              </a:rPr>
              <a:t>://www.ecse.rpi.edu/~nagy</a:t>
            </a:r>
            <a:r>
              <a:rPr lang="en-US" sz="2800" dirty="0" smtClean="0">
                <a:hlinkClick r:id="rId3"/>
              </a:rPr>
              <a:t>/</a:t>
            </a:r>
            <a:endParaRPr lang="en-US" sz="2800" dirty="0" smtClean="0"/>
          </a:p>
          <a:p>
            <a:endParaRPr lang="en-US" sz="2800" dirty="0"/>
          </a:p>
          <a:p>
            <a:endParaRPr lang="en-US" dirty="0"/>
          </a:p>
        </p:txBody>
      </p:sp>
    </p:spTree>
    <p:extLst>
      <p:ext uri="{BB962C8B-B14F-4D97-AF65-F5344CB8AC3E}">
        <p14:creationId xmlns:p14="http://schemas.microsoft.com/office/powerpoint/2010/main" val="28731714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F8D2AE2-1B10-4057-8468-C1962270C766}" type="slidenum">
              <a:rPr lang="en-US" altLang="en-US">
                <a:solidFill>
                  <a:srgbClr val="000000"/>
                </a:solidFill>
              </a:rPr>
              <a:pPr/>
              <a:t>82</a:t>
            </a:fld>
            <a:endParaRPr lang="en-US" altLang="en-US">
              <a:solidFill>
                <a:srgbClr val="000000"/>
              </a:solidFill>
            </a:endParaRPr>
          </a:p>
        </p:txBody>
      </p:sp>
      <p:sp>
        <p:nvSpPr>
          <p:cNvPr id="103426" name="Rectangle 2"/>
          <p:cNvSpPr>
            <a:spLocks noChangeArrowheads="1"/>
          </p:cNvSpPr>
          <p:nvPr/>
        </p:nvSpPr>
        <p:spPr bwMode="auto">
          <a:xfrm>
            <a:off x="1371599" y="3371850"/>
            <a:ext cx="682105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1500">
                <a:solidFill>
                  <a:srgbClr val="000000"/>
                </a:solidFill>
                <a:latin typeface="Arial" panose="020B0604020202020204" pitchFamily="34" charset="0"/>
                <a:cs typeface="Times New Roman" panose="02020603050405020304" pitchFamily="18" charset="0"/>
              </a:rPr>
              <a:t/>
            </a:r>
            <a:br>
              <a:rPr lang="en-US" altLang="en-US" sz="1500">
                <a:solidFill>
                  <a:srgbClr val="000000"/>
                </a:solidFill>
                <a:latin typeface="Arial" panose="020B0604020202020204" pitchFamily="34" charset="0"/>
                <a:cs typeface="Times New Roman" panose="02020603050405020304" pitchFamily="18" charset="0"/>
              </a:rPr>
            </a:br>
            <a:r>
              <a:rPr lang="en-US" altLang="en-US" sz="1500" b="1" err="1">
                <a:solidFill>
                  <a:srgbClr val="000000"/>
                </a:solidFill>
                <a:latin typeface="Arial" panose="020B0604020202020204" pitchFamily="34" charset="0"/>
                <a:cs typeface="Times New Roman" panose="02020603050405020304" pitchFamily="18" charset="0"/>
              </a:rPr>
              <a:t>Classifer</a:t>
            </a:r>
            <a:r>
              <a:rPr lang="en-US" altLang="en-US" sz="1500" b="1">
                <a:solidFill>
                  <a:srgbClr val="000000"/>
                </a:solidFill>
                <a:latin typeface="Arial" panose="020B0604020202020204" pitchFamily="34" charset="0"/>
                <a:cs typeface="Times New Roman" panose="02020603050405020304" pitchFamily="18" charset="0"/>
              </a:rPr>
              <a:t> training: </a:t>
            </a:r>
            <a:r>
              <a:rPr lang="en-US" altLang="en-US" sz="1500">
                <a:solidFill>
                  <a:srgbClr val="000000"/>
                </a:solidFill>
                <a:latin typeface="Arial" panose="020B0604020202020204" pitchFamily="34" charset="0"/>
                <a:cs typeface="Times New Roman" panose="02020603050405020304" pitchFamily="18" charset="0"/>
              </a:rPr>
              <a:t/>
            </a:r>
            <a:br>
              <a:rPr lang="en-US" altLang="en-US" sz="1500">
                <a:solidFill>
                  <a:srgbClr val="000000"/>
                </a:solidFill>
                <a:latin typeface="Arial" panose="020B0604020202020204" pitchFamily="34" charset="0"/>
                <a:cs typeface="Times New Roman" panose="02020603050405020304" pitchFamily="18" charset="0"/>
              </a:rPr>
            </a:br>
            <a:r>
              <a:rPr lang="en-US" altLang="en-US" sz="1500" b="1">
                <a:solidFill>
                  <a:srgbClr val="000000"/>
                </a:solidFill>
                <a:latin typeface="Arial" panose="020B0604020202020204" pitchFamily="34" charset="0"/>
                <a:cs typeface="Times New Roman" panose="02020603050405020304" pitchFamily="18" charset="0"/>
              </a:rPr>
              <a:t> </a:t>
            </a:r>
            <a:r>
              <a:rPr lang="en-US" altLang="en-US" sz="1500">
                <a:solidFill>
                  <a:srgbClr val="000000"/>
                </a:solidFill>
                <a:latin typeface="Arial" panose="020B0604020202020204" pitchFamily="34" charset="0"/>
                <a:cs typeface="Times New Roman" panose="02020603050405020304" pitchFamily="18" charset="0"/>
              </a:rPr>
              <a:t/>
            </a:r>
            <a:br>
              <a:rPr lang="en-US" altLang="en-US" sz="1500">
                <a:solidFill>
                  <a:srgbClr val="000000"/>
                </a:solidFill>
                <a:latin typeface="Arial" panose="020B0604020202020204" pitchFamily="34" charset="0"/>
                <a:cs typeface="Times New Roman" panose="02020603050405020304" pitchFamily="18" charset="0"/>
              </a:rPr>
            </a:br>
            <a:r>
              <a:rPr lang="en-US" altLang="en-US" sz="1500">
                <a:solidFill>
                  <a:srgbClr val="000000"/>
                </a:solidFill>
                <a:latin typeface="Arial" panose="020B0604020202020204" pitchFamily="34" charset="0"/>
                <a:cs typeface="Times New Roman" panose="02020603050405020304" pitchFamily="18" charset="0"/>
              </a:rPr>
              <a:t>Dimensionality and sample size 			[RJ 91, LSF 01]]</a:t>
            </a:r>
            <a:br>
              <a:rPr lang="en-US" altLang="en-US" sz="1500">
                <a:solidFill>
                  <a:srgbClr val="000000"/>
                </a:solidFill>
                <a:latin typeface="Arial" panose="020B0604020202020204" pitchFamily="34" charset="0"/>
                <a:cs typeface="Times New Roman" panose="02020603050405020304" pitchFamily="18" charset="0"/>
              </a:rPr>
            </a:br>
            <a:r>
              <a:rPr lang="en-US" altLang="en-US" sz="1500">
                <a:solidFill>
                  <a:srgbClr val="000000"/>
                </a:solidFill>
                <a:latin typeface="Arial" panose="020B0604020202020204" pitchFamily="34" charset="0"/>
                <a:cs typeface="Times New Roman" panose="02020603050405020304" pitchFamily="18" charset="0"/>
              </a:rPr>
              <a:t>Bias and variance				[GBD 92], </a:t>
            </a:r>
            <a:br>
              <a:rPr lang="en-US" altLang="en-US" sz="1500">
                <a:solidFill>
                  <a:srgbClr val="000000"/>
                </a:solidFill>
                <a:latin typeface="Arial" panose="020B0604020202020204" pitchFamily="34" charset="0"/>
                <a:cs typeface="Times New Roman" panose="02020603050405020304" pitchFamily="18" charset="0"/>
              </a:rPr>
            </a:br>
            <a:r>
              <a:rPr lang="en-US" altLang="en-US" sz="1500">
                <a:solidFill>
                  <a:srgbClr val="000000"/>
                </a:solidFill>
                <a:latin typeface="Arial" panose="020B0604020202020204" pitchFamily="34" charset="0"/>
                <a:cs typeface="Times New Roman" panose="02020603050405020304" pitchFamily="18" charset="0"/>
              </a:rPr>
              <a:t>Bagging, Boosting, Random Subspaces 		[JDM 00]</a:t>
            </a:r>
            <a:br>
              <a:rPr lang="en-US" altLang="en-US" sz="1500">
                <a:solidFill>
                  <a:srgbClr val="000000"/>
                </a:solidFill>
                <a:latin typeface="Arial" panose="020B0604020202020204" pitchFamily="34" charset="0"/>
                <a:cs typeface="Times New Roman" panose="02020603050405020304" pitchFamily="18" charset="0"/>
              </a:rPr>
            </a:br>
            <a:r>
              <a:rPr lang="en-US" altLang="en-US" sz="1500">
                <a:solidFill>
                  <a:srgbClr val="000000"/>
                </a:solidFill>
                <a:latin typeface="Arial" panose="020B0604020202020204" pitchFamily="34" charset="0"/>
                <a:cs typeface="Times New Roman" panose="02020603050405020304" pitchFamily="18" charset="0"/>
              </a:rPr>
              <a:t>Clustering &amp; Expectation Maximization 		[TK 99, DLR 77, RW 84]</a:t>
            </a:r>
            <a:br>
              <a:rPr lang="en-US" altLang="en-US" sz="1500">
                <a:solidFill>
                  <a:srgbClr val="000000"/>
                </a:solidFill>
                <a:latin typeface="Arial" panose="020B0604020202020204" pitchFamily="34" charset="0"/>
                <a:cs typeface="Times New Roman" panose="02020603050405020304" pitchFamily="18" charset="0"/>
              </a:rPr>
            </a:br>
            <a:r>
              <a:rPr lang="en-US" altLang="en-US" sz="1500">
                <a:solidFill>
                  <a:srgbClr val="000000"/>
                </a:solidFill>
                <a:latin typeface="Arial" panose="020B0604020202020204" pitchFamily="34" charset="0"/>
                <a:cs typeface="Times New Roman" panose="02020603050405020304" pitchFamily="18" charset="0"/>
              </a:rPr>
              <a:t> </a:t>
            </a:r>
            <a:br>
              <a:rPr lang="en-US" altLang="en-US" sz="1500">
                <a:solidFill>
                  <a:srgbClr val="000000"/>
                </a:solidFill>
                <a:latin typeface="Arial" panose="020B0604020202020204" pitchFamily="34" charset="0"/>
                <a:cs typeface="Times New Roman" panose="02020603050405020304" pitchFamily="18" charset="0"/>
              </a:rPr>
            </a:br>
            <a:r>
              <a:rPr lang="en-US" altLang="en-US" sz="1500" b="1">
                <a:solidFill>
                  <a:srgbClr val="000000"/>
                </a:solidFill>
                <a:latin typeface="Arial" panose="020B0604020202020204" pitchFamily="34" charset="0"/>
                <a:cs typeface="Times New Roman" panose="02020603050405020304" pitchFamily="18" charset="0"/>
              </a:rPr>
              <a:t>Generalization, Validation, and Error Prediction: </a:t>
            </a:r>
            <a:r>
              <a:rPr lang="en-US" altLang="en-US" sz="1500">
                <a:solidFill>
                  <a:srgbClr val="000000"/>
                </a:solidFill>
                <a:latin typeface="Arial" panose="020B0604020202020204" pitchFamily="34" charset="0"/>
                <a:cs typeface="Times New Roman" panose="02020603050405020304" pitchFamily="18" charset="0"/>
              </a:rPr>
              <a:t/>
            </a:r>
            <a:br>
              <a:rPr lang="en-US" altLang="en-US" sz="1500">
                <a:solidFill>
                  <a:srgbClr val="000000"/>
                </a:solidFill>
                <a:latin typeface="Arial" panose="020B0604020202020204" pitchFamily="34" charset="0"/>
                <a:cs typeface="Times New Roman" panose="02020603050405020304" pitchFamily="18" charset="0"/>
              </a:rPr>
            </a:br>
            <a:r>
              <a:rPr lang="en-US" altLang="en-US" sz="1500" b="1">
                <a:solidFill>
                  <a:srgbClr val="000000"/>
                </a:solidFill>
                <a:latin typeface="Arial" panose="020B0604020202020204" pitchFamily="34" charset="0"/>
                <a:cs typeface="Times New Roman" panose="02020603050405020304" pitchFamily="18" charset="0"/>
              </a:rPr>
              <a:t> </a:t>
            </a:r>
            <a:r>
              <a:rPr lang="en-US" altLang="en-US" sz="1500">
                <a:solidFill>
                  <a:srgbClr val="000000"/>
                </a:solidFill>
                <a:latin typeface="Arial" panose="020B0604020202020204" pitchFamily="34" charset="0"/>
                <a:cs typeface="Times New Roman" panose="02020603050405020304" pitchFamily="18" charset="0"/>
              </a:rPr>
              <a:t/>
            </a:r>
            <a:br>
              <a:rPr lang="en-US" altLang="en-US" sz="1500">
                <a:solidFill>
                  <a:srgbClr val="000000"/>
                </a:solidFill>
                <a:latin typeface="Arial" panose="020B0604020202020204" pitchFamily="34" charset="0"/>
                <a:cs typeface="Times New Roman" panose="02020603050405020304" pitchFamily="18" charset="0"/>
              </a:rPr>
            </a:br>
            <a:r>
              <a:rPr lang="en-US" altLang="en-US" sz="1500">
                <a:solidFill>
                  <a:srgbClr val="000000"/>
                </a:solidFill>
                <a:latin typeface="Arial" panose="020B0604020202020204" pitchFamily="34" charset="0"/>
                <a:cs typeface="Times New Roman" panose="02020603050405020304" pitchFamily="18" charset="0"/>
              </a:rPr>
              <a:t>Validation, Jackknife, Bootstrap 			[DHS 01], [JDM 00]</a:t>
            </a:r>
          </a:p>
        </p:txBody>
      </p:sp>
      <p:sp>
        <p:nvSpPr>
          <p:cNvPr id="103427" name="Text Box 3"/>
          <p:cNvSpPr txBox="1">
            <a:spLocks noChangeArrowheads="1"/>
          </p:cNvSpPr>
          <p:nvPr/>
        </p:nvSpPr>
        <p:spPr bwMode="auto">
          <a:xfrm>
            <a:off x="1371601" y="1094186"/>
            <a:ext cx="5581977"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50000"/>
              </a:spcAft>
            </a:pPr>
            <a:r>
              <a:rPr lang="en-US" altLang="en-US" sz="1500" b="1">
                <a:solidFill>
                  <a:srgbClr val="0099FF"/>
                </a:solidFill>
                <a:latin typeface="Arial" panose="020B0604020202020204" pitchFamily="34" charset="0"/>
                <a:cs typeface="Times New Roman" panose="02020603050405020304" pitchFamily="18" charset="0"/>
              </a:rPr>
              <a:t>Static Singleton Classifiers: </a:t>
            </a:r>
            <a:r>
              <a:rPr lang="en-US" altLang="en-US" sz="1500">
                <a:solidFill>
                  <a:srgbClr val="0099FF"/>
                </a:solidFill>
                <a:latin typeface="Arial" panose="020B0604020202020204" pitchFamily="34" charset="0"/>
                <a:cs typeface="Times New Roman" panose="02020603050405020304" pitchFamily="18" charset="0"/>
              </a:rPr>
              <a:t/>
            </a:r>
            <a:br>
              <a:rPr lang="en-US" altLang="en-US" sz="1500">
                <a:solidFill>
                  <a:srgbClr val="0099FF"/>
                </a:solidFill>
                <a:latin typeface="Arial" panose="020B0604020202020204" pitchFamily="34" charset="0"/>
                <a:cs typeface="Times New Roman" panose="02020603050405020304" pitchFamily="18" charset="0"/>
              </a:rPr>
            </a:br>
            <a:r>
              <a:rPr lang="en-US" altLang="en-US" sz="1500" b="1">
                <a:solidFill>
                  <a:srgbClr val="0099FF"/>
                </a:solidFill>
                <a:latin typeface="Arial" panose="020B0604020202020204" pitchFamily="34" charset="0"/>
                <a:cs typeface="Times New Roman" panose="02020603050405020304" pitchFamily="18" charset="0"/>
              </a:rPr>
              <a:t> </a:t>
            </a:r>
            <a:r>
              <a:rPr lang="en-US" altLang="en-US" sz="1500">
                <a:solidFill>
                  <a:srgbClr val="0099FF"/>
                </a:solidFill>
                <a:latin typeface="Arial" panose="020B0604020202020204" pitchFamily="34" charset="0"/>
                <a:cs typeface="Times New Roman" panose="02020603050405020304" pitchFamily="18" charset="0"/>
              </a:rPr>
              <a:t/>
            </a:r>
            <a:br>
              <a:rPr lang="en-US" altLang="en-US" sz="1500">
                <a:solidFill>
                  <a:srgbClr val="0099FF"/>
                </a:solidFill>
                <a:latin typeface="Arial" panose="020B0604020202020204" pitchFamily="34" charset="0"/>
                <a:cs typeface="Times New Roman" panose="02020603050405020304" pitchFamily="18" charset="0"/>
              </a:rPr>
            </a:br>
            <a:r>
              <a:rPr lang="en-US" altLang="en-US" sz="1500" i="1">
                <a:solidFill>
                  <a:srgbClr val="0099FF"/>
                </a:solidFill>
                <a:latin typeface="Arial" panose="020B0604020202020204" pitchFamily="34" charset="0"/>
                <a:cs typeface="Times New Roman" panose="02020603050405020304" pitchFamily="18" charset="0"/>
              </a:rPr>
              <a:t>Bayes</a:t>
            </a:r>
            <a:r>
              <a:rPr lang="en-US" altLang="en-US" sz="1500">
                <a:solidFill>
                  <a:srgbClr val="0099FF"/>
                </a:solidFill>
                <a:latin typeface="Arial" panose="020B0604020202020204" pitchFamily="34" charset="0"/>
                <a:cs typeface="Times New Roman" panose="02020603050405020304" pitchFamily="18" charset="0"/>
              </a:rPr>
              <a:t>: Single &amp; Multimodal, Linear, Quadratic, </a:t>
            </a:r>
            <a:br>
              <a:rPr lang="en-US" altLang="en-US" sz="1500">
                <a:solidFill>
                  <a:srgbClr val="0099FF"/>
                </a:solidFill>
                <a:latin typeface="Arial" panose="020B0604020202020204" pitchFamily="34" charset="0"/>
                <a:cs typeface="Times New Roman" panose="02020603050405020304" pitchFamily="18" charset="0"/>
              </a:rPr>
            </a:br>
            <a:r>
              <a:rPr lang="en-US" altLang="en-US" sz="1500">
                <a:solidFill>
                  <a:srgbClr val="0099FF"/>
                </a:solidFill>
                <a:latin typeface="Arial" panose="020B0604020202020204" pitchFamily="34" charset="0"/>
                <a:cs typeface="Times New Roman" panose="02020603050405020304" pitchFamily="18" charset="0"/>
              </a:rPr>
              <a:t>	Gaussian and </a:t>
            </a:r>
            <a:r>
              <a:rPr lang="en-US" altLang="en-US" sz="1500" err="1">
                <a:solidFill>
                  <a:srgbClr val="0099FF"/>
                </a:solidFill>
                <a:latin typeface="Arial" panose="020B0604020202020204" pitchFamily="34" charset="0"/>
                <a:cs typeface="Times New Roman" panose="02020603050405020304" pitchFamily="18" charset="0"/>
              </a:rPr>
              <a:t>Bilevel</a:t>
            </a:r>
            <a:r>
              <a:rPr lang="en-US" altLang="en-US" sz="1500">
                <a:solidFill>
                  <a:srgbClr val="0099FF"/>
                </a:solidFill>
                <a:latin typeface="Arial" panose="020B0604020202020204" pitchFamily="34" charset="0"/>
                <a:cs typeface="Times New Roman" panose="02020603050405020304" pitchFamily="18" charset="0"/>
              </a:rPr>
              <a:t> 		</a:t>
            </a:r>
            <a:r>
              <a:rPr lang="en-US" altLang="en-US" sz="1500" smtClean="0">
                <a:solidFill>
                  <a:srgbClr val="0099FF"/>
                </a:solidFill>
                <a:latin typeface="Arial" panose="020B0604020202020204" pitchFamily="34" charset="0"/>
                <a:cs typeface="Times New Roman" panose="02020603050405020304" pitchFamily="18" charset="0"/>
              </a:rPr>
              <a:t>[</a:t>
            </a:r>
            <a:r>
              <a:rPr lang="en-US" altLang="en-US" sz="1500">
                <a:solidFill>
                  <a:srgbClr val="0099FF"/>
                </a:solidFill>
                <a:latin typeface="Arial" panose="020B0604020202020204" pitchFamily="34" charset="0"/>
                <a:cs typeface="Times New Roman" panose="02020603050405020304" pitchFamily="18" charset="0"/>
              </a:rPr>
              <a:t>DHS 01]</a:t>
            </a:r>
            <a:br>
              <a:rPr lang="en-US" altLang="en-US" sz="1500">
                <a:solidFill>
                  <a:srgbClr val="0099FF"/>
                </a:solidFill>
                <a:latin typeface="Arial" panose="020B0604020202020204" pitchFamily="34" charset="0"/>
                <a:cs typeface="Times New Roman" panose="02020603050405020304" pitchFamily="18" charset="0"/>
              </a:rPr>
            </a:br>
            <a:r>
              <a:rPr lang="en-US" altLang="en-US" sz="1500" i="1">
                <a:solidFill>
                  <a:srgbClr val="0099FF"/>
                </a:solidFill>
                <a:latin typeface="Arial" panose="020B0604020202020204" pitchFamily="34" charset="0"/>
                <a:cs typeface="Times New Roman" panose="02020603050405020304" pitchFamily="18" charset="0"/>
              </a:rPr>
              <a:t>Neural Networks</a:t>
            </a:r>
            <a:r>
              <a:rPr lang="en-US" altLang="en-US" sz="1500">
                <a:solidFill>
                  <a:srgbClr val="0099FF"/>
                </a:solidFill>
                <a:latin typeface="Arial" panose="020B0604020202020204" pitchFamily="34" charset="0"/>
                <a:cs typeface="Times New Roman" panose="02020603050405020304" pitchFamily="18" charset="0"/>
              </a:rPr>
              <a:t>: </a:t>
            </a:r>
            <a:r>
              <a:rPr lang="en-US" altLang="en-US" sz="1500" err="1">
                <a:solidFill>
                  <a:srgbClr val="0099FF"/>
                </a:solidFill>
                <a:latin typeface="Arial" panose="020B0604020202020204" pitchFamily="34" charset="0"/>
                <a:cs typeface="Times New Roman" panose="02020603050405020304" pitchFamily="18" charset="0"/>
              </a:rPr>
              <a:t>Backprop</a:t>
            </a:r>
            <a:r>
              <a:rPr lang="en-US" altLang="en-US" sz="1500">
                <a:solidFill>
                  <a:srgbClr val="0099FF"/>
                </a:solidFill>
                <a:latin typeface="Arial" panose="020B0604020202020204" pitchFamily="34" charset="0"/>
                <a:cs typeface="Times New Roman" panose="02020603050405020304" pitchFamily="18" charset="0"/>
              </a:rPr>
              <a:t>, LVQ, RBF, 		[BC 95]</a:t>
            </a:r>
            <a:br>
              <a:rPr lang="en-US" altLang="en-US" sz="1500">
                <a:solidFill>
                  <a:srgbClr val="0099FF"/>
                </a:solidFill>
                <a:latin typeface="Arial" panose="020B0604020202020204" pitchFamily="34" charset="0"/>
                <a:cs typeface="Times New Roman" panose="02020603050405020304" pitchFamily="18" charset="0"/>
              </a:rPr>
            </a:br>
            <a:r>
              <a:rPr lang="en-US" altLang="en-US" sz="1500" i="1">
                <a:solidFill>
                  <a:srgbClr val="0099FF"/>
                </a:solidFill>
                <a:latin typeface="Arial" panose="020B0604020202020204" pitchFamily="34" charset="0"/>
                <a:cs typeface="Times New Roman" panose="02020603050405020304" pitchFamily="18" charset="0"/>
              </a:rPr>
              <a:t>Support Vector Machine 			</a:t>
            </a:r>
            <a:r>
              <a:rPr lang="en-US" altLang="en-US" sz="1500">
                <a:solidFill>
                  <a:srgbClr val="0099FF"/>
                </a:solidFill>
                <a:latin typeface="Arial" panose="020B0604020202020204" pitchFamily="34" charset="0"/>
                <a:cs typeface="Times New Roman" panose="02020603050405020304" pitchFamily="18" charset="0"/>
              </a:rPr>
              <a:t>[VV 98]</a:t>
            </a:r>
            <a:br>
              <a:rPr lang="en-US" altLang="en-US" sz="1500">
                <a:solidFill>
                  <a:srgbClr val="0099FF"/>
                </a:solidFill>
                <a:latin typeface="Arial" panose="020B0604020202020204" pitchFamily="34" charset="0"/>
                <a:cs typeface="Times New Roman" panose="02020603050405020304" pitchFamily="18" charset="0"/>
              </a:rPr>
            </a:br>
            <a:r>
              <a:rPr lang="en-US" altLang="en-US" sz="1500" i="1">
                <a:solidFill>
                  <a:srgbClr val="0099FF"/>
                </a:solidFill>
                <a:latin typeface="Arial" panose="020B0604020202020204" pitchFamily="34" charset="0"/>
                <a:cs typeface="Times New Roman" panose="02020603050405020304" pitchFamily="18" charset="0"/>
              </a:rPr>
              <a:t>Nearest Neighbors 				</a:t>
            </a:r>
            <a:r>
              <a:rPr lang="en-US" altLang="en-US" sz="1500">
                <a:solidFill>
                  <a:srgbClr val="0099FF"/>
                </a:solidFill>
                <a:latin typeface="Arial" panose="020B0604020202020204" pitchFamily="34" charset="0"/>
                <a:cs typeface="Times New Roman" panose="02020603050405020304" pitchFamily="18" charset="0"/>
              </a:rPr>
              <a:t>[DHS 01]</a:t>
            </a:r>
            <a:br>
              <a:rPr lang="en-US" altLang="en-US" sz="1500">
                <a:solidFill>
                  <a:srgbClr val="0099FF"/>
                </a:solidFill>
                <a:latin typeface="Arial" panose="020B0604020202020204" pitchFamily="34" charset="0"/>
                <a:cs typeface="Times New Roman" panose="02020603050405020304" pitchFamily="18" charset="0"/>
              </a:rPr>
            </a:br>
            <a:r>
              <a:rPr lang="en-US" altLang="en-US" sz="1500" i="1">
                <a:solidFill>
                  <a:srgbClr val="0099FF"/>
                </a:solidFill>
                <a:latin typeface="Arial" panose="020B0604020202020204" pitchFamily="34" charset="0"/>
                <a:cs typeface="Times New Roman" panose="02020603050405020304" pitchFamily="18" charset="0"/>
              </a:rPr>
              <a:t>Decision Trees and Decision Forests 		</a:t>
            </a:r>
            <a:r>
              <a:rPr lang="en-US" altLang="en-US" sz="1500">
                <a:solidFill>
                  <a:srgbClr val="0099FF"/>
                </a:solidFill>
                <a:latin typeface="Arial" panose="020B0604020202020204" pitchFamily="34" charset="0"/>
                <a:cs typeface="Times New Roman" panose="02020603050405020304" pitchFamily="18" charset="0"/>
              </a:rPr>
              <a:t>[TH 98]</a:t>
            </a:r>
            <a:br>
              <a:rPr lang="en-US" altLang="en-US" sz="1500">
                <a:solidFill>
                  <a:srgbClr val="0099FF"/>
                </a:solidFill>
                <a:latin typeface="Arial" panose="020B0604020202020204" pitchFamily="34" charset="0"/>
                <a:cs typeface="Times New Roman" panose="02020603050405020304" pitchFamily="18" charset="0"/>
              </a:rPr>
            </a:br>
            <a:endParaRPr lang="en-US" altLang="en-US" sz="1500">
              <a:solidFill>
                <a:srgbClr val="0099FF"/>
              </a:solidFill>
              <a:latin typeface="Arial" panose="020B060402020202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altLang="en-US" smtClean="0">
                <a:solidFill>
                  <a:srgbClr val="000000"/>
                </a:solidFill>
              </a:rPr>
              <a:t>6/9/2016</a:t>
            </a:r>
            <a:endParaRPr lang="en-US" altLang="en-US">
              <a:solidFill>
                <a:srgbClr val="000000"/>
              </a:solidFill>
            </a:endParaRPr>
          </a:p>
        </p:txBody>
      </p:sp>
    </p:spTree>
    <p:extLst>
      <p:ext uri="{BB962C8B-B14F-4D97-AF65-F5344CB8AC3E}">
        <p14:creationId xmlns:p14="http://schemas.microsoft.com/office/powerpoint/2010/main" val="2572084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P spid="1034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0" y="323849"/>
            <a:ext cx="2000250" cy="442910"/>
          </a:xfrm>
        </p:spPr>
        <p:txBody>
          <a:bodyPr>
            <a:normAutofit/>
          </a:bodyPr>
          <a:lstStyle/>
          <a:p>
            <a:r>
              <a:rPr lang="en-US" sz="3200" dirty="0" smtClean="0">
                <a:latin typeface="+mn-lt"/>
              </a:rPr>
              <a:t>Data flow</a:t>
            </a:r>
            <a:endParaRPr lang="en-US" sz="3200" dirty="0">
              <a:latin typeface="+mn-lt"/>
            </a:endParaRPr>
          </a:p>
        </p:txBody>
      </p:sp>
      <p:sp>
        <p:nvSpPr>
          <p:cNvPr id="3" name="Content Placeholder 2"/>
          <p:cNvSpPr>
            <a:spLocks noGrp="1"/>
          </p:cNvSpPr>
          <p:nvPr>
            <p:ph idx="1"/>
          </p:nvPr>
        </p:nvSpPr>
        <p:spPr>
          <a:xfrm>
            <a:off x="307975" y="956466"/>
            <a:ext cx="8600894" cy="5535773"/>
          </a:xfrm>
        </p:spPr>
        <p:txBody>
          <a:bodyPr/>
          <a:lstStyle/>
          <a:p>
            <a:pPr marL="0" indent="0">
              <a:buNone/>
            </a:pPr>
            <a:r>
              <a:rPr lang="en-US" dirty="0" smtClean="0">
                <a:solidFill>
                  <a:srgbClr val="FF0000"/>
                </a:solidFill>
              </a:rPr>
              <a:t>Samples of raw observations</a:t>
            </a:r>
            <a:r>
              <a:rPr lang="en-US" dirty="0" smtClean="0"/>
              <a:t> from key entry or sensors</a:t>
            </a:r>
          </a:p>
          <a:p>
            <a:pPr marL="0" indent="0">
              <a:buNone/>
            </a:pPr>
            <a:r>
              <a:rPr lang="en-US" dirty="0" smtClean="0"/>
              <a:t>Unique </a:t>
            </a:r>
            <a:r>
              <a:rPr lang="en-US" dirty="0" smtClean="0">
                <a:solidFill>
                  <a:srgbClr val="FF0000"/>
                </a:solidFill>
              </a:rPr>
              <a:t>ID  </a:t>
            </a:r>
            <a:r>
              <a:rPr lang="en-US" dirty="0" smtClean="0"/>
              <a:t> assigned to each sample for replicability</a:t>
            </a:r>
          </a:p>
          <a:p>
            <a:pPr marL="0" indent="0">
              <a:buNone/>
            </a:pPr>
            <a:r>
              <a:rPr lang="en-US" dirty="0" smtClean="0">
                <a:solidFill>
                  <a:srgbClr val="FF0000"/>
                </a:solidFill>
              </a:rPr>
              <a:t>Ground Truth </a:t>
            </a:r>
            <a:r>
              <a:rPr lang="en-US" dirty="0">
                <a:solidFill>
                  <a:srgbClr val="FF0000"/>
                </a:solidFill>
              </a:rPr>
              <a:t>labels </a:t>
            </a:r>
            <a:r>
              <a:rPr lang="en-US" dirty="0" smtClean="0"/>
              <a:t>for class and </a:t>
            </a:r>
            <a:r>
              <a:rPr lang="en-US" i="1" dirty="0" smtClean="0"/>
              <a:t>source</a:t>
            </a:r>
            <a:r>
              <a:rPr lang="en-US" dirty="0" smtClean="0"/>
              <a:t> from experts</a:t>
            </a:r>
          </a:p>
          <a:p>
            <a:pPr marL="0" indent="0">
              <a:buNone/>
            </a:pPr>
            <a:r>
              <a:rPr lang="en-US" dirty="0" smtClean="0">
                <a:solidFill>
                  <a:srgbClr val="FF0000"/>
                </a:solidFill>
              </a:rPr>
              <a:t>Curation</a:t>
            </a:r>
            <a:r>
              <a:rPr lang="en-US" dirty="0" smtClean="0"/>
              <a:t> sometimes eliminates anomalous samples</a:t>
            </a:r>
            <a:endParaRPr lang="en-US" dirty="0" smtClean="0">
              <a:solidFill>
                <a:srgbClr val="FF0000"/>
              </a:solidFill>
            </a:endParaRPr>
          </a:p>
          <a:p>
            <a:pPr marL="0" indent="0">
              <a:buNone/>
            </a:pPr>
            <a:r>
              <a:rPr lang="en-US" dirty="0" smtClean="0">
                <a:solidFill>
                  <a:srgbClr val="FF0000"/>
                </a:solidFill>
              </a:rPr>
              <a:t>Preprocessing</a:t>
            </a:r>
            <a:r>
              <a:rPr lang="en-US" dirty="0" smtClean="0"/>
              <a:t> cleans up data before feature extraction </a:t>
            </a:r>
            <a:r>
              <a:rPr lang="en-US" dirty="0" smtClean="0">
                <a:solidFill>
                  <a:srgbClr val="FF0000"/>
                </a:solidFill>
              </a:rPr>
              <a:t>??</a:t>
            </a:r>
          </a:p>
          <a:p>
            <a:pPr marL="0" indent="0">
              <a:buNone/>
            </a:pPr>
            <a:endParaRPr lang="en-US" dirty="0" smtClean="0"/>
          </a:p>
          <a:p>
            <a:pPr marL="0" indent="0">
              <a:buNone/>
            </a:pPr>
            <a:r>
              <a:rPr lang="en-US" dirty="0" smtClean="0"/>
              <a:t>Domain-specific</a:t>
            </a:r>
            <a:r>
              <a:rPr lang="en-US" dirty="0" smtClean="0">
                <a:solidFill>
                  <a:srgbClr val="FF0000"/>
                </a:solidFill>
              </a:rPr>
              <a:t> feature </a:t>
            </a:r>
            <a:r>
              <a:rPr lang="en-US" dirty="0" smtClean="0"/>
              <a:t>design </a:t>
            </a:r>
          </a:p>
          <a:p>
            <a:pPr marL="0" indent="0">
              <a:buNone/>
            </a:pPr>
            <a:r>
              <a:rPr lang="en-US" dirty="0" smtClean="0"/>
              <a:t>Generic</a:t>
            </a:r>
            <a:r>
              <a:rPr lang="en-US" dirty="0" smtClean="0">
                <a:solidFill>
                  <a:srgbClr val="FF0000"/>
                </a:solidFill>
              </a:rPr>
              <a:t> classifier</a:t>
            </a:r>
            <a:r>
              <a:rPr lang="en-US" dirty="0" smtClean="0"/>
              <a:t> assigns a </a:t>
            </a:r>
            <a:r>
              <a:rPr lang="en-US" i="1" dirty="0" smtClean="0"/>
              <a:t>classifier label</a:t>
            </a:r>
            <a:r>
              <a:rPr lang="en-US" dirty="0" smtClean="0"/>
              <a:t> to each sample </a:t>
            </a:r>
          </a:p>
          <a:p>
            <a:pPr marL="0" indent="0">
              <a:buNone/>
            </a:pPr>
            <a:endParaRPr lang="en-US" dirty="0"/>
          </a:p>
          <a:p>
            <a:pPr marL="0" indent="0">
              <a:buNone/>
            </a:pPr>
            <a:r>
              <a:rPr lang="en-US" dirty="0" smtClean="0">
                <a:solidFill>
                  <a:srgbClr val="0070C0"/>
                </a:solidFill>
              </a:rPr>
              <a:t>Experimental classification systems are evaluated by comparing </a:t>
            </a:r>
            <a:r>
              <a:rPr lang="en-US" b="1" dirty="0" smtClean="0">
                <a:solidFill>
                  <a:srgbClr val="0070C0"/>
                </a:solidFill>
              </a:rPr>
              <a:t>classifier-assigned labels</a:t>
            </a:r>
            <a:r>
              <a:rPr lang="en-US" dirty="0" smtClean="0">
                <a:solidFill>
                  <a:srgbClr val="0070C0"/>
                </a:solidFill>
              </a:rPr>
              <a:t> with </a:t>
            </a:r>
            <a:r>
              <a:rPr lang="en-US" b="1" dirty="0" smtClean="0">
                <a:solidFill>
                  <a:srgbClr val="0070C0"/>
                </a:solidFill>
              </a:rPr>
              <a:t>GT labels</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6/9/2016</a:t>
            </a:r>
            <a:endParaRPr lang="en-US"/>
          </a:p>
        </p:txBody>
      </p:sp>
      <p:sp>
        <p:nvSpPr>
          <p:cNvPr id="5" name="Slide Number Placeholder 4"/>
          <p:cNvSpPr>
            <a:spLocks noGrp="1"/>
          </p:cNvSpPr>
          <p:nvPr>
            <p:ph type="sldNum" sz="quarter" idx="12"/>
          </p:nvPr>
        </p:nvSpPr>
        <p:spPr/>
        <p:txBody>
          <a:bodyPr/>
          <a:lstStyle/>
          <a:p>
            <a:fld id="{970E2D04-84C5-408C-98CC-3D34E6F80BA5}" type="slidenum">
              <a:rPr lang="en-US" smtClean="0"/>
              <a:t>9</a:t>
            </a:fld>
            <a:endParaRPr lang="en-US"/>
          </a:p>
        </p:txBody>
      </p:sp>
    </p:spTree>
    <p:extLst>
      <p:ext uri="{BB962C8B-B14F-4D97-AF65-F5344CB8AC3E}">
        <p14:creationId xmlns:p14="http://schemas.microsoft.com/office/powerpoint/2010/main" val="352237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Ricepaper">
  <a:themeElements>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Ricepap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b"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bg2"/>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b"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bg2"/>
            </a:solidFill>
            <a:effectLst/>
            <a:latin typeface="Arial" panose="020B0604020202020204" pitchFamily="34" charset="0"/>
          </a:defRPr>
        </a:defPPr>
      </a:lstStyle>
    </a:lnDef>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20456</TotalTime>
  <Words>6300</Words>
  <Application>Microsoft Office PowerPoint</Application>
  <PresentationFormat>On-screen Show (4:3)</PresentationFormat>
  <Paragraphs>1122</Paragraphs>
  <Slides>82</Slides>
  <Notes>67</Notes>
  <HiddenSlides>0</HiddenSlides>
  <MMClips>0</MMClips>
  <ScaleCrop>false</ScaleCrop>
  <HeadingPairs>
    <vt:vector size="8" baseType="variant">
      <vt:variant>
        <vt:lpstr>Fonts Used</vt:lpstr>
      </vt:variant>
      <vt:variant>
        <vt:i4>18</vt:i4>
      </vt:variant>
      <vt:variant>
        <vt:lpstr>Theme</vt:lpstr>
      </vt:variant>
      <vt:variant>
        <vt:i4>10</vt:i4>
      </vt:variant>
      <vt:variant>
        <vt:lpstr>Embedded OLE Servers</vt:lpstr>
      </vt:variant>
      <vt:variant>
        <vt:i4>3</vt:i4>
      </vt:variant>
      <vt:variant>
        <vt:lpstr>Slide Titles</vt:lpstr>
      </vt:variant>
      <vt:variant>
        <vt:i4>82</vt:i4>
      </vt:variant>
    </vt:vector>
  </HeadingPairs>
  <TitlesOfParts>
    <vt:vector size="113" baseType="lpstr">
      <vt:lpstr>宋体</vt:lpstr>
      <vt:lpstr>Arial</vt:lpstr>
      <vt:lpstr>Arial Black</vt:lpstr>
      <vt:lpstr>AvantGarde</vt:lpstr>
      <vt:lpstr>Baskerville Old Face</vt:lpstr>
      <vt:lpstr>Calibri</vt:lpstr>
      <vt:lpstr>Calibri Light</vt:lpstr>
      <vt:lpstr>Cambria Math</vt:lpstr>
      <vt:lpstr>CMMI10</vt:lpstr>
      <vt:lpstr>CMR10</vt:lpstr>
      <vt:lpstr>CMR7</vt:lpstr>
      <vt:lpstr>CMTI10</vt:lpstr>
      <vt:lpstr>Courier New</vt:lpstr>
      <vt:lpstr>Helvetica</vt:lpstr>
      <vt:lpstr>Symbol</vt:lpstr>
      <vt:lpstr>Tahoma</vt:lpstr>
      <vt:lpstr>Times New Roman</vt:lpstr>
      <vt:lpstr>Wingdings</vt:lpstr>
      <vt:lpstr>1_Office Theme</vt:lpstr>
      <vt:lpstr>Office Theme</vt:lpstr>
      <vt:lpstr>1_Default Design</vt:lpstr>
      <vt:lpstr>2_Default Design</vt:lpstr>
      <vt:lpstr>3_Default Design</vt:lpstr>
      <vt:lpstr>2_Office Theme</vt:lpstr>
      <vt:lpstr>3_Office Theme</vt:lpstr>
      <vt:lpstr>Default Design</vt:lpstr>
      <vt:lpstr>4_Office Theme</vt:lpstr>
      <vt:lpstr>Ricepaper</vt:lpstr>
      <vt:lpstr>Document</vt:lpstr>
      <vt:lpstr>Equation</vt:lpstr>
      <vt:lpstr>Chart</vt:lpstr>
      <vt:lpstr>Reader’s Guide to  Pattern Recognition &amp;  Machine Learning</vt:lpstr>
      <vt:lpstr>PowerPoint Presentation</vt:lpstr>
      <vt:lpstr>PowerPoint Presentation</vt:lpstr>
      <vt:lpstr>Table of Contents</vt:lpstr>
      <vt:lpstr>PowerPoint Presentation</vt:lpstr>
      <vt:lpstr>PowerPoint Presentation</vt:lpstr>
      <vt:lpstr>Weasel Words mean exactly       what you want them to mean:</vt:lpstr>
      <vt:lpstr>TOC</vt:lpstr>
      <vt:lpstr>Data flow</vt:lpstr>
      <vt:lpstr>Prep</vt:lpstr>
      <vt:lpstr>PowerPoint Presentation</vt:lpstr>
      <vt:lpstr>Gaussian class-conditional feature distributions parameters set equal to sample mean and covariance of each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Bayesian Networks (probabilistic graphical models) generalization of Hidden Markov Models using belief propagation algorithms </vt:lpstr>
      <vt:lpstr>PowerPoint Presentation</vt:lpstr>
      <vt:lpstr>PowerPoint Presentation</vt:lpstr>
      <vt:lpstr>Estimating class-conditional binary feature probabilities</vt:lpstr>
      <vt:lpstr>PowerPoint Presentation</vt:lpstr>
      <vt:lpstr>Some useful techniques / notions</vt:lpstr>
      <vt:lpstr>PowerPoint Presentation</vt:lpstr>
      <vt:lpstr>Distance and similarity measures</vt:lpstr>
      <vt:lpstr>PowerPoint Presentation</vt:lpstr>
      <vt:lpstr>Preprocessing considered harmful</vt:lpstr>
      <vt:lpstr>TOC</vt:lpstr>
      <vt:lpstr>PowerPoint Presentation</vt:lpstr>
      <vt:lpstr>Linear separability in 2-D </vt:lpstr>
      <vt:lpstr>Equivalent feature space for perceptron training algorithm</vt:lpstr>
      <vt:lpstr>PowerPoint Presentation</vt:lpstr>
      <vt:lpstr>PowerPoint Presentation</vt:lpstr>
      <vt:lpstr>PowerPoint Presentation</vt:lpstr>
      <vt:lpstr>PowerPoint Presentation</vt:lpstr>
      <vt:lpstr>TOC</vt:lpstr>
      <vt:lpstr>Data Partitioning</vt:lpstr>
      <vt:lpstr>The bias-variance dilemma:   over-fitting/ under-fitting</vt:lpstr>
      <vt:lpstr>PowerPoint Presentation</vt:lpstr>
      <vt:lpstr>As the size of the training set increases, the training and test error rates of an optimal classifier will eventually converge to the Bayes error. This is zero unless identical patterns can belong to different classes</vt:lpstr>
      <vt:lpstr>PowerPoint Presentation</vt:lpstr>
      <vt:lpstr>PowerPoint Presentation</vt:lpstr>
      <vt:lpstr>  Reporting classifier “performance” </vt:lpstr>
      <vt:lpstr>Precision-Recall</vt:lpstr>
      <vt:lpstr>PowerPoint Presentation</vt:lpstr>
      <vt:lpstr>TOC</vt:lpstr>
      <vt:lpstr>Adaptive algorithms have their own jargon</vt:lpstr>
      <vt:lpstr>Exponential value of  labeled samples</vt:lpstr>
      <vt:lpstr>PowerPoint Presentation</vt:lpstr>
      <vt:lpstr>PowerPoint Presentation</vt:lpstr>
      <vt:lpstr>Inter-pattern feature dependence (1) (Style)</vt:lpstr>
      <vt:lpstr>Inter-pattern Feature Dependence (2)</vt:lpstr>
      <vt:lpstr>Style due to isogeny is broader than strings of characters!</vt:lpstr>
      <vt:lpstr>Two classes A &amp; B,    two styles 1 &amp; 2,  and one Gaussian feature per pattern</vt:lpstr>
      <vt:lpstr>PowerPoint Presentation</vt:lpstr>
      <vt:lpstr>PowerPoint Presentation</vt:lpstr>
      <vt:lpstr>PowerPoint Presentation</vt:lpstr>
      <vt:lpstr>How representative is the training set?</vt:lpstr>
      <vt:lpstr>Weakly-constrained data </vt:lpstr>
      <vt:lpstr>TOC</vt:lpstr>
      <vt:lpstr>Early days of pattern recognition </vt:lpstr>
      <vt:lpstr> Data Sets advertised in IEEE Computer </vt:lpstr>
      <vt:lpstr>PRC Jan 4, 1973 Disneyland</vt:lpstr>
      <vt:lpstr>1962 Ray Bonner:   A “Logical Pattern” Recognition Program</vt:lpstr>
      <vt:lpstr>PowerPoint Presentation</vt:lpstr>
      <vt:lpstr>PowerPoint Presentation</vt:lpstr>
      <vt:lpstr>PowerPoint Presentation</vt:lpstr>
      <vt:lpstr>PowerPoint Presentation</vt:lpstr>
      <vt:lpstr>Frank Rosenblatt, my distinguished advisor</vt:lpstr>
      <vt:lpstr>Machines</vt:lpstr>
      <vt:lpstr>Marvin Minsky (1927 -  ) </vt:lpstr>
      <vt:lpstr>Conclusion   Remarks</vt:lpstr>
      <vt:lpstr>Thank you!           </vt:lpstr>
      <vt:lpstr>TEXT PRINTED WITH SPITZ GLYPHS</vt:lpstr>
      <vt:lpstr>DECODED TEXT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cp:lastModifiedBy>
  <cp:revision>388</cp:revision>
  <cp:lastPrinted>2016-06-01T16:04:02Z</cp:lastPrinted>
  <dcterms:created xsi:type="dcterms:W3CDTF">2016-05-09T20:47:57Z</dcterms:created>
  <dcterms:modified xsi:type="dcterms:W3CDTF">2016-06-06T21:37:08Z</dcterms:modified>
</cp:coreProperties>
</file>