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9" r:id="rId4"/>
    <p:sldId id="260" r:id="rId5"/>
    <p:sldId id="263" r:id="rId6"/>
    <p:sldId id="262" r:id="rId7"/>
    <p:sldId id="261" r:id="rId8"/>
    <p:sldId id="264" r:id="rId9"/>
    <p:sldId id="258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5BEEB-30BC-42B9-A350-185CC3CAFD1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16429-9236-4964-9B08-9A4E87103A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9E8BCB-4E9F-4B6D-8871-BFD772D0B1C4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C755F-3FA0-4A50-B24A-96C2765299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3C755F-3FA0-4A50-B24A-96C2765299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0B71E4-6202-444A-85C6-D48FA5B55C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63B7B0-10AD-4092-AC06-8038E03A29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082DFC-784D-48DB-8B57-94D4EC21890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84125-B72B-441E-9B54-6BF08E3D8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3/22/2011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saulng@rpi.edu" TargetMode="External"/><Relationship Id="rId2" Type="http://schemas.openxmlformats.org/officeDocument/2006/relationships/hyperlink" Target="mailto:largee@rpi.edu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i.edu/dept/cdc/" TargetMode="External"/><Relationship Id="rId2" Type="http://schemas.openxmlformats.org/officeDocument/2006/relationships/hyperlink" Target="http://admissions.rpi.edu/aid/current_students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hyperlink" Target="http://reach.rpi.edu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hyperlink" Target="http://www.iie.org/Template.cfm?&amp;Template=/programs/global-e3/default.htm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CLASS of 2013</a:t>
            </a:r>
          </a:p>
          <a:p>
            <a:r>
              <a:rPr lang="en-US" sz="3200" b="1" dirty="0" smtClean="0"/>
              <a:t>SPRING 2011</a:t>
            </a:r>
          </a:p>
          <a:p>
            <a:r>
              <a:rPr lang="en-US" sz="3200" dirty="0" smtClean="0"/>
              <a:t>Advisor: Dr. </a:t>
            </a:r>
            <a:r>
              <a:rPr lang="en-US" sz="3200" dirty="0" err="1" smtClean="0"/>
              <a:t>Agung</a:t>
            </a:r>
            <a:r>
              <a:rPr lang="en-US" sz="3200" dirty="0" smtClean="0"/>
              <a:t> Julius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– Advisor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Communication Intensive Requirement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Students must meet this requirement before they can graduate from Rensselaer.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Students will need to take a course in their </a:t>
            </a:r>
            <a:r>
              <a:rPr lang="en-US" sz="2800" b="1" dirty="0" smtClean="0"/>
              <a:t>major </a:t>
            </a:r>
            <a:r>
              <a:rPr lang="en-US" sz="2800" dirty="0" smtClean="0"/>
              <a:t>and</a:t>
            </a:r>
            <a:r>
              <a:rPr lang="en-US" sz="2800" b="1" dirty="0" smtClean="0"/>
              <a:t> </a:t>
            </a:r>
            <a:r>
              <a:rPr lang="en-US" sz="2800" dirty="0" smtClean="0"/>
              <a:t>in </a:t>
            </a:r>
            <a:r>
              <a:rPr lang="en-US" sz="2800" b="1" dirty="0" smtClean="0"/>
              <a:t>HASS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Most capstone design courses are “CI” courses for the major and HASS are diverse.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Entire List of courses are on SIS front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23863"/>
            <a:ext cx="8001000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423863"/>
            <a:ext cx="8010525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Guidelines for Humanities, Arts &amp; Social Sciences (HASS)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24 Credits are required for HASS -</a:t>
            </a:r>
            <a:r>
              <a:rPr lang="en-US" sz="2800" b="1" dirty="0" smtClean="0"/>
              <a:t>6 classes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Need to take a minimum of </a:t>
            </a:r>
            <a:r>
              <a:rPr lang="en-US" sz="2800" b="1" dirty="0" smtClean="0"/>
              <a:t>2 courses</a:t>
            </a:r>
            <a:r>
              <a:rPr lang="en-US" sz="2800" dirty="0" smtClean="0"/>
              <a:t> from </a:t>
            </a:r>
            <a:r>
              <a:rPr lang="en-US" sz="2800" b="1" dirty="0" smtClean="0"/>
              <a:t>both</a:t>
            </a:r>
            <a:r>
              <a:rPr lang="en-US" sz="2800" dirty="0" smtClean="0"/>
              <a:t> the  </a:t>
            </a:r>
            <a:r>
              <a:rPr lang="en-US" sz="2800" b="1" dirty="0" smtClean="0"/>
              <a:t>Humanities and Social Sciences</a:t>
            </a:r>
            <a:r>
              <a:rPr lang="en-US" sz="2800" dirty="0" smtClean="0"/>
              <a:t> ( 8 credits each)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Can only have </a:t>
            </a:r>
            <a:r>
              <a:rPr lang="en-US" sz="2800" b="1" dirty="0" smtClean="0"/>
              <a:t>3-</a:t>
            </a:r>
            <a:r>
              <a:rPr lang="en-US" sz="2800" dirty="0" smtClean="0"/>
              <a:t>1000 level classes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Need to complete a </a:t>
            </a:r>
            <a:r>
              <a:rPr lang="en-US" sz="2800" b="1" dirty="0" smtClean="0"/>
              <a:t>depth sequence</a:t>
            </a:r>
            <a:r>
              <a:rPr lang="en-US" sz="2800" dirty="0" smtClean="0"/>
              <a:t> (examples: 1000 </a:t>
            </a:r>
            <a:r>
              <a:rPr lang="en-US" sz="2800" u="sng" dirty="0" smtClean="0"/>
              <a:t>writ </a:t>
            </a:r>
            <a:r>
              <a:rPr lang="en-US" sz="2800" dirty="0" smtClean="0"/>
              <a:t>&amp; 2000 </a:t>
            </a:r>
            <a:r>
              <a:rPr lang="en-US" sz="2800" u="sng" dirty="0" smtClean="0"/>
              <a:t>writ</a:t>
            </a:r>
            <a:r>
              <a:rPr lang="en-US" sz="2800" dirty="0" smtClean="0"/>
              <a:t> ;2000 </a:t>
            </a:r>
            <a:r>
              <a:rPr lang="en-US" sz="2800" u="sng" dirty="0" smtClean="0"/>
              <a:t>Phil</a:t>
            </a:r>
            <a:r>
              <a:rPr lang="en-US" sz="2800" dirty="0" smtClean="0"/>
              <a:t> &amp; 4000 </a:t>
            </a:r>
            <a:r>
              <a:rPr lang="en-US" sz="2800" u="sng" dirty="0" smtClean="0"/>
              <a:t>Phil; 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800" u="sng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Need to have </a:t>
            </a:r>
            <a:r>
              <a:rPr lang="en-US" sz="2800" b="1" dirty="0" smtClean="0"/>
              <a:t>a 4000</a:t>
            </a:r>
            <a:r>
              <a:rPr lang="en-US" sz="2800" dirty="0" smtClean="0"/>
              <a:t> level course.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Understanding Humanities,  Arts &amp; Social Sciences Breakdown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  <p:graphicFrame>
        <p:nvGraphicFramePr>
          <p:cNvPr id="14448" name="Group 112"/>
          <p:cNvGraphicFramePr>
            <a:graphicFrameLocks noGrp="1"/>
          </p:cNvGraphicFramePr>
          <p:nvPr>
            <p:ph sz="half" idx="2"/>
          </p:nvPr>
        </p:nvGraphicFramePr>
        <p:xfrm>
          <a:off x="1066800" y="1600200"/>
          <a:ext cx="5943600" cy="4267200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</a:tblGrid>
              <a:tr h="491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Humanities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Social Science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Art (ARTS)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Anthropology (STSS)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Literature( LITR)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Psychology (PSYC)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Music (ARTS)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Economics (ECON)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 (COMM)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Sociology (STSS)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Writing (WRIT)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Philosophy (PHIL)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Science Technology Studies (STSH)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History (STSH)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3" name="Rectangle 111"/>
          <p:cNvSpPr>
            <a:spLocks noChangeArrowheads="1"/>
          </p:cNvSpPr>
          <p:nvPr/>
        </p:nvSpPr>
        <p:spPr bwMode="auto">
          <a:xfrm>
            <a:off x="2057400" y="5943600"/>
            <a:ext cx="50292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1400" dirty="0">
                <a:latin typeface="Gill Sans MT" pitchFamily="34" charset="0"/>
              </a:rPr>
              <a:t>* </a:t>
            </a:r>
            <a:r>
              <a:rPr lang="en-US" sz="1400" b="1" dirty="0">
                <a:latin typeface="Gill Sans MT" pitchFamily="34" charset="0"/>
              </a:rPr>
              <a:t>Interdisciplinary Studies-IHSS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400" b="1" dirty="0">
                <a:latin typeface="Gill Sans MT" pitchFamily="34" charset="0"/>
              </a:rPr>
              <a:t> can be used as a Humanities or Social Sciences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Other rules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No more than </a:t>
            </a:r>
            <a:r>
              <a:rPr lang="en-US" sz="2800" b="1" dirty="0" smtClean="0"/>
              <a:t>six credits</a:t>
            </a:r>
            <a:r>
              <a:rPr lang="en-US" sz="2800" dirty="0" smtClean="0"/>
              <a:t> can be taken as Pass/No Credit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IHSS Courses will be in a free elective section on the student’s CAPP Report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Students can go to the Registrar’s Office &amp; request the course to be changed to either Humanities or Social Sciences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Students can only transfer in or receive AP credit for </a:t>
            </a:r>
            <a:r>
              <a:rPr lang="en-US" sz="2800" b="1" dirty="0" smtClean="0"/>
              <a:t>8 </a:t>
            </a:r>
            <a:r>
              <a:rPr lang="en-US" sz="2800" dirty="0" smtClean="0"/>
              <a:t>credits within your HASS core requirements.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Further inquiry: Ms. Elizabeth Large (largee@rpi.edu)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Electives (an oxymoron?)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These are courses that you HAVE TO take (thus, required). However, you can choose from a list of options (hence, elective)</a:t>
            </a:r>
          </a:p>
          <a:p>
            <a:r>
              <a:rPr lang="en-US" dirty="0" smtClean="0"/>
              <a:t>You can find them at the bottom of your </a:t>
            </a:r>
            <a:r>
              <a:rPr lang="en-US" dirty="0" smtClean="0">
                <a:solidFill>
                  <a:srgbClr val="FF0000"/>
                </a:solidFill>
              </a:rPr>
              <a:t>curriculum template</a:t>
            </a:r>
            <a:r>
              <a:rPr lang="en-US" dirty="0" smtClean="0"/>
              <a:t>, or in your </a:t>
            </a:r>
            <a:r>
              <a:rPr lang="en-US" dirty="0" smtClean="0">
                <a:solidFill>
                  <a:srgbClr val="FF0000"/>
                </a:solidFill>
              </a:rPr>
              <a:t>CAPP report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Concentration electives </a:t>
            </a:r>
            <a:r>
              <a:rPr lang="en-US" dirty="0" smtClean="0"/>
              <a:t>are not listed in the curriculum templates. Consult the following website for the list of concentration electives: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www.ecse.rpi.edu/senior_advising_cse_ee_techcon.html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 Templates and Pre-requisite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Six popular major combinations: </a:t>
            </a:r>
            <a:r>
              <a:rPr lang="en-US" sz="2800" dirty="0" smtClean="0">
                <a:solidFill>
                  <a:srgbClr val="00B050"/>
                </a:solidFill>
              </a:rPr>
              <a:t>ELEC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CSYS</a:t>
            </a:r>
            <a:r>
              <a:rPr lang="en-US" sz="2800" dirty="0" smtClean="0"/>
              <a:t>, ELEC/CSYS, </a:t>
            </a:r>
            <a:r>
              <a:rPr lang="en-US" sz="2800" dirty="0" smtClean="0">
                <a:solidFill>
                  <a:srgbClr val="0070C0"/>
                </a:solidFill>
              </a:rPr>
              <a:t>CSYS/CSCI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ELEC/PHYS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ELEC/BMED.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Note: Electrical Energy Systems is ECSE-2110</a:t>
            </a:r>
          </a:p>
          <a:p>
            <a:r>
              <a:rPr lang="en-US" sz="2800" dirty="0" smtClean="0"/>
              <a:t>Dual major means you have to satisfy the graduation requirements of both majors.</a:t>
            </a:r>
          </a:p>
          <a:p>
            <a:r>
              <a:rPr lang="en-US" sz="2800" dirty="0" smtClean="0"/>
              <a:t>Info on dual major/minor/double degree can be found in the slides from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advising meeting. (See </a:t>
            </a:r>
            <a:r>
              <a:rPr lang="en-US" sz="2800" dirty="0" err="1" smtClean="0"/>
              <a:t>downloadables</a:t>
            </a:r>
            <a:r>
              <a:rPr lang="en-US" sz="2800" dirty="0" smtClean="0"/>
              <a:t> at my advising website).</a:t>
            </a:r>
          </a:p>
          <a:p>
            <a:r>
              <a:rPr lang="en-US" sz="2800" dirty="0" smtClean="0"/>
              <a:t>Consult the template when registering for a new semester. Plan ahead.</a:t>
            </a:r>
          </a:p>
          <a:p>
            <a:r>
              <a:rPr lang="en-US" sz="2800" dirty="0" smtClean="0"/>
              <a:t>The templates are suggested course line-up. There is some flexibility, especially if you are single majored.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 and </a:t>
            </a:r>
            <a:r>
              <a:rPr lang="en-US" dirty="0" err="1" smtClean="0"/>
              <a:t>Corequisite</a:t>
            </a:r>
            <a:r>
              <a:rPr lang="en-US" dirty="0" smtClean="0"/>
              <a:t>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Prerequisite: the course(s) that must be completed before taking the current course. Example: MATH-2400 is a prerequisite for ECSE-2010, i.e. you need to have passed Diff. </a:t>
            </a:r>
            <a:r>
              <a:rPr lang="en-US" dirty="0" err="1" smtClean="0"/>
              <a:t>Eqs</a:t>
            </a:r>
            <a:r>
              <a:rPr lang="en-US" dirty="0" smtClean="0"/>
              <a:t>. before taking Electric Circuits.</a:t>
            </a:r>
          </a:p>
          <a:p>
            <a:r>
              <a:rPr lang="en-US" dirty="0" err="1" smtClean="0"/>
              <a:t>Corequisite</a:t>
            </a:r>
            <a:r>
              <a:rPr lang="en-US" dirty="0" smtClean="0"/>
              <a:t>: the course(s) that must be completed before OR being taken while taking the current course. Example: MATH-1020 is a </a:t>
            </a:r>
            <a:r>
              <a:rPr lang="en-US" dirty="0" err="1" smtClean="0"/>
              <a:t>co</a:t>
            </a:r>
            <a:r>
              <a:rPr lang="en-US" dirty="0" err="1" smtClean="0"/>
              <a:t>requisite</a:t>
            </a:r>
            <a:r>
              <a:rPr lang="en-US" dirty="0" smtClean="0"/>
              <a:t> </a:t>
            </a:r>
            <a:r>
              <a:rPr lang="en-US" dirty="0" smtClean="0"/>
              <a:t>for PHYS-1220, i.e. you can take Calculus II and Physics II at the same time, but you cannot take Physics II before Calculus II.</a:t>
            </a:r>
          </a:p>
          <a:p>
            <a:r>
              <a:rPr lang="en-US" dirty="0" smtClean="0"/>
              <a:t>Where to find this information: Course Catalog (catalog.rpi.edu)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Warning: The pre-/</a:t>
            </a:r>
            <a:r>
              <a:rPr lang="en-US" b="1" dirty="0" err="1" smtClean="0">
                <a:solidFill>
                  <a:srgbClr val="FF0000"/>
                </a:solidFill>
              </a:rPr>
              <a:t>corequisite</a:t>
            </a:r>
            <a:r>
              <a:rPr lang="en-US" b="1" dirty="0" smtClean="0">
                <a:solidFill>
                  <a:srgbClr val="FF0000"/>
                </a:solidFill>
              </a:rPr>
              <a:t> chains can be long. Plan ahead.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934200" y="1066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CSCI-1100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28800" y="1066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MATH-1010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95800" y="1066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ENGR-1100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15000" y="1066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ENGR-1200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1066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CHEM-1100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828800" y="17526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MATH-1020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00400" y="1066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PHYS-1100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828800" y="24384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MATH-2400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00400" y="17526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PHYS-1200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848600" y="1828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ENGR-2350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00400" y="24384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ECSE-2010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781800" y="24384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ECSE-2610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33400" y="17526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MATH-2010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5" idx="2"/>
            <a:endCxn id="9" idx="0"/>
          </p:cNvCxnSpPr>
          <p:nvPr/>
        </p:nvCxnSpPr>
        <p:spPr>
          <a:xfrm rot="5400000">
            <a:off x="2171700" y="1600200"/>
            <a:ext cx="30480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10" idx="1"/>
          </p:cNvCxnSpPr>
          <p:nvPr/>
        </p:nvCxnSpPr>
        <p:spPr>
          <a:xfrm>
            <a:off x="2819400" y="1257300"/>
            <a:ext cx="381000" cy="1588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2"/>
            <a:endCxn id="12" idx="0"/>
          </p:cNvCxnSpPr>
          <p:nvPr/>
        </p:nvCxnSpPr>
        <p:spPr>
          <a:xfrm rot="5400000">
            <a:off x="3543300" y="160020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9" idx="3"/>
            <a:endCxn id="12" idx="1"/>
          </p:cNvCxnSpPr>
          <p:nvPr/>
        </p:nvCxnSpPr>
        <p:spPr>
          <a:xfrm>
            <a:off x="2819400" y="1943100"/>
            <a:ext cx="381000" cy="1588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9" idx="1"/>
            <a:endCxn id="16" idx="3"/>
          </p:cNvCxnSpPr>
          <p:nvPr/>
        </p:nvCxnSpPr>
        <p:spPr>
          <a:xfrm rot="10800000">
            <a:off x="1524000" y="1943100"/>
            <a:ext cx="30480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9" idx="2"/>
            <a:endCxn id="11" idx="0"/>
          </p:cNvCxnSpPr>
          <p:nvPr/>
        </p:nvCxnSpPr>
        <p:spPr>
          <a:xfrm rot="5400000">
            <a:off x="2171700" y="2286000"/>
            <a:ext cx="30480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1" idx="3"/>
            <a:endCxn id="14" idx="1"/>
          </p:cNvCxnSpPr>
          <p:nvPr/>
        </p:nvCxnSpPr>
        <p:spPr>
          <a:xfrm>
            <a:off x="2819400" y="2628900"/>
            <a:ext cx="38100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2" idx="2"/>
            <a:endCxn id="14" idx="0"/>
          </p:cNvCxnSpPr>
          <p:nvPr/>
        </p:nvCxnSpPr>
        <p:spPr>
          <a:xfrm rot="5400000">
            <a:off x="3543300" y="2286000"/>
            <a:ext cx="30480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4" idx="2"/>
            <a:endCxn id="15" idx="0"/>
          </p:cNvCxnSpPr>
          <p:nvPr/>
        </p:nvCxnSpPr>
        <p:spPr>
          <a:xfrm rot="5400000">
            <a:off x="6858000" y="1866900"/>
            <a:ext cx="990600" cy="1524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hape 43"/>
          <p:cNvCxnSpPr>
            <a:stCxn id="13" idx="1"/>
          </p:cNvCxnSpPr>
          <p:nvPr/>
        </p:nvCxnSpPr>
        <p:spPr>
          <a:xfrm rot="10800000" flipV="1">
            <a:off x="7467600" y="2019300"/>
            <a:ext cx="381000" cy="419100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105400" y="17526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ENGR-2050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828800" y="32004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ECSE-2050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5334000" y="32004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ECSE-2410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5334000" y="39624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ECSE-2500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2971800" y="32004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ECSE-2100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438400" y="40386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ECSE-2210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4114800" y="32004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ECSE-2110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53" name="Elbow Connector 52"/>
          <p:cNvCxnSpPr>
            <a:stCxn id="14" idx="2"/>
            <a:endCxn id="51" idx="0"/>
          </p:cNvCxnSpPr>
          <p:nvPr/>
        </p:nvCxnSpPr>
        <p:spPr>
          <a:xfrm rot="16200000" flipH="1">
            <a:off x="3962400" y="2552700"/>
            <a:ext cx="381000" cy="9144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6" idx="2"/>
            <a:endCxn id="45" idx="0"/>
          </p:cNvCxnSpPr>
          <p:nvPr/>
        </p:nvCxnSpPr>
        <p:spPr>
          <a:xfrm rot="16200000" flipH="1">
            <a:off x="5143500" y="1295400"/>
            <a:ext cx="304800" cy="6096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7" idx="2"/>
            <a:endCxn id="45" idx="0"/>
          </p:cNvCxnSpPr>
          <p:nvPr/>
        </p:nvCxnSpPr>
        <p:spPr>
          <a:xfrm rot="5400000">
            <a:off x="5753100" y="1295400"/>
            <a:ext cx="304800" cy="6096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12" idx="3"/>
            <a:endCxn id="45" idx="1"/>
          </p:cNvCxnSpPr>
          <p:nvPr/>
        </p:nvCxnSpPr>
        <p:spPr>
          <a:xfrm>
            <a:off x="4191000" y="1943100"/>
            <a:ext cx="914400" cy="1588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4" idx="2"/>
            <a:endCxn id="46" idx="0"/>
          </p:cNvCxnSpPr>
          <p:nvPr/>
        </p:nvCxnSpPr>
        <p:spPr>
          <a:xfrm rot="5400000">
            <a:off x="2819400" y="2324100"/>
            <a:ext cx="381000" cy="13716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14" idx="2"/>
            <a:endCxn id="49" idx="0"/>
          </p:cNvCxnSpPr>
          <p:nvPr/>
        </p:nvCxnSpPr>
        <p:spPr>
          <a:xfrm rot="5400000">
            <a:off x="3390900" y="2895600"/>
            <a:ext cx="381000" cy="2286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46" idx="2"/>
            <a:endCxn id="50" idx="0"/>
          </p:cNvCxnSpPr>
          <p:nvPr/>
        </p:nvCxnSpPr>
        <p:spPr>
          <a:xfrm rot="16200000" flipH="1">
            <a:off x="2400300" y="3505200"/>
            <a:ext cx="457200" cy="609600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49" idx="2"/>
            <a:endCxn id="50" idx="0"/>
          </p:cNvCxnSpPr>
          <p:nvPr/>
        </p:nvCxnSpPr>
        <p:spPr>
          <a:xfrm rot="5400000">
            <a:off x="2971800" y="3543300"/>
            <a:ext cx="457200" cy="533400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14" idx="2"/>
            <a:endCxn id="47" idx="0"/>
          </p:cNvCxnSpPr>
          <p:nvPr/>
        </p:nvCxnSpPr>
        <p:spPr>
          <a:xfrm rot="16200000" flipH="1">
            <a:off x="4572000" y="1943100"/>
            <a:ext cx="381000" cy="21336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47" idx="2"/>
            <a:endCxn id="48" idx="0"/>
          </p:cNvCxnSpPr>
          <p:nvPr/>
        </p:nvCxnSpPr>
        <p:spPr>
          <a:xfrm rot="5400000">
            <a:off x="5638800" y="3771900"/>
            <a:ext cx="381000" cy="1588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0" y="152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Electrical Engineering Program – Co/Prerequisite Tree</a:t>
            </a:r>
          </a:p>
          <a:p>
            <a:pPr algn="ctr"/>
            <a:r>
              <a:rPr lang="en-US" dirty="0" smtClean="0"/>
              <a:t>Class of 2013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52400" y="6324600"/>
            <a:ext cx="838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 Required elective courses are </a:t>
            </a:r>
            <a:r>
              <a:rPr lang="en-US" sz="1400" b="1" u="sng" dirty="0" smtClean="0"/>
              <a:t>not shown</a:t>
            </a:r>
            <a:r>
              <a:rPr lang="en-US" sz="1400" b="1" dirty="0" smtClean="0"/>
              <a:t> here. Find out from the Catalog and continue your tree. </a:t>
            </a:r>
            <a:endParaRPr lang="en-US" sz="1400" b="1" dirty="0"/>
          </a:p>
        </p:txBody>
      </p:sp>
      <p:grpSp>
        <p:nvGrpSpPr>
          <p:cNvPr id="2" name="Group 83"/>
          <p:cNvGrpSpPr/>
          <p:nvPr/>
        </p:nvGrpSpPr>
        <p:grpSpPr>
          <a:xfrm>
            <a:off x="6477000" y="4648200"/>
            <a:ext cx="2590800" cy="1524000"/>
            <a:chOff x="6400800" y="4648200"/>
            <a:chExt cx="2590800" cy="1524000"/>
          </a:xfrm>
        </p:grpSpPr>
        <p:grpSp>
          <p:nvGrpSpPr>
            <p:cNvPr id="3" name="Group 81"/>
            <p:cNvGrpSpPr/>
            <p:nvPr/>
          </p:nvGrpSpPr>
          <p:grpSpPr>
            <a:xfrm>
              <a:off x="6553200" y="4725650"/>
              <a:ext cx="2438400" cy="1446550"/>
              <a:chOff x="6553200" y="5257800"/>
              <a:chExt cx="2438400" cy="144655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7086600" y="5257800"/>
                <a:ext cx="1905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   : prerequisite</a:t>
                </a:r>
              </a:p>
              <a:p>
                <a:r>
                  <a:rPr lang="en-US" sz="1400" dirty="0" smtClean="0"/>
                  <a:t>   : </a:t>
                </a:r>
                <a:r>
                  <a:rPr lang="en-US" sz="1400" dirty="0" err="1" smtClean="0"/>
                  <a:t>corequisite</a:t>
                </a:r>
                <a:endParaRPr lang="en-US" sz="1400" dirty="0" smtClean="0"/>
              </a:p>
              <a:p>
                <a:r>
                  <a:rPr lang="en-US" sz="1400" b="1" dirty="0" smtClean="0"/>
                  <a:t>F</a:t>
                </a:r>
                <a:r>
                  <a:rPr lang="en-US" sz="1400" dirty="0" smtClean="0"/>
                  <a:t> : Fall semester</a:t>
                </a:r>
              </a:p>
              <a:p>
                <a:r>
                  <a:rPr lang="en-US" sz="1400" b="1" dirty="0" smtClean="0"/>
                  <a:t>S</a:t>
                </a:r>
                <a:r>
                  <a:rPr lang="en-US" sz="1400" dirty="0" smtClean="0"/>
                  <a:t> : Spring semester</a:t>
                </a:r>
              </a:p>
              <a:p>
                <a:r>
                  <a:rPr lang="en-US" sz="1400" b="1" dirty="0" smtClean="0"/>
                  <a:t>Su</a:t>
                </a:r>
                <a:r>
                  <a:rPr lang="en-US" sz="1400" dirty="0" smtClean="0"/>
                  <a:t>: Summer semester</a:t>
                </a:r>
              </a:p>
              <a:p>
                <a:endParaRPr lang="en-US" dirty="0"/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>
                <a:off x="6553200" y="5410200"/>
                <a:ext cx="609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>
                <a:off x="6553200" y="5637212"/>
                <a:ext cx="609600" cy="1588"/>
              </a:xfrm>
              <a:prstGeom prst="straightConnector1">
                <a:avLst/>
              </a:prstGeom>
              <a:ln w="28575"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Rectangle 82"/>
            <p:cNvSpPr/>
            <p:nvPr/>
          </p:nvSpPr>
          <p:spPr>
            <a:xfrm>
              <a:off x="6400800" y="4648200"/>
              <a:ext cx="2362200" cy="1447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SAM requirement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Meetings schedule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Registration for FALL 2011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Curriculum templates and prerequisite trees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Frequently Asked Questions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Additional Resources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867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These slides can be downloaded from my advising website:</a:t>
            </a:r>
          </a:p>
          <a:p>
            <a:r>
              <a:rPr lang="en-US" sz="2400" b="1" dirty="0" smtClean="0"/>
              <a:t>www.ecse.rpi.edu/~agung/advising.htm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05000" y="1066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CSCI-1100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91000" y="1066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MATH-1010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705600" y="1066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ENGR-1100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924800" y="1066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ENGR-1200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391400" y="25146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CHEM-1100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191000" y="17526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MATH-1020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62600" y="1066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PHYS-1100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91000" y="24384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MATH-2400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562600" y="17526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PHYS-1200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5800" y="1066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ENGR-2350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562600" y="24384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ECSE-2010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5800" y="28194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ECSE-2610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124200" y="38100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MATH-2010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5" idx="2"/>
            <a:endCxn id="9" idx="0"/>
          </p:cNvCxnSpPr>
          <p:nvPr/>
        </p:nvCxnSpPr>
        <p:spPr>
          <a:xfrm rot="5400000">
            <a:off x="4533900" y="1600200"/>
            <a:ext cx="30480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10" idx="1"/>
          </p:cNvCxnSpPr>
          <p:nvPr/>
        </p:nvCxnSpPr>
        <p:spPr>
          <a:xfrm>
            <a:off x="5181600" y="1257300"/>
            <a:ext cx="381000" cy="1588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2"/>
            <a:endCxn id="12" idx="0"/>
          </p:cNvCxnSpPr>
          <p:nvPr/>
        </p:nvCxnSpPr>
        <p:spPr>
          <a:xfrm rot="5400000">
            <a:off x="5905500" y="160020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9" idx="3"/>
            <a:endCxn id="12" idx="1"/>
          </p:cNvCxnSpPr>
          <p:nvPr/>
        </p:nvCxnSpPr>
        <p:spPr>
          <a:xfrm>
            <a:off x="5181600" y="1943100"/>
            <a:ext cx="381000" cy="1588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9" idx="2"/>
            <a:endCxn id="11" idx="0"/>
          </p:cNvCxnSpPr>
          <p:nvPr/>
        </p:nvCxnSpPr>
        <p:spPr>
          <a:xfrm rot="5400000">
            <a:off x="4533900" y="2286000"/>
            <a:ext cx="30480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1" idx="3"/>
            <a:endCxn id="14" idx="1"/>
          </p:cNvCxnSpPr>
          <p:nvPr/>
        </p:nvCxnSpPr>
        <p:spPr>
          <a:xfrm>
            <a:off x="5181600" y="2628900"/>
            <a:ext cx="38100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2" idx="2"/>
            <a:endCxn id="14" idx="0"/>
          </p:cNvCxnSpPr>
          <p:nvPr/>
        </p:nvCxnSpPr>
        <p:spPr>
          <a:xfrm rot="5400000">
            <a:off x="5905500" y="2286000"/>
            <a:ext cx="30480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4" idx="2"/>
            <a:endCxn id="15" idx="0"/>
          </p:cNvCxnSpPr>
          <p:nvPr/>
        </p:nvCxnSpPr>
        <p:spPr>
          <a:xfrm rot="5400000">
            <a:off x="1104900" y="1524000"/>
            <a:ext cx="1371600" cy="1219200"/>
          </a:xfrm>
          <a:prstGeom prst="bentConnector3">
            <a:avLst>
              <a:gd name="adj1" fmla="val 25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7162800" y="19050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ENGR-2050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4191000" y="3352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ECSE-2050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5410200" y="3352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ECSE-2410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6858000" y="3352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ECSE-2500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</a:p>
        </p:txBody>
      </p:sp>
      <p:cxnSp>
        <p:nvCxnSpPr>
          <p:cNvPr id="55" name="Elbow Connector 54"/>
          <p:cNvCxnSpPr>
            <a:stCxn id="6" idx="2"/>
            <a:endCxn id="45" idx="0"/>
          </p:cNvCxnSpPr>
          <p:nvPr/>
        </p:nvCxnSpPr>
        <p:spPr>
          <a:xfrm rot="16200000" flipH="1">
            <a:off x="7200900" y="1447800"/>
            <a:ext cx="457200" cy="4572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7" idx="2"/>
            <a:endCxn id="45" idx="0"/>
          </p:cNvCxnSpPr>
          <p:nvPr/>
        </p:nvCxnSpPr>
        <p:spPr>
          <a:xfrm rot="5400000">
            <a:off x="7810500" y="1295400"/>
            <a:ext cx="457200" cy="7620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12" idx="3"/>
            <a:endCxn id="45" idx="1"/>
          </p:cNvCxnSpPr>
          <p:nvPr/>
        </p:nvCxnSpPr>
        <p:spPr>
          <a:xfrm>
            <a:off x="6553200" y="1943100"/>
            <a:ext cx="609600" cy="152400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4" idx="2"/>
            <a:endCxn id="46" idx="0"/>
          </p:cNvCxnSpPr>
          <p:nvPr/>
        </p:nvCxnSpPr>
        <p:spPr>
          <a:xfrm rot="5400000">
            <a:off x="5105400" y="2400300"/>
            <a:ext cx="533400" cy="13716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14" idx="2"/>
            <a:endCxn id="47" idx="0"/>
          </p:cNvCxnSpPr>
          <p:nvPr/>
        </p:nvCxnSpPr>
        <p:spPr>
          <a:xfrm rot="5400000">
            <a:off x="5715000" y="3009900"/>
            <a:ext cx="533400" cy="1524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47" idx="3"/>
            <a:endCxn id="48" idx="1"/>
          </p:cNvCxnSpPr>
          <p:nvPr/>
        </p:nvCxnSpPr>
        <p:spPr>
          <a:xfrm>
            <a:off x="6400800" y="3543300"/>
            <a:ext cx="457200" cy="1588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0" y="152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Computer and Systems Engineering Program – Co/Prerequisite Tree</a:t>
            </a:r>
          </a:p>
          <a:p>
            <a:pPr algn="ctr"/>
            <a:r>
              <a:rPr lang="en-US" dirty="0" smtClean="0"/>
              <a:t>Class of 2013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52400" y="6324600"/>
            <a:ext cx="838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 Required elective courses are </a:t>
            </a:r>
            <a:r>
              <a:rPr lang="en-US" sz="1400" b="1" u="sng" dirty="0" smtClean="0"/>
              <a:t>not shown </a:t>
            </a:r>
            <a:r>
              <a:rPr lang="en-US" sz="1400" b="1" dirty="0" smtClean="0"/>
              <a:t>here. Find out from the Catalog and continue your tree. </a:t>
            </a:r>
            <a:endParaRPr lang="en-US" sz="1400" b="1" dirty="0"/>
          </a:p>
        </p:txBody>
      </p:sp>
      <p:grpSp>
        <p:nvGrpSpPr>
          <p:cNvPr id="2" name="Group 83"/>
          <p:cNvGrpSpPr/>
          <p:nvPr/>
        </p:nvGrpSpPr>
        <p:grpSpPr>
          <a:xfrm>
            <a:off x="6477000" y="4648200"/>
            <a:ext cx="2590800" cy="1524000"/>
            <a:chOff x="6400800" y="4648200"/>
            <a:chExt cx="2590800" cy="1524000"/>
          </a:xfrm>
        </p:grpSpPr>
        <p:grpSp>
          <p:nvGrpSpPr>
            <p:cNvPr id="3" name="Group 81"/>
            <p:cNvGrpSpPr/>
            <p:nvPr/>
          </p:nvGrpSpPr>
          <p:grpSpPr>
            <a:xfrm>
              <a:off x="6553200" y="4725650"/>
              <a:ext cx="2438400" cy="1446550"/>
              <a:chOff x="6553200" y="5257800"/>
              <a:chExt cx="2438400" cy="144655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7086600" y="5257800"/>
                <a:ext cx="1905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   : prerequisite</a:t>
                </a:r>
              </a:p>
              <a:p>
                <a:r>
                  <a:rPr lang="en-US" sz="1400" dirty="0" smtClean="0"/>
                  <a:t>   : </a:t>
                </a:r>
                <a:r>
                  <a:rPr lang="en-US" sz="1400" dirty="0" err="1" smtClean="0"/>
                  <a:t>corequisite</a:t>
                </a:r>
                <a:endParaRPr lang="en-US" sz="1400" dirty="0" smtClean="0"/>
              </a:p>
              <a:p>
                <a:r>
                  <a:rPr lang="en-US" sz="1400" b="1" dirty="0" smtClean="0"/>
                  <a:t>F</a:t>
                </a:r>
                <a:r>
                  <a:rPr lang="en-US" sz="1400" dirty="0" smtClean="0"/>
                  <a:t> : Fall semester</a:t>
                </a:r>
              </a:p>
              <a:p>
                <a:r>
                  <a:rPr lang="en-US" sz="1400" b="1" dirty="0" smtClean="0"/>
                  <a:t>S</a:t>
                </a:r>
                <a:r>
                  <a:rPr lang="en-US" sz="1400" dirty="0" smtClean="0"/>
                  <a:t> : Spring semester</a:t>
                </a:r>
              </a:p>
              <a:p>
                <a:r>
                  <a:rPr lang="en-US" sz="1400" b="1" dirty="0" smtClean="0"/>
                  <a:t>Su</a:t>
                </a:r>
                <a:r>
                  <a:rPr lang="en-US" sz="1400" dirty="0" smtClean="0"/>
                  <a:t>: Summer semester</a:t>
                </a:r>
              </a:p>
              <a:p>
                <a:endParaRPr lang="en-US" dirty="0"/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>
                <a:off x="6553200" y="5410200"/>
                <a:ext cx="609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>
                <a:off x="6553200" y="5637212"/>
                <a:ext cx="609600" cy="1588"/>
              </a:xfrm>
              <a:prstGeom prst="straightConnector1">
                <a:avLst/>
              </a:prstGeom>
              <a:ln w="28575"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Rectangle 82"/>
            <p:cNvSpPr/>
            <p:nvPr/>
          </p:nvSpPr>
          <p:spPr>
            <a:xfrm>
              <a:off x="6400800" y="4648200"/>
              <a:ext cx="2362200" cy="1447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ounded Rectangle 51"/>
          <p:cNvSpPr/>
          <p:nvPr/>
        </p:nvSpPr>
        <p:spPr>
          <a:xfrm>
            <a:off x="1524000" y="21336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CSCI-1200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286000" y="32004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CSCI-2300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685800" y="38100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ECSE-2660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2819400" y="17526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MATH-2800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65" name="Elbow Connector 64"/>
          <p:cNvCxnSpPr>
            <a:stCxn id="5" idx="1"/>
            <a:endCxn id="58" idx="0"/>
          </p:cNvCxnSpPr>
          <p:nvPr/>
        </p:nvCxnSpPr>
        <p:spPr>
          <a:xfrm rot="10800000" flipV="1">
            <a:off x="3314700" y="1257300"/>
            <a:ext cx="876300" cy="4953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9" idx="2"/>
            <a:endCxn id="16" idx="0"/>
          </p:cNvCxnSpPr>
          <p:nvPr/>
        </p:nvCxnSpPr>
        <p:spPr>
          <a:xfrm rot="5400000">
            <a:off x="3314700" y="2438400"/>
            <a:ext cx="1676400" cy="1066800"/>
          </a:xfrm>
          <a:prstGeom prst="bentConnector3">
            <a:avLst>
              <a:gd name="adj1" fmla="val 625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15" idx="2"/>
            <a:endCxn id="56" idx="0"/>
          </p:cNvCxnSpPr>
          <p:nvPr/>
        </p:nvCxnSpPr>
        <p:spPr>
          <a:xfrm rot="5400000">
            <a:off x="876300" y="3505200"/>
            <a:ext cx="60960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hape 89"/>
          <p:cNvCxnSpPr>
            <a:stCxn id="58" idx="2"/>
            <a:endCxn id="54" idx="0"/>
          </p:cNvCxnSpPr>
          <p:nvPr/>
        </p:nvCxnSpPr>
        <p:spPr>
          <a:xfrm rot="5400000">
            <a:off x="2514600" y="2400300"/>
            <a:ext cx="1066800" cy="533400"/>
          </a:xfrm>
          <a:prstGeom prst="bentConnector3">
            <a:avLst>
              <a:gd name="adj1" fmla="val 66964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hape 93"/>
          <p:cNvCxnSpPr>
            <a:stCxn id="13" idx="2"/>
          </p:cNvCxnSpPr>
          <p:nvPr/>
        </p:nvCxnSpPr>
        <p:spPr>
          <a:xfrm rot="5400000">
            <a:off x="361950" y="2000250"/>
            <a:ext cx="1371600" cy="266700"/>
          </a:xfrm>
          <a:prstGeom prst="bentConnector3">
            <a:avLst>
              <a:gd name="adj1" fmla="val 13889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4" idx="2"/>
            <a:endCxn id="52" idx="0"/>
          </p:cNvCxnSpPr>
          <p:nvPr/>
        </p:nvCxnSpPr>
        <p:spPr>
          <a:xfrm rot="5400000">
            <a:off x="1866900" y="1600200"/>
            <a:ext cx="685800" cy="3810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52" idx="2"/>
            <a:endCxn id="54" idx="0"/>
          </p:cNvCxnSpPr>
          <p:nvPr/>
        </p:nvCxnSpPr>
        <p:spPr>
          <a:xfrm rot="16200000" flipH="1">
            <a:off x="2057400" y="2476500"/>
            <a:ext cx="685800" cy="7620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05000" y="1066800"/>
            <a:ext cx="990600" cy="381000"/>
          </a:xfrm>
          <a:prstGeom prst="roundRect">
            <a:avLst/>
          </a:prstGeom>
          <a:solidFill>
            <a:srgbClr val="00B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CSCI-1100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91000" y="1066800"/>
            <a:ext cx="990600" cy="381000"/>
          </a:xfrm>
          <a:prstGeom prst="roundRect">
            <a:avLst/>
          </a:prstGeom>
          <a:solidFill>
            <a:srgbClr val="00B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MATH-1010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705600" y="1066800"/>
            <a:ext cx="990600" cy="381000"/>
          </a:xfrm>
          <a:prstGeom prst="roundRect">
            <a:avLst/>
          </a:prstGeom>
          <a:solidFill>
            <a:srgbClr val="00B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ENGR-1100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924800" y="1066800"/>
            <a:ext cx="990600" cy="381000"/>
          </a:xfrm>
          <a:prstGeom prst="roundRect">
            <a:avLst/>
          </a:prstGeom>
          <a:solidFill>
            <a:srgbClr val="00B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ENGR-1200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391400" y="2514600"/>
            <a:ext cx="990600" cy="381000"/>
          </a:xfrm>
          <a:prstGeom prst="roundRect">
            <a:avLst/>
          </a:prstGeom>
          <a:solidFill>
            <a:srgbClr val="00B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CHEM-1100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191000" y="1752600"/>
            <a:ext cx="990600" cy="381000"/>
          </a:xfrm>
          <a:prstGeom prst="roundRect">
            <a:avLst/>
          </a:prstGeom>
          <a:solidFill>
            <a:srgbClr val="00B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MATH-1020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62600" y="1066800"/>
            <a:ext cx="990600" cy="381000"/>
          </a:xfrm>
          <a:prstGeom prst="roundRect">
            <a:avLst/>
          </a:prstGeom>
          <a:solidFill>
            <a:srgbClr val="00B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PHYS-1100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91000" y="2438400"/>
            <a:ext cx="990600" cy="381000"/>
          </a:xfrm>
          <a:prstGeom prst="roundRect">
            <a:avLst/>
          </a:prstGeom>
          <a:solidFill>
            <a:srgbClr val="00B0F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MATH-2400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562600" y="1752600"/>
            <a:ext cx="990600" cy="381000"/>
          </a:xfrm>
          <a:prstGeom prst="roundRect">
            <a:avLst/>
          </a:prstGeom>
          <a:solidFill>
            <a:srgbClr val="00B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PHYS-1200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5800" y="1066800"/>
            <a:ext cx="990600" cy="381000"/>
          </a:xfrm>
          <a:prstGeom prst="roundRect">
            <a:avLst/>
          </a:prstGeom>
          <a:solidFill>
            <a:srgbClr val="00B0F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ENGR-2350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562600" y="24384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ECSE-2010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5800" y="2819400"/>
            <a:ext cx="990600" cy="381000"/>
          </a:xfrm>
          <a:prstGeom prst="roundRect">
            <a:avLst/>
          </a:prstGeom>
          <a:solidFill>
            <a:srgbClr val="00B0F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ECSE-2610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124200" y="38100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MATH-2010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5" idx="2"/>
            <a:endCxn id="9" idx="0"/>
          </p:cNvCxnSpPr>
          <p:nvPr/>
        </p:nvCxnSpPr>
        <p:spPr>
          <a:xfrm rot="5400000">
            <a:off x="4533900" y="1600200"/>
            <a:ext cx="30480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10" idx="1"/>
          </p:cNvCxnSpPr>
          <p:nvPr/>
        </p:nvCxnSpPr>
        <p:spPr>
          <a:xfrm>
            <a:off x="5181600" y="1257300"/>
            <a:ext cx="381000" cy="1588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2"/>
            <a:endCxn id="12" idx="0"/>
          </p:cNvCxnSpPr>
          <p:nvPr/>
        </p:nvCxnSpPr>
        <p:spPr>
          <a:xfrm rot="5400000">
            <a:off x="5905500" y="1600200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9" idx="3"/>
            <a:endCxn id="12" idx="1"/>
          </p:cNvCxnSpPr>
          <p:nvPr/>
        </p:nvCxnSpPr>
        <p:spPr>
          <a:xfrm>
            <a:off x="5181600" y="1943100"/>
            <a:ext cx="381000" cy="1588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9" idx="2"/>
            <a:endCxn id="11" idx="0"/>
          </p:cNvCxnSpPr>
          <p:nvPr/>
        </p:nvCxnSpPr>
        <p:spPr>
          <a:xfrm rot="5400000">
            <a:off x="4533900" y="2286000"/>
            <a:ext cx="30480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1" idx="3"/>
            <a:endCxn id="14" idx="1"/>
          </p:cNvCxnSpPr>
          <p:nvPr/>
        </p:nvCxnSpPr>
        <p:spPr>
          <a:xfrm>
            <a:off x="5181600" y="2628900"/>
            <a:ext cx="38100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2" idx="2"/>
            <a:endCxn id="14" idx="0"/>
          </p:cNvCxnSpPr>
          <p:nvPr/>
        </p:nvCxnSpPr>
        <p:spPr>
          <a:xfrm rot="5400000">
            <a:off x="5905500" y="2286000"/>
            <a:ext cx="30480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4" idx="2"/>
            <a:endCxn id="15" idx="0"/>
          </p:cNvCxnSpPr>
          <p:nvPr/>
        </p:nvCxnSpPr>
        <p:spPr>
          <a:xfrm rot="5400000">
            <a:off x="1104900" y="1524000"/>
            <a:ext cx="1371600" cy="1219200"/>
          </a:xfrm>
          <a:prstGeom prst="bentConnector3">
            <a:avLst>
              <a:gd name="adj1" fmla="val 25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7162800" y="1905000"/>
            <a:ext cx="990600" cy="381000"/>
          </a:xfrm>
          <a:prstGeom prst="roundRect">
            <a:avLst/>
          </a:prstGeom>
          <a:solidFill>
            <a:srgbClr val="00B0F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ENGR-2050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4191000" y="3352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ECSE-2050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5410200" y="3352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ECSE-2410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F/S/Su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6858000" y="33528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ECSE-2500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</a:p>
        </p:txBody>
      </p:sp>
      <p:cxnSp>
        <p:nvCxnSpPr>
          <p:cNvPr id="55" name="Elbow Connector 54"/>
          <p:cNvCxnSpPr>
            <a:stCxn id="6" idx="2"/>
            <a:endCxn id="45" idx="0"/>
          </p:cNvCxnSpPr>
          <p:nvPr/>
        </p:nvCxnSpPr>
        <p:spPr>
          <a:xfrm rot="16200000" flipH="1">
            <a:off x="7200900" y="1447800"/>
            <a:ext cx="457200" cy="4572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7" idx="2"/>
            <a:endCxn id="45" idx="0"/>
          </p:cNvCxnSpPr>
          <p:nvPr/>
        </p:nvCxnSpPr>
        <p:spPr>
          <a:xfrm rot="5400000">
            <a:off x="7810500" y="1295400"/>
            <a:ext cx="457200" cy="7620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12" idx="3"/>
            <a:endCxn id="45" idx="1"/>
          </p:cNvCxnSpPr>
          <p:nvPr/>
        </p:nvCxnSpPr>
        <p:spPr>
          <a:xfrm>
            <a:off x="6553200" y="1943100"/>
            <a:ext cx="609600" cy="152400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4" idx="2"/>
            <a:endCxn id="46" idx="0"/>
          </p:cNvCxnSpPr>
          <p:nvPr/>
        </p:nvCxnSpPr>
        <p:spPr>
          <a:xfrm rot="5400000">
            <a:off x="5105400" y="2400300"/>
            <a:ext cx="533400" cy="13716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14" idx="2"/>
            <a:endCxn id="47" idx="0"/>
          </p:cNvCxnSpPr>
          <p:nvPr/>
        </p:nvCxnSpPr>
        <p:spPr>
          <a:xfrm rot="5400000">
            <a:off x="5715000" y="3009900"/>
            <a:ext cx="533400" cy="1524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47" idx="3"/>
            <a:endCxn id="48" idx="1"/>
          </p:cNvCxnSpPr>
          <p:nvPr/>
        </p:nvCxnSpPr>
        <p:spPr>
          <a:xfrm>
            <a:off x="6400800" y="3543300"/>
            <a:ext cx="457200" cy="1588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0" y="152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Computer and Systems Engineering Program – Co/Prerequisite Tree</a:t>
            </a:r>
          </a:p>
          <a:p>
            <a:pPr algn="ctr"/>
            <a:r>
              <a:rPr lang="en-US" dirty="0" smtClean="0"/>
              <a:t>Class of 2013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52400" y="6324600"/>
            <a:ext cx="838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 Required elective courses are </a:t>
            </a:r>
            <a:r>
              <a:rPr lang="en-US" sz="1400" b="1" u="sng" dirty="0" smtClean="0"/>
              <a:t>not shown </a:t>
            </a:r>
            <a:r>
              <a:rPr lang="en-US" sz="1400" b="1" dirty="0" smtClean="0"/>
              <a:t>here. Find out from the Catalog and continue your tree. </a:t>
            </a:r>
            <a:endParaRPr lang="en-US" sz="1400" b="1" dirty="0"/>
          </a:p>
        </p:txBody>
      </p:sp>
      <p:grpSp>
        <p:nvGrpSpPr>
          <p:cNvPr id="2" name="Group 83"/>
          <p:cNvGrpSpPr/>
          <p:nvPr/>
        </p:nvGrpSpPr>
        <p:grpSpPr>
          <a:xfrm>
            <a:off x="6477000" y="4648200"/>
            <a:ext cx="2590800" cy="1524000"/>
            <a:chOff x="6400800" y="4648200"/>
            <a:chExt cx="2590800" cy="1524000"/>
          </a:xfrm>
        </p:grpSpPr>
        <p:grpSp>
          <p:nvGrpSpPr>
            <p:cNvPr id="3" name="Group 81"/>
            <p:cNvGrpSpPr/>
            <p:nvPr/>
          </p:nvGrpSpPr>
          <p:grpSpPr>
            <a:xfrm>
              <a:off x="6553200" y="4725650"/>
              <a:ext cx="2438400" cy="1446550"/>
              <a:chOff x="6553200" y="5257800"/>
              <a:chExt cx="2438400" cy="144655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7086600" y="5257800"/>
                <a:ext cx="1905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   : prerequisite</a:t>
                </a:r>
              </a:p>
              <a:p>
                <a:r>
                  <a:rPr lang="en-US" sz="1400" dirty="0" smtClean="0"/>
                  <a:t>   : </a:t>
                </a:r>
                <a:r>
                  <a:rPr lang="en-US" sz="1400" dirty="0" err="1" smtClean="0"/>
                  <a:t>corequisite</a:t>
                </a:r>
                <a:endParaRPr lang="en-US" sz="1400" dirty="0" smtClean="0"/>
              </a:p>
              <a:p>
                <a:r>
                  <a:rPr lang="en-US" sz="1400" b="1" dirty="0" smtClean="0"/>
                  <a:t>F</a:t>
                </a:r>
                <a:r>
                  <a:rPr lang="en-US" sz="1400" dirty="0" smtClean="0"/>
                  <a:t> : Fall semester</a:t>
                </a:r>
              </a:p>
              <a:p>
                <a:r>
                  <a:rPr lang="en-US" sz="1400" b="1" dirty="0" smtClean="0"/>
                  <a:t>S</a:t>
                </a:r>
                <a:r>
                  <a:rPr lang="en-US" sz="1400" dirty="0" smtClean="0"/>
                  <a:t> : Spring semester</a:t>
                </a:r>
              </a:p>
              <a:p>
                <a:r>
                  <a:rPr lang="en-US" sz="1400" b="1" dirty="0" smtClean="0"/>
                  <a:t>Su</a:t>
                </a:r>
                <a:r>
                  <a:rPr lang="en-US" sz="1400" dirty="0" smtClean="0"/>
                  <a:t>: Summer semester</a:t>
                </a:r>
              </a:p>
              <a:p>
                <a:endParaRPr lang="en-US" dirty="0"/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>
                <a:off x="6553200" y="5410200"/>
                <a:ext cx="609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>
                <a:off x="6553200" y="5637212"/>
                <a:ext cx="609600" cy="1588"/>
              </a:xfrm>
              <a:prstGeom prst="straightConnector1">
                <a:avLst/>
              </a:prstGeom>
              <a:ln w="28575"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Rectangle 82"/>
            <p:cNvSpPr/>
            <p:nvPr/>
          </p:nvSpPr>
          <p:spPr>
            <a:xfrm>
              <a:off x="6400800" y="4648200"/>
              <a:ext cx="2362200" cy="1447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ounded Rectangle 51"/>
          <p:cNvSpPr/>
          <p:nvPr/>
        </p:nvSpPr>
        <p:spPr>
          <a:xfrm>
            <a:off x="1524000" y="21336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CSCI-1200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286000" y="32004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CSCI-2300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F/S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685800" y="38100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ECSE-2660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2819400" y="1752600"/>
            <a:ext cx="9906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MATH-2800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65" name="Elbow Connector 64"/>
          <p:cNvCxnSpPr>
            <a:stCxn id="5" idx="1"/>
            <a:endCxn id="58" idx="0"/>
          </p:cNvCxnSpPr>
          <p:nvPr/>
        </p:nvCxnSpPr>
        <p:spPr>
          <a:xfrm rot="10800000" flipV="1">
            <a:off x="3314700" y="1257300"/>
            <a:ext cx="876300" cy="4953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9" idx="2"/>
            <a:endCxn id="16" idx="0"/>
          </p:cNvCxnSpPr>
          <p:nvPr/>
        </p:nvCxnSpPr>
        <p:spPr>
          <a:xfrm rot="5400000">
            <a:off x="3314700" y="2438400"/>
            <a:ext cx="1676400" cy="1066800"/>
          </a:xfrm>
          <a:prstGeom prst="bentConnector3">
            <a:avLst>
              <a:gd name="adj1" fmla="val 625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15" idx="2"/>
            <a:endCxn id="56" idx="0"/>
          </p:cNvCxnSpPr>
          <p:nvPr/>
        </p:nvCxnSpPr>
        <p:spPr>
          <a:xfrm rot="5400000">
            <a:off x="876300" y="3505200"/>
            <a:ext cx="60960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hape 89"/>
          <p:cNvCxnSpPr>
            <a:stCxn id="58" idx="2"/>
            <a:endCxn id="54" idx="0"/>
          </p:cNvCxnSpPr>
          <p:nvPr/>
        </p:nvCxnSpPr>
        <p:spPr>
          <a:xfrm rot="5400000">
            <a:off x="2514600" y="2400300"/>
            <a:ext cx="1066800" cy="533400"/>
          </a:xfrm>
          <a:prstGeom prst="bentConnector3">
            <a:avLst>
              <a:gd name="adj1" fmla="val 66964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hape 93"/>
          <p:cNvCxnSpPr>
            <a:stCxn id="13" idx="2"/>
          </p:cNvCxnSpPr>
          <p:nvPr/>
        </p:nvCxnSpPr>
        <p:spPr>
          <a:xfrm rot="5400000">
            <a:off x="361950" y="2000250"/>
            <a:ext cx="1371600" cy="266700"/>
          </a:xfrm>
          <a:prstGeom prst="bentConnector3">
            <a:avLst>
              <a:gd name="adj1" fmla="val 13889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4" idx="2"/>
            <a:endCxn id="52" idx="0"/>
          </p:cNvCxnSpPr>
          <p:nvPr/>
        </p:nvCxnSpPr>
        <p:spPr>
          <a:xfrm rot="5400000">
            <a:off x="1866900" y="1600200"/>
            <a:ext cx="685800" cy="3810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52" idx="2"/>
            <a:endCxn id="54" idx="0"/>
          </p:cNvCxnSpPr>
          <p:nvPr/>
        </p:nvCxnSpPr>
        <p:spPr>
          <a:xfrm rot="16200000" flipH="1">
            <a:off x="2057400" y="2476500"/>
            <a:ext cx="685800" cy="7620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0" y="4648200"/>
            <a:ext cx="6858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EXAMPLE</a:t>
            </a:r>
          </a:p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John Q. Student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Download these slides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Get your prerequisite tree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Continue the tree with your choice of electives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Plan accordingly</a:t>
            </a:r>
          </a:p>
          <a:p>
            <a:endParaRPr lang="en-US" dirty="0" smtClean="0"/>
          </a:p>
          <a:p>
            <a:r>
              <a:rPr lang="en-US" dirty="0" smtClean="0"/>
              <a:t>You may change your mind re: choice of electives later. However, it’s always better to consult the tree.</a:t>
            </a:r>
          </a:p>
          <a:p>
            <a:r>
              <a:rPr lang="en-US" dirty="0" smtClean="0"/>
              <a:t>If your tree is not available, build one using the template and the course catalog.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029200"/>
          </a:xfrm>
        </p:spPr>
        <p:txBody>
          <a:bodyPr/>
          <a:lstStyle/>
          <a:p>
            <a:r>
              <a:rPr lang="en-US" sz="2800" b="1" dirty="0" smtClean="0"/>
              <a:t>How do I transfer credit from other institutions?</a:t>
            </a:r>
          </a:p>
          <a:p>
            <a:pPr>
              <a:buNone/>
            </a:pPr>
            <a:r>
              <a:rPr lang="en-US" dirty="0" smtClean="0"/>
              <a:t>Always consult before you take any course outside. The course needs to be approved by RPI based on the course description and syllabus. Example:</a:t>
            </a:r>
          </a:p>
          <a:p>
            <a:pPr>
              <a:buNone/>
            </a:pPr>
            <a:r>
              <a:rPr lang="en-US" dirty="0" smtClean="0"/>
              <a:t>HASS courses: consult Ms. Elizabeth Large (</a:t>
            </a:r>
            <a:r>
              <a:rPr lang="en-US" dirty="0" smtClean="0">
                <a:hlinkClick r:id="rId2"/>
              </a:rPr>
              <a:t>largee@rpi.edu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ECSE courses: consult Prof. Gary </a:t>
            </a:r>
            <a:r>
              <a:rPr lang="en-US" dirty="0" err="1" smtClean="0"/>
              <a:t>Saulnier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saulng@rpi.edu</a:t>
            </a:r>
            <a:r>
              <a:rPr lang="en-US" dirty="0" smtClean="0"/>
              <a:t>)</a:t>
            </a:r>
          </a:p>
          <a:p>
            <a:r>
              <a:rPr lang="en-US" sz="2800" b="1" dirty="0" smtClean="0"/>
              <a:t>Are there tutorial sessions for 2xxx level courses, outside of TA and Instructor office hours?</a:t>
            </a:r>
          </a:p>
          <a:p>
            <a:pPr>
              <a:buNone/>
            </a:pPr>
            <a:r>
              <a:rPr lang="en-US" dirty="0" smtClean="0"/>
              <a:t>There can be. ALAC offers tutorial sessions on case-by-case basis. Check with ALAC at SAGE 2106 and fill out request form.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I need to get into a section/class that is full. What can I do?</a:t>
            </a:r>
          </a:p>
          <a:p>
            <a:pPr algn="just">
              <a:buNone/>
            </a:pPr>
            <a:r>
              <a:rPr lang="en-US" dirty="0" smtClean="0">
                <a:solidFill>
                  <a:srgbClr val="0070C0"/>
                </a:solidFill>
              </a:rPr>
              <a:t>Option 1</a:t>
            </a:r>
            <a:r>
              <a:rPr lang="en-US" dirty="0" smtClean="0"/>
              <a:t>: Request instructor’s approval to register. There is a form for this.</a:t>
            </a:r>
          </a:p>
          <a:p>
            <a:pPr algn="just">
              <a:buNone/>
            </a:pPr>
            <a:r>
              <a:rPr lang="en-US" dirty="0" smtClean="0">
                <a:solidFill>
                  <a:srgbClr val="0070C0"/>
                </a:solidFill>
              </a:rPr>
              <a:t>Option 2</a:t>
            </a:r>
            <a:r>
              <a:rPr lang="en-US" dirty="0" smtClean="0"/>
              <a:t> (if available): Sign up for a waiting list.</a:t>
            </a:r>
          </a:p>
          <a:p>
            <a:pPr algn="just">
              <a:buNone/>
            </a:pPr>
            <a:r>
              <a:rPr lang="en-US" dirty="0" smtClean="0"/>
              <a:t>In either case, you need to visit the School Engineering Office at JEC 3018.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Coop and Internship</a:t>
            </a: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Provide opportunities for gaining work experience and financial support.</a:t>
            </a:r>
          </a:p>
          <a:p>
            <a:r>
              <a:rPr lang="en-US" sz="2800" dirty="0" smtClean="0"/>
              <a:t>Improve job opportunities after graduation.</a:t>
            </a:r>
          </a:p>
          <a:p>
            <a:endParaRPr lang="en-US" sz="2800" dirty="0" smtClean="0"/>
          </a:p>
          <a:p>
            <a:r>
              <a:rPr lang="en-US" sz="2800" dirty="0" smtClean="0"/>
              <a:t>There’s full-time and part-time coop.</a:t>
            </a:r>
          </a:p>
          <a:p>
            <a:endParaRPr lang="en-US" sz="2800" dirty="0" smtClean="0"/>
          </a:p>
          <a:p>
            <a:r>
              <a:rPr lang="en-US" sz="2800" dirty="0" smtClean="0"/>
              <a:t>Only after completing freshman year.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More info: </a:t>
            </a:r>
            <a:r>
              <a:rPr lang="en-US" sz="2000" dirty="0" smtClean="0">
                <a:solidFill>
                  <a:srgbClr val="FF0000"/>
                </a:solidFill>
              </a:rPr>
              <a:t>http://www.rpi.edu/dept/cdc/students/experience/coop/index.html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Job Opportunities</a:t>
            </a:r>
            <a:endParaRPr lang="en-US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Work Study is organized by the Financial Aid Office (2000 Level, Academy Hall)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solidFill>
                  <a:srgbClr val="FF0000"/>
                </a:solidFill>
                <a:hlinkClick r:id="rId2"/>
              </a:rPr>
              <a:t>http://admissions.rpi.edu/aid/current_students.html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Check job opportunities with Career Development Center (CDC), including internship.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>
                <a:hlinkClick r:id="rId3"/>
              </a:rPr>
              <a:t>http://www.rpi.edu/dept/cdc/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Undergraduate Research</a:t>
            </a:r>
            <a:endParaRPr lang="en-US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a faculty member on a research project and get:</a:t>
            </a:r>
          </a:p>
          <a:p>
            <a:pPr lvl="1"/>
            <a:r>
              <a:rPr lang="en-US" dirty="0" smtClean="0"/>
              <a:t>Academic credit</a:t>
            </a:r>
          </a:p>
          <a:p>
            <a:pPr lvl="1"/>
            <a:r>
              <a:rPr lang="en-US" dirty="0" smtClean="0"/>
              <a:t>Paid</a:t>
            </a:r>
          </a:p>
          <a:p>
            <a:pPr lvl="1"/>
            <a:r>
              <a:rPr lang="en-US" dirty="0" smtClean="0"/>
              <a:t>Experience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Where to find more information:</a:t>
            </a:r>
          </a:p>
          <a:p>
            <a:pPr>
              <a:buFont typeface="Wingdings 2" pitchFamily="18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http://undergrad.rpi.edu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80772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International Programs for Students </a:t>
            </a:r>
          </a:p>
        </p:txBody>
      </p:sp>
      <p:pic>
        <p:nvPicPr>
          <p:cNvPr id="23555" name="Picture 3" descr="Join the REACH Celebration">
            <a:hlinkClick r:id="rId2" tooltip="Join the REACH Celebra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44958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Go to participating university lis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9963" y="3124200"/>
            <a:ext cx="5634037" cy="195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876800" y="1295400"/>
            <a:ext cx="4114800" cy="212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Tahoma" pitchFamily="34" charset="0"/>
              </a:rPr>
              <a:t>Rensselaer </a:t>
            </a:r>
            <a:r>
              <a:rPr lang="en-US" b="1">
                <a:solidFill>
                  <a:schemeClr val="tx2"/>
                </a:solidFill>
                <a:latin typeface="Tahoma" pitchFamily="34" charset="0"/>
              </a:rPr>
              <a:t>Engineering</a:t>
            </a:r>
            <a:r>
              <a:rPr lang="en-US" b="1">
                <a:solidFill>
                  <a:srgbClr val="990000"/>
                </a:solidFill>
                <a:latin typeface="Tahoma" pitchFamily="34" charset="0"/>
              </a:rPr>
              <a:t> Education Across Cultural Horizons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 </a:t>
            </a:r>
            <a:r>
              <a:rPr lang="en-US" sz="1400" b="1">
                <a:solidFill>
                  <a:schemeClr val="tx2"/>
                </a:solidFill>
                <a:latin typeface="Tahoma" pitchFamily="34" charset="0"/>
              </a:rPr>
              <a:t>Starting in Spring 2009 for Class of 2010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400" b="1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n-US" sz="1200" b="1">
                <a:solidFill>
                  <a:schemeClr val="tx2"/>
                </a:solidFill>
                <a:latin typeface="Tahoma" pitchFamily="34" charset="0"/>
              </a:rPr>
              <a:t>Denmark Technical University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200" b="1">
                <a:solidFill>
                  <a:schemeClr val="tx2"/>
                </a:solidFill>
                <a:latin typeface="Tahoma" pitchFamily="34" charset="0"/>
              </a:rPr>
              <a:t> Nanyang Technical University, Singapore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 b="1">
                <a:solidFill>
                  <a:schemeClr val="tx2"/>
                </a:solidFill>
                <a:latin typeface="Tahoma" pitchFamily="34" charset="0"/>
              </a:rPr>
              <a:t> Other partnerships under development</a:t>
            </a:r>
          </a:p>
          <a:p>
            <a:pPr>
              <a:spcBef>
                <a:spcPct val="50000"/>
              </a:spcBef>
            </a:pPr>
            <a:endParaRPr lang="en-US" sz="1400" b="1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23558" name="Picture 6" descr="See the variety of participating countries">
            <a:hlinkClick r:id="rId4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5029200"/>
            <a:ext cx="56388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33400" y="3429000"/>
            <a:ext cx="2895600" cy="156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09538" indent="-109538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Tahoma" pitchFamily="34" charset="0"/>
              </a:rPr>
              <a:t>	Global Engineering Education Exchange Program</a:t>
            </a:r>
          </a:p>
          <a:p>
            <a:pPr marL="109538" indent="-109538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</a:rPr>
              <a:t>	Individual educational opportunities at multiple universities worldwide</a:t>
            </a:r>
          </a:p>
        </p:txBody>
      </p:sp>
      <p:pic>
        <p:nvPicPr>
          <p:cNvPr id="23560" name="Picture 9" descr="campus scen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5715000"/>
            <a:ext cx="47053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5181600" y="5638800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pitchFamily="34" charset="0"/>
              </a:rPr>
              <a:t>Campus wide programs through the Vice Provost’s Office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6324600"/>
            <a:ext cx="632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http://undergrad.rpi.edu/update.do?catcenterkey=81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05608" y="2967335"/>
            <a:ext cx="43327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Any question?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020762"/>
          </a:xfrm>
        </p:spPr>
        <p:txBody>
          <a:bodyPr/>
          <a:lstStyle/>
          <a:p>
            <a:pPr eaLnBrk="1" hangingPunct="1"/>
            <a:r>
              <a:rPr lang="en-US" sz="3500" smtClean="0"/>
              <a:t>Student &amp; Advisor Meeting (SAM)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19200"/>
            <a:ext cx="82296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5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Motion passed by Faculty Senate  March 2006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“The office of the Provost, working with the Registrar and Division of the Chief Information Officer should institute a system by which all students are obligated to meet with their academic advisors at least once per year. A system of checks needs to be put in place so that both advisor and student </a:t>
            </a:r>
            <a:r>
              <a:rPr lang="en-US" sz="2800" b="1" i="1" dirty="0" smtClean="0">
                <a:solidFill>
                  <a:srgbClr val="FF3300"/>
                </a:solidFill>
              </a:rPr>
              <a:t>verify the meeting occurred before the student can register for classes</a:t>
            </a:r>
            <a:r>
              <a:rPr lang="en-US" sz="2800" dirty="0" smtClean="0">
                <a:solidFill>
                  <a:srgbClr val="FF3300"/>
                </a:solidFill>
              </a:rPr>
              <a:t>.”</a:t>
            </a:r>
            <a:endParaRPr lang="en-US" sz="40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5029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Please remember to </a:t>
            </a:r>
            <a:r>
              <a:rPr lang="en-US" sz="2800" b="1" dirty="0" smtClean="0">
                <a:solidFill>
                  <a:srgbClr val="FF0000"/>
                </a:solidFill>
              </a:rPr>
              <a:t>sign the attendance list</a:t>
            </a:r>
            <a:r>
              <a:rPr lang="en-US" sz="2800" b="1" dirty="0" smtClean="0"/>
              <a:t>!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 in this Semester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001000" cy="4867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60"/>
              </a:lnSpc>
              <a:buFont typeface="Arial" pitchFamily="34" charset="0"/>
              <a:buChar char="•"/>
            </a:pPr>
            <a:r>
              <a:rPr lang="en-US" sz="2800" dirty="0" smtClean="0"/>
              <a:t> General Meeting (this meeting)</a:t>
            </a:r>
          </a:p>
          <a:p>
            <a:pPr>
              <a:lnSpc>
                <a:spcPts val="3360"/>
              </a:lnSpc>
              <a:buFont typeface="Arial" pitchFamily="34" charset="0"/>
              <a:buChar char="•"/>
            </a:pPr>
            <a:r>
              <a:rPr lang="en-US" sz="2800" dirty="0" smtClean="0"/>
              <a:t> Individual sessions</a:t>
            </a:r>
          </a:p>
          <a:p>
            <a:pPr lvl="1">
              <a:lnSpc>
                <a:spcPts val="3360"/>
              </a:lnSpc>
              <a:buFont typeface="Arial" pitchFamily="34" charset="0"/>
              <a:buChar char="•"/>
            </a:pPr>
            <a:r>
              <a:rPr lang="en-US" sz="2400" dirty="0" smtClean="0"/>
              <a:t> Schedule: </a:t>
            </a:r>
            <a:r>
              <a:rPr lang="en-US" sz="2400" dirty="0" smtClean="0">
                <a:solidFill>
                  <a:srgbClr val="FF0000"/>
                </a:solidFill>
              </a:rPr>
              <a:t>Wednesday 3/23, Thursday 3/24, Tuesday 3/29</a:t>
            </a:r>
          </a:p>
          <a:p>
            <a:pPr lvl="1">
              <a:lnSpc>
                <a:spcPts val="3360"/>
              </a:lnSpc>
              <a:buFont typeface="Arial" pitchFamily="34" charset="0"/>
              <a:buChar char="•"/>
            </a:pPr>
            <a:r>
              <a:rPr lang="en-US" sz="2400" dirty="0" smtClean="0"/>
              <a:t> Sign-up in advance at the </a:t>
            </a:r>
            <a:r>
              <a:rPr lang="en-US" sz="2400" dirty="0" smtClean="0">
                <a:solidFill>
                  <a:srgbClr val="FF0000"/>
                </a:solidFill>
              </a:rPr>
              <a:t>doodle page </a:t>
            </a:r>
            <a:r>
              <a:rPr lang="en-US" sz="2400" dirty="0" smtClean="0"/>
              <a:t>(see my email)</a:t>
            </a:r>
          </a:p>
          <a:p>
            <a:pPr lvl="1">
              <a:lnSpc>
                <a:spcPts val="3360"/>
              </a:lnSpc>
              <a:buFont typeface="Arial" pitchFamily="34" charset="0"/>
              <a:buChar char="•"/>
            </a:pPr>
            <a:r>
              <a:rPr lang="en-US" sz="2400" dirty="0" smtClean="0"/>
              <a:t> Anybody can sign-up</a:t>
            </a:r>
          </a:p>
          <a:p>
            <a:pPr lvl="1">
              <a:lnSpc>
                <a:spcPts val="3360"/>
              </a:lnSpc>
              <a:buFont typeface="Arial" pitchFamily="34" charset="0"/>
              <a:buChar char="•"/>
            </a:pPr>
            <a:r>
              <a:rPr lang="en-US" sz="2400" dirty="0" smtClean="0"/>
              <a:t> Bring curriculum templates and pre-requisite trees</a:t>
            </a:r>
          </a:p>
          <a:p>
            <a:pPr>
              <a:lnSpc>
                <a:spcPts val="3360"/>
              </a:lnSpc>
              <a:buFont typeface="Arial" pitchFamily="34" charset="0"/>
              <a:buChar char="•"/>
            </a:pPr>
            <a:r>
              <a:rPr lang="en-US" sz="2800" dirty="0" smtClean="0"/>
              <a:t> Office hours: Monday, Wednesday 4-5pm.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Office: JEC 6044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 Email: agung@ecse.rpi.edu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Registration for FALL 2011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Which courses to take?</a:t>
            </a:r>
          </a:p>
          <a:p>
            <a:pPr eaLnBrk="1" hangingPunct="1"/>
            <a:r>
              <a:rPr lang="en-US" dirty="0" smtClean="0"/>
              <a:t>Factors that you should consider in deciding your course composition:</a:t>
            </a:r>
          </a:p>
          <a:p>
            <a:pPr lvl="1" eaLnBrk="1" hangingPunct="1"/>
            <a:r>
              <a:rPr lang="en-US" dirty="0" smtClean="0"/>
              <a:t>Various degree requirements</a:t>
            </a:r>
          </a:p>
          <a:p>
            <a:pPr lvl="1" eaLnBrk="1" hangingPunct="1"/>
            <a:r>
              <a:rPr lang="en-US" dirty="0" smtClean="0"/>
              <a:t>Prerequisite tree/ Course dependence</a:t>
            </a:r>
          </a:p>
          <a:p>
            <a:pPr lvl="1" eaLnBrk="1" hangingPunct="1"/>
            <a:r>
              <a:rPr lang="en-US" dirty="0" smtClean="0"/>
              <a:t>Your capability</a:t>
            </a:r>
          </a:p>
          <a:p>
            <a:pPr eaLnBrk="1" hangingPunct="1"/>
            <a:r>
              <a:rPr lang="en-US" dirty="0" smtClean="0"/>
              <a:t>What/who to consult:</a:t>
            </a:r>
          </a:p>
          <a:p>
            <a:pPr lvl="1" eaLnBrk="1" hangingPunct="1"/>
            <a:r>
              <a:rPr lang="en-US" dirty="0" smtClean="0"/>
              <a:t>Course Catalog (http://catalog.rpi.edu)</a:t>
            </a:r>
          </a:p>
          <a:p>
            <a:pPr lvl="1" eaLnBrk="1" hangingPunct="1"/>
            <a:r>
              <a:rPr lang="en-US" dirty="0" smtClean="0"/>
              <a:t>CAPP report (from SIS)</a:t>
            </a:r>
          </a:p>
          <a:p>
            <a:pPr lvl="1" eaLnBrk="1" hangingPunct="1"/>
            <a:r>
              <a:rPr lang="en-US" dirty="0" smtClean="0"/>
              <a:t>Academic advisor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Registration for FALL 2011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Which courses to take?</a:t>
            </a:r>
          </a:p>
          <a:p>
            <a:pPr eaLnBrk="1" hangingPunct="1"/>
            <a:r>
              <a:rPr lang="en-US" dirty="0" smtClean="0"/>
              <a:t>Factors that you should consider in deciding your course composition:</a:t>
            </a:r>
          </a:p>
          <a:p>
            <a:pPr lvl="1" eaLnBrk="1" hangingPunct="1"/>
            <a:r>
              <a:rPr lang="en-US" b="1" u="sng" dirty="0" smtClean="0">
                <a:solidFill>
                  <a:srgbClr val="FF0000"/>
                </a:solidFill>
              </a:rPr>
              <a:t>Various degree requirements</a:t>
            </a:r>
          </a:p>
          <a:p>
            <a:pPr lvl="1" eaLnBrk="1" hangingPunct="1"/>
            <a:r>
              <a:rPr lang="en-US" b="1" u="sng" dirty="0" smtClean="0">
                <a:solidFill>
                  <a:srgbClr val="FF0000"/>
                </a:solidFill>
              </a:rPr>
              <a:t>Prerequisite tree/ Course dependence</a:t>
            </a:r>
          </a:p>
          <a:p>
            <a:pPr lvl="1" eaLnBrk="1" hangingPunct="1"/>
            <a:r>
              <a:rPr lang="en-US" dirty="0" smtClean="0"/>
              <a:t>Your capability</a:t>
            </a:r>
          </a:p>
          <a:p>
            <a:pPr eaLnBrk="1" hangingPunct="1"/>
            <a:r>
              <a:rPr lang="en-US" dirty="0" smtClean="0"/>
              <a:t>What/who to consult:</a:t>
            </a:r>
          </a:p>
          <a:p>
            <a:pPr lvl="1" eaLnBrk="1" hangingPunct="1"/>
            <a:r>
              <a:rPr lang="en-US" dirty="0" smtClean="0"/>
              <a:t>Course Catalog (http://catalog.rpi.edu)</a:t>
            </a:r>
          </a:p>
          <a:p>
            <a:pPr lvl="1" eaLnBrk="1" hangingPunct="1"/>
            <a:r>
              <a:rPr lang="en-US" dirty="0" smtClean="0"/>
              <a:t>CAPP report (from SIS)</a:t>
            </a:r>
          </a:p>
          <a:p>
            <a:pPr lvl="1" eaLnBrk="1" hangingPunct="1"/>
            <a:r>
              <a:rPr lang="en-US" b="1" u="sng" dirty="0" smtClean="0">
                <a:solidFill>
                  <a:srgbClr val="FF0000"/>
                </a:solidFill>
              </a:rPr>
              <a:t>Academic advisor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degree requirements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Where to find them: CAPP report, curriculum templates.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Some requirements that I would like to discuss: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Professional Development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Communication Intensive Courses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Humanities and Social Sciences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Required Electives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CAPP Report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5438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95313"/>
            <a:ext cx="7696200" cy="576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994</TotalTime>
  <Words>1582</Words>
  <Application>Microsoft Office PowerPoint</Application>
  <PresentationFormat>On-screen Show (4:3)</PresentationFormat>
  <Paragraphs>327</Paragraphs>
  <Slides>29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Equity</vt:lpstr>
      <vt:lpstr>Student – Advisor Meeting</vt:lpstr>
      <vt:lpstr>Topics to be covered</vt:lpstr>
      <vt:lpstr>Student &amp; Advisor Meeting (SAM)</vt:lpstr>
      <vt:lpstr>Meetings in this Semester</vt:lpstr>
      <vt:lpstr>Registration for FALL 2011</vt:lpstr>
      <vt:lpstr>Registration for FALL 2011</vt:lpstr>
      <vt:lpstr>Various degree requirements</vt:lpstr>
      <vt:lpstr>CAPP Report</vt:lpstr>
      <vt:lpstr>Slide 9</vt:lpstr>
      <vt:lpstr>Communication Intensive Requirement</vt:lpstr>
      <vt:lpstr>Slide 11</vt:lpstr>
      <vt:lpstr>Slide 12</vt:lpstr>
      <vt:lpstr>Guidelines for Humanities, Arts &amp; Social Sciences (HASS)</vt:lpstr>
      <vt:lpstr>Understanding Humanities,  Arts &amp; Social Sciences Breakdown </vt:lpstr>
      <vt:lpstr>Other rules</vt:lpstr>
      <vt:lpstr>Required Electives (an oxymoron?)</vt:lpstr>
      <vt:lpstr>Curriculum Templates and Pre-requisite Trees</vt:lpstr>
      <vt:lpstr>Pre- and Corequisite Courses</vt:lpstr>
      <vt:lpstr>Slide 19</vt:lpstr>
      <vt:lpstr>Slide 20</vt:lpstr>
      <vt:lpstr>Slide 21</vt:lpstr>
      <vt:lpstr>What you need to do</vt:lpstr>
      <vt:lpstr>Frequently Asked Questions</vt:lpstr>
      <vt:lpstr>Frequently Asked Questions</vt:lpstr>
      <vt:lpstr>Coop and Internship</vt:lpstr>
      <vt:lpstr>Job Opportunities</vt:lpstr>
      <vt:lpstr>Undergraduate Research</vt:lpstr>
      <vt:lpstr>International Programs for Students </vt:lpstr>
      <vt:lpstr>Q &amp; 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– Advisor Meeting</dc:title>
  <dc:creator>Agung Julius</dc:creator>
  <cp:lastModifiedBy>Agung Julius</cp:lastModifiedBy>
  <cp:revision>5</cp:revision>
  <dcterms:created xsi:type="dcterms:W3CDTF">2011-03-22T00:55:53Z</dcterms:created>
  <dcterms:modified xsi:type="dcterms:W3CDTF">2011-03-22T20:51:00Z</dcterms:modified>
</cp:coreProperties>
</file>